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7" r:id="rId8"/>
    <p:sldId id="262" r:id="rId9"/>
    <p:sldId id="263" r:id="rId10"/>
    <p:sldId id="264" r:id="rId11"/>
    <p:sldId id="265" r:id="rId12"/>
    <p:sldId id="266" r:id="rId13"/>
    <p:sldId id="269" r:id="rId14"/>
    <p:sldId id="268" r:id="rId15"/>
    <p:sldId id="270" r:id="rId16"/>
    <p:sldId id="271" r:id="rId17"/>
    <p:sldId id="272" r:id="rId18"/>
    <p:sldId id="273" r:id="rId19"/>
    <p:sldId id="275" r:id="rId20"/>
    <p:sldId id="276" r:id="rId21"/>
  </p:sldIdLst>
  <p:sldSz cx="12192000" cy="6858000"/>
  <p:notesSz cx="6858000" cy="91440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5" userDrawn="1">
          <p15:clr>
            <a:srgbClr val="A4A3A4"/>
          </p15:clr>
        </p15:guide>
        <p15:guide id="2" pos="597" userDrawn="1">
          <p15:clr>
            <a:srgbClr val="A4A3A4"/>
          </p15:clr>
        </p15:guide>
        <p15:guide id="3" orient="horz" pos="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3B5D"/>
    <a:srgbClr val="00ADBF"/>
    <a:srgbClr val="662B7E"/>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18"/>
    <p:restoredTop sz="79839"/>
  </p:normalViewPr>
  <p:slideViewPr>
    <p:cSldViewPr snapToGrid="0" snapToObjects="1">
      <p:cViewPr varScale="1">
        <p:scale>
          <a:sx n="54" d="100"/>
          <a:sy n="54" d="100"/>
        </p:scale>
        <p:origin x="1028" y="44"/>
      </p:cViewPr>
      <p:guideLst>
        <p:guide orient="horz" pos="1185"/>
        <p:guide pos="597"/>
        <p:guide orient="horz" pos="482"/>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E58448-0430-0441-BB71-2595B7CF50CF}" type="datetimeFigureOut">
              <a:rPr lang="en-US" smtClean="0"/>
              <a:t>1/8/2021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77EE89-0766-024F-9F88-80232D371B78}" type="slidenum">
              <a:rPr lang="en-US" smtClean="0"/>
              <a:t>‹#›</a:t>
            </a:fld>
            <a:endParaRPr lang="en-US"/>
          </a:p>
        </p:txBody>
      </p:sp>
    </p:spTree>
    <p:extLst>
      <p:ext uri="{BB962C8B-B14F-4D97-AF65-F5344CB8AC3E}">
        <p14:creationId xmlns:p14="http://schemas.microsoft.com/office/powerpoint/2010/main" val="6978447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gQScYOXyh3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75GFzikmRY0"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dirty="0"/>
              <a:t>Cet atelier explore le lien entre l’état d’esprit de développement, une théorie de l’apprentissage, et l’apprentissage au sein d’un programme de résidence adapté à l’approche par compétences.</a:t>
            </a:r>
          </a:p>
          <a:p>
            <a:endParaRPr lang="fr-CA" sz="1200" dirty="0"/>
          </a:p>
          <a:p>
            <a:r>
              <a:rPr lang="fr-CA" sz="1200" dirty="0"/>
              <a:t>La séance repose en grande partie sur l’interaction; on y présentera les composantes clés des états d’esprit, davantage sous forme de démonstrations que d’exposé magistral.</a:t>
            </a:r>
          </a:p>
          <a:p>
            <a:endParaRPr lang="fr-CA" sz="1200" dirty="0"/>
          </a:p>
          <a:p>
            <a:r>
              <a:rPr lang="fr-CA" sz="1200" b="1" dirty="0"/>
              <a:t>MODE VIRTUEL :</a:t>
            </a:r>
          </a:p>
          <a:p>
            <a:r>
              <a:rPr lang="fr-CA" sz="1200" dirty="0"/>
              <a:t>Comme la séance est présentée en mode virtuel, nous souhaitons vous fournir quelques conseils qui en assureront le bon déroulement :</a:t>
            </a:r>
            <a:endParaRPr lang="fr-CA" sz="1200" dirty="0">
              <a:cs typeface="Calibri"/>
            </a:endParaRPr>
          </a:p>
          <a:p>
            <a:r>
              <a:rPr lang="fr-CA" sz="1200" dirty="0"/>
              <a:t>1) Allumez votre caméra et votre micro durant les échanges et les séances en petits groupes (un peu de bruit de fond ne vous nuira pas!)</a:t>
            </a:r>
            <a:endParaRPr lang="fr-CA" sz="1200" dirty="0">
              <a:cs typeface="Calibri"/>
            </a:endParaRPr>
          </a:p>
          <a:p>
            <a:r>
              <a:rPr lang="fr-CA" sz="1200" dirty="0"/>
              <a:t>2) Nous recommandons la vue « galerie »; vous pourrez ainsi voir vos collègues et assister à une séance plus interactive</a:t>
            </a:r>
            <a:endParaRPr lang="fr-CA" sz="1200" dirty="0">
              <a:cs typeface="Calibri"/>
            </a:endParaRPr>
          </a:p>
          <a:p>
            <a:r>
              <a:rPr lang="fr-CA" sz="1200" dirty="0"/>
              <a:t>3) Munissez-vous d’une paire de ciseaux et de carton (ou de papier – assez épais de préférence si vous n’avez pas de carton)</a:t>
            </a:r>
          </a:p>
          <a:p>
            <a:r>
              <a:rPr lang="fr-CA" sz="1200" dirty="0">
                <a:cs typeface="Calibri"/>
              </a:rPr>
              <a:t>4) FACULTATIF – Selon la plateforme utilisée (p. ex., Zoom), nous vous conseillons d’utiliser un ordinateur ou un portable pour profiter de toutes les fonctions</a:t>
            </a:r>
          </a:p>
          <a:p>
            <a:endParaRPr lang="fr-CA" sz="1200" dirty="0">
              <a:cs typeface="Calibri"/>
            </a:endParaRPr>
          </a:p>
          <a:p>
            <a:r>
              <a:rPr lang="fr-CA" sz="1200" b="1" dirty="0">
                <a:cs typeface="Calibri"/>
              </a:rPr>
              <a:t>NOTES :</a:t>
            </a:r>
            <a:endParaRPr lang="fr-CA" sz="1200" b="1" dirty="0"/>
          </a:p>
          <a:p>
            <a:pPr marL="342900" indent="-342900">
              <a:buFont typeface="Arial" panose="020B0604020202020204" pitchFamily="34" charset="0"/>
              <a:buChar char="•"/>
            </a:pPr>
            <a:r>
              <a:rPr lang="fr-CA" sz="1200" dirty="0"/>
              <a:t>Veuillez vous présenter brièvement si vous animez l’atelier</a:t>
            </a:r>
            <a:endParaRPr lang="fr-CA" sz="1200" dirty="0">
              <a:cs typeface="Calibri"/>
            </a:endParaRPr>
          </a:p>
          <a:p>
            <a:endParaRPr lang="fr-CA" sz="1200" dirty="0"/>
          </a:p>
          <a:p>
            <a:r>
              <a:rPr lang="fr-CA" sz="1200" b="1" dirty="0"/>
              <a:t>À titre de référence SEULEMENT :</a:t>
            </a:r>
          </a:p>
          <a:p>
            <a:pPr lvl="0">
              <a:defRPr/>
            </a:pPr>
            <a:r>
              <a:rPr lang="fr-CA" sz="1200" dirty="0"/>
              <a:t>Définition de l’approche par compétences en formation médicale : L’approche par compétences en formation médicale est une approche axée sur les résultats pour la conception, la mise en œuvre et l’évaluation des programmes de formation médicale, qui s’appuie sur un cadre d’organisation des compétences.</a:t>
            </a:r>
          </a:p>
        </p:txBody>
      </p:sp>
      <p:sp>
        <p:nvSpPr>
          <p:cNvPr id="4" name="Slide Number Placeholder 3"/>
          <p:cNvSpPr>
            <a:spLocks noGrp="1"/>
          </p:cNvSpPr>
          <p:nvPr>
            <p:ph type="sldNum" sz="quarter" idx="5"/>
          </p:nvPr>
        </p:nvSpPr>
        <p:spPr/>
        <p:txBody>
          <a:bodyPr/>
          <a:lstStyle/>
          <a:p>
            <a:fld id="{BB77EE89-0766-024F-9F88-80232D371B78}" type="slidenum">
              <a:rPr lang="en-US" smtClean="0"/>
              <a:t>1</a:t>
            </a:fld>
            <a:endParaRPr lang="en-US"/>
          </a:p>
        </p:txBody>
      </p:sp>
    </p:spTree>
    <p:extLst>
      <p:ext uri="{BB962C8B-B14F-4D97-AF65-F5344CB8AC3E}">
        <p14:creationId xmlns:p14="http://schemas.microsoft.com/office/powerpoint/2010/main" val="2819033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Diapo de transition</a:t>
            </a:r>
          </a:p>
          <a:p>
            <a:endParaRPr lang="fr-CA" dirty="0"/>
          </a:p>
          <a:p>
            <a:pPr marL="171450" indent="-171450">
              <a:buFont typeface="Arial" panose="020B0604020202020204" pitchFamily="34" charset="0"/>
              <a:buChar char="•"/>
            </a:pPr>
            <a:r>
              <a:rPr lang="fr-CA" dirty="0"/>
              <a:t>Cette diapo permet de comparer les difficultés associées à l’apprentissage de nouveaux concepts (signalées par les petits groupes) à un iceberg</a:t>
            </a:r>
            <a:endParaRPr lang="fr-CA" dirty="0">
              <a:cs typeface="Calibri"/>
            </a:endParaRPr>
          </a:p>
          <a:p>
            <a:pPr marL="171450" indent="-171450">
              <a:buFont typeface="Arial" panose="020B0604020202020204" pitchFamily="34" charset="0"/>
              <a:buChar char="•"/>
            </a:pPr>
            <a:r>
              <a:rPr lang="fr-CA" dirty="0"/>
              <a:t>Insistez sur les composantes de l’iceberg - ce que les gens voient = réussite par rapport à ce que les gens ne voient pas = tous les efforts consacrés à l’apprentissage de nouveaux concepts</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Insistez sur le fait que la réussite, l’apprentissage et la RÉSIDENCE dépendent du PROCESSUS employé</a:t>
            </a:r>
          </a:p>
        </p:txBody>
      </p:sp>
      <p:sp>
        <p:nvSpPr>
          <p:cNvPr id="4" name="Slide Number Placeholder 3"/>
          <p:cNvSpPr>
            <a:spLocks noGrp="1"/>
          </p:cNvSpPr>
          <p:nvPr>
            <p:ph type="sldNum" sz="quarter" idx="5"/>
          </p:nvPr>
        </p:nvSpPr>
        <p:spPr/>
        <p:txBody>
          <a:bodyPr/>
          <a:lstStyle/>
          <a:p>
            <a:fld id="{BB77EE89-0766-024F-9F88-80232D371B78}" type="slidenum">
              <a:rPr lang="en-US" smtClean="0"/>
              <a:t>10</a:t>
            </a:fld>
            <a:endParaRPr lang="en-US"/>
          </a:p>
        </p:txBody>
      </p:sp>
    </p:spTree>
    <p:extLst>
      <p:ext uri="{BB962C8B-B14F-4D97-AF65-F5344CB8AC3E}">
        <p14:creationId xmlns:p14="http://schemas.microsoft.com/office/powerpoint/2010/main" val="3045597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CA" dirty="0"/>
              <a:t>Cliquez sur le lien pour voir comment bâtir la structure</a:t>
            </a:r>
          </a:p>
          <a:p>
            <a:pPr marL="171450" indent="-171450">
              <a:buFont typeface="Arial" panose="020B0604020202020204" pitchFamily="34" charset="0"/>
              <a:buChar char="•"/>
            </a:pPr>
            <a:r>
              <a:rPr lang="fr-CA" dirty="0"/>
              <a:t>Si vous manquez de temps, sautez cette diapo et envoyez le lien aux participants; ils pourront regarder la vidéo après l’atelier</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Lien vers la vidéo sur YouTube : </a:t>
            </a:r>
            <a:r>
              <a:rPr lang="fr-CA" dirty="0">
                <a:hlinkClick r:id="rId3"/>
              </a:rPr>
              <a:t>https://www.youtube.com/watch?v=gQScYOXyh34</a:t>
            </a:r>
            <a:r>
              <a:rPr lang="fr-CA" dirty="0"/>
              <a:t> </a:t>
            </a:r>
          </a:p>
        </p:txBody>
      </p:sp>
      <p:sp>
        <p:nvSpPr>
          <p:cNvPr id="4" name="Slide Number Placeholder 3"/>
          <p:cNvSpPr>
            <a:spLocks noGrp="1"/>
          </p:cNvSpPr>
          <p:nvPr>
            <p:ph type="sldNum" sz="quarter" idx="5"/>
          </p:nvPr>
        </p:nvSpPr>
        <p:spPr/>
        <p:txBody>
          <a:bodyPr/>
          <a:lstStyle/>
          <a:p>
            <a:fld id="{BB77EE89-0766-024F-9F88-80232D371B78}" type="slidenum">
              <a:rPr lang="en-US" smtClean="0"/>
              <a:t>11</a:t>
            </a:fld>
            <a:endParaRPr lang="en-US"/>
          </a:p>
        </p:txBody>
      </p:sp>
    </p:spTree>
    <p:extLst>
      <p:ext uri="{BB962C8B-B14F-4D97-AF65-F5344CB8AC3E}">
        <p14:creationId xmlns:p14="http://schemas.microsoft.com/office/powerpoint/2010/main" val="2892897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sz="1200" b="0" i="0" u="none" strike="noStrike" cap="none" dirty="0">
                <a:solidFill>
                  <a:schemeClr val="dk1"/>
                </a:solidFill>
                <a:ea typeface="Calibri"/>
                <a:cs typeface="Calibri"/>
                <a:sym typeface="Calibri" panose="020F0502020204030204"/>
              </a:rPr>
              <a:t>Maintenant que vous avez réussi ou non l’apprentissage d’un nouveau concept et discuté du processus, prenons quelques instants pour présenter la théorie que vous venez de décrire (et de démontrer) durant l’activité – L’ÉTAT D’ESPRIT DE DÉVELOPPEMENT</a:t>
            </a:r>
          </a:p>
          <a:p>
            <a:pPr marL="0" marR="0" lvl="0" indent="0" algn="l" defTabSz="914400" rtl="0" eaLnBrk="1" fontAlgn="auto" latinLnBrk="0" hangingPunct="1">
              <a:lnSpc>
                <a:spcPct val="100000"/>
              </a:lnSpc>
              <a:spcBef>
                <a:spcPct val="0"/>
              </a:spcBef>
              <a:spcAft>
                <a:spcPct val="0"/>
              </a:spcAft>
              <a:buClrTx/>
              <a:buSzTx/>
              <a:buFontTx/>
              <a:buNone/>
              <a:defRPr/>
            </a:pPr>
            <a:endParaRPr lang="fr-CA" sz="1200" b="0" i="0" u="none" strike="noStrike" cap="none" dirty="0">
              <a:solidFill>
                <a:schemeClr val="dk1"/>
              </a:solidFill>
              <a:ea typeface="Calibri"/>
              <a:cs typeface="Calibri"/>
              <a:sym typeface="Calibri" panose="020F0502020204030204"/>
            </a:endParaRPr>
          </a:p>
          <a:p>
            <a:pPr>
              <a:defRPr/>
            </a:pPr>
            <a:r>
              <a:rPr lang="fr-CA" sz="1200" b="0" i="0" u="none" strike="noStrike" cap="none" dirty="0">
                <a:solidFill>
                  <a:schemeClr val="dk1"/>
                </a:solidFill>
                <a:ea typeface="Calibri"/>
                <a:cs typeface="Calibri"/>
                <a:sym typeface="Calibri" panose="020F0502020204030204"/>
              </a:rPr>
              <a:t>Qui, parmi vous, en avait déjà entendu parler? À main levée.</a:t>
            </a:r>
            <a:endParaRPr lang="fr-CA" sz="1200" b="0" i="0" u="none" strike="noStrike" cap="none" dirty="0">
              <a:solidFill>
                <a:schemeClr val="dk1"/>
              </a:solidFill>
              <a:ea typeface="Calibri"/>
              <a:cs typeface="Calibri"/>
            </a:endParaRPr>
          </a:p>
          <a:p>
            <a:pPr marL="0" marR="0" lvl="0" indent="0" algn="l" defTabSz="914400" rtl="0" eaLnBrk="1" fontAlgn="auto" latinLnBrk="0" hangingPunct="1">
              <a:lnSpc>
                <a:spcPct val="100000"/>
              </a:lnSpc>
              <a:spcBef>
                <a:spcPct val="0"/>
              </a:spcBef>
              <a:spcAft>
                <a:spcPct val="0"/>
              </a:spcAft>
              <a:buClrTx/>
              <a:buSzTx/>
              <a:buFontTx/>
              <a:buNone/>
              <a:defRPr/>
            </a:pPr>
            <a:endParaRPr lang="fr-CA" sz="1200" b="0" i="0" u="none" strike="noStrike" cap="none" dirty="0">
              <a:solidFill>
                <a:schemeClr val="dk1"/>
              </a:solidFill>
              <a:ea typeface="Calibri"/>
              <a:cs typeface="Calibri"/>
              <a:sym typeface="Calibri" panose="020F0502020204030204"/>
            </a:endParaRPr>
          </a:p>
          <a:p>
            <a:pPr>
              <a:defRPr/>
            </a:pPr>
            <a:r>
              <a:rPr lang="fr-CA" sz="1200" b="0" i="0" u="none" strike="noStrike" cap="none" dirty="0">
                <a:solidFill>
                  <a:schemeClr val="dk1"/>
                </a:solidFill>
                <a:ea typeface="Calibri"/>
                <a:cs typeface="Calibri"/>
                <a:sym typeface="Calibri" panose="020F0502020204030204"/>
              </a:rPr>
              <a:t>L’état d’esprit de développement désigne « les fondements de l’apprentissage », une théorie développée par Carol </a:t>
            </a:r>
            <a:r>
              <a:rPr lang="fr-CA" sz="1200" b="0" i="0" u="none" strike="noStrike" cap="none" dirty="0" err="1">
                <a:solidFill>
                  <a:schemeClr val="dk1"/>
                </a:solidFill>
                <a:ea typeface="Calibri"/>
                <a:cs typeface="Calibri"/>
                <a:sym typeface="Calibri" panose="020F0502020204030204"/>
              </a:rPr>
              <a:t>Dweck</a:t>
            </a:r>
            <a:r>
              <a:rPr lang="fr-CA" sz="1200" b="0" i="0" u="none" strike="noStrike" cap="none" dirty="0">
                <a:solidFill>
                  <a:schemeClr val="dk1"/>
                </a:solidFill>
                <a:ea typeface="Calibri"/>
                <a:cs typeface="Calibri"/>
                <a:sym typeface="Calibri" panose="020F0502020204030204"/>
              </a:rPr>
              <a:t>, un psychologue américain.</a:t>
            </a:r>
            <a:endParaRPr lang="fr-CA" dirty="0">
              <a:solidFill>
                <a:schemeClr val="dk1"/>
              </a:solidFill>
              <a:ea typeface="Calibri"/>
              <a:cs typeface="Calibri"/>
            </a:endParaRPr>
          </a:p>
          <a:p>
            <a:pPr>
              <a:defRPr/>
            </a:pPr>
            <a:r>
              <a:rPr lang="fr-CA" dirty="0">
                <a:solidFill>
                  <a:schemeClr val="dk1"/>
                </a:solidFill>
                <a:ea typeface="Calibri"/>
                <a:cs typeface="Calibri"/>
                <a:sym typeface="Calibri" panose="020F0502020204030204"/>
              </a:rPr>
              <a:t>L’état d’esprit de développement est le concept selon lequel l’effort et la persévérance permettent de développer l’intelligence  </a:t>
            </a:r>
            <a:endParaRPr lang="fr-CA" dirty="0"/>
          </a:p>
          <a:p>
            <a:pPr marL="0" marR="0" lvl="0" indent="0" algn="l" defTabSz="914400" rtl="0" eaLnBrk="1" fontAlgn="auto" latinLnBrk="0" hangingPunct="1">
              <a:lnSpc>
                <a:spcPct val="100000"/>
              </a:lnSpc>
              <a:spcBef>
                <a:spcPct val="0"/>
              </a:spcBef>
              <a:spcAft>
                <a:spcPct val="0"/>
              </a:spcAft>
              <a:buClrTx/>
              <a:buSzTx/>
              <a:buFontTx/>
              <a:buNone/>
              <a:defRPr/>
            </a:pPr>
            <a:r>
              <a:rPr lang="fr-CA" sz="1200" b="0" i="0" u="none" strike="noStrike" cap="none" dirty="0">
                <a:solidFill>
                  <a:schemeClr val="dk1"/>
                </a:solidFill>
                <a:ea typeface="Calibri"/>
                <a:cs typeface="Calibri"/>
                <a:sym typeface="Calibri" panose="020F0502020204030204"/>
              </a:rPr>
              <a:t>L’état d’esprit fixe, en revanche, est le concept selon lequel l’intelligence est innée et l’on ne peut rien y changer.</a:t>
            </a:r>
            <a:endParaRPr lang="fr-CA" sz="1200" b="0" i="0" u="none" strike="noStrike" cap="none" dirty="0">
              <a:solidFill>
                <a:schemeClr val="dk1"/>
              </a:solidFill>
              <a:cs typeface="Calibri"/>
            </a:endParaRPr>
          </a:p>
          <a:p>
            <a:endParaRPr lang="fr-CA" dirty="0"/>
          </a:p>
        </p:txBody>
      </p:sp>
      <p:sp>
        <p:nvSpPr>
          <p:cNvPr id="4" name="Slide Number Placeholder 3"/>
          <p:cNvSpPr>
            <a:spLocks noGrp="1"/>
          </p:cNvSpPr>
          <p:nvPr>
            <p:ph type="sldNum" sz="quarter" idx="5"/>
          </p:nvPr>
        </p:nvSpPr>
        <p:spPr/>
        <p:txBody>
          <a:bodyPr/>
          <a:lstStyle/>
          <a:p>
            <a:fld id="{BB77EE89-0766-024F-9F88-80232D371B78}" type="slidenum">
              <a:rPr lang="en-US" smtClean="0"/>
              <a:t>12</a:t>
            </a:fld>
            <a:endParaRPr lang="en-US"/>
          </a:p>
        </p:txBody>
      </p:sp>
    </p:spTree>
    <p:extLst>
      <p:ext uri="{BB962C8B-B14F-4D97-AF65-F5344CB8AC3E}">
        <p14:creationId xmlns:p14="http://schemas.microsoft.com/office/powerpoint/2010/main" val="778222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Cette courte vidéo vous aidera à mieux comprendre le concept d’état d’esprit de développement. </a:t>
            </a:r>
          </a:p>
          <a:p>
            <a:endParaRPr lang="fr-CA" dirty="0"/>
          </a:p>
          <a:p>
            <a:r>
              <a:rPr lang="fr-CA" dirty="0"/>
              <a:t>Lien vers la vidéo : </a:t>
            </a:r>
            <a:r>
              <a:rPr lang="fr-CA" dirty="0">
                <a:hlinkClick r:id="rId3"/>
              </a:rPr>
              <a:t>https://www.youtube.com/watch?v=75GFzikmRY0</a:t>
            </a:r>
            <a:r>
              <a:rPr lang="fr-CA" dirty="0"/>
              <a:t> </a:t>
            </a:r>
          </a:p>
        </p:txBody>
      </p:sp>
      <p:sp>
        <p:nvSpPr>
          <p:cNvPr id="4" name="Slide Number Placeholder 3"/>
          <p:cNvSpPr>
            <a:spLocks noGrp="1"/>
          </p:cNvSpPr>
          <p:nvPr>
            <p:ph type="sldNum" sz="quarter" idx="5"/>
          </p:nvPr>
        </p:nvSpPr>
        <p:spPr/>
        <p:txBody>
          <a:bodyPr/>
          <a:lstStyle/>
          <a:p>
            <a:fld id="{BB77EE89-0766-024F-9F88-80232D371B78}" type="slidenum">
              <a:rPr lang="en-US" smtClean="0"/>
              <a:t>13</a:t>
            </a:fld>
            <a:endParaRPr lang="en-US"/>
          </a:p>
        </p:txBody>
      </p:sp>
    </p:spTree>
    <p:extLst>
      <p:ext uri="{BB962C8B-B14F-4D97-AF65-F5344CB8AC3E}">
        <p14:creationId xmlns:p14="http://schemas.microsoft.com/office/powerpoint/2010/main" val="1494114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fr-CA" sz="1200" kern="1200" dirty="0">
                <a:solidFill>
                  <a:schemeClr val="tx1"/>
                </a:solidFill>
                <a:effectLst/>
              </a:rPr>
              <a:t>À partir des concepts présentés dans la vidéo, on peut établir des liens entre l’état d’esprit de développement et l’ouverture au coaching qui, à son tour, est associée au concept d’apprentissage, de croissance, et même d’échec dans un programme de résidence adapté à la CPC.</a:t>
            </a:r>
          </a:p>
          <a:p>
            <a:pPr marL="0" marR="0" lvl="0" indent="0" algn="l" defTabSz="914400" rtl="0" eaLnBrk="1" fontAlgn="auto" latinLnBrk="0" hangingPunct="1">
              <a:lnSpc>
                <a:spcPct val="100000"/>
              </a:lnSpc>
              <a:spcBef>
                <a:spcPct val="0"/>
              </a:spcBef>
              <a:spcAft>
                <a:spcPct val="0"/>
              </a:spcAft>
              <a:buClrTx/>
              <a:buSzTx/>
              <a:buFontTx/>
              <a:buNone/>
              <a:defRPr/>
            </a:pPr>
            <a:endParaRPr lang="fr-CA" sz="1200" kern="1200" dirty="0">
              <a:solidFill>
                <a:schemeClr val="tx1"/>
              </a:solidFill>
              <a:effectLst/>
            </a:endParaRPr>
          </a:p>
          <a:p>
            <a:pPr marL="0" marR="0" lvl="0" indent="0" algn="l" defTabSz="914400" rtl="0" eaLnBrk="1" fontAlgn="auto" latinLnBrk="0" hangingPunct="1">
              <a:lnSpc>
                <a:spcPct val="100000"/>
              </a:lnSpc>
              <a:spcBef>
                <a:spcPct val="0"/>
              </a:spcBef>
              <a:spcAft>
                <a:spcPct val="0"/>
              </a:spcAft>
              <a:buClrTx/>
              <a:buSzTx/>
              <a:buFontTx/>
              <a:buNone/>
              <a:defRPr/>
            </a:pPr>
            <a:r>
              <a:rPr lang="fr-CA" sz="1200" kern="1200" dirty="0">
                <a:solidFill>
                  <a:schemeClr val="tx1"/>
                </a:solidFill>
                <a:effectLst/>
              </a:rPr>
              <a:t>J’aimerais m’attarder un peu sur le concept d’ouverture au coaching, que l’on définit comme la réceptivité et la capacité d’un individu à tirer profit de la rétroaction pour améliorer la croissance et le rendement, et l’associer directement à l’apprentissage durant la résidence mais surtout à l’apprentissage à vie, tout au long d’une carrière en médecine. Il n’y a aucun doute que les risques et les conséquences de l’échec en médecine sont ÉLEVÉS. En ce moment, l’importance de l’ouverture au coaching peut nous paraître évidente, voir intuitive, mais dans les faits, la croissance, l’apprentissage et l’ÉCHEC entraînent souvent un malaise extrême.</a:t>
            </a:r>
          </a:p>
          <a:p>
            <a:pPr marL="0" marR="0" lvl="0" indent="0" algn="l" defTabSz="914400" rtl="0" eaLnBrk="1" fontAlgn="auto" latinLnBrk="0" hangingPunct="1">
              <a:lnSpc>
                <a:spcPct val="100000"/>
              </a:lnSpc>
              <a:spcBef>
                <a:spcPct val="0"/>
              </a:spcBef>
              <a:spcAft>
                <a:spcPct val="0"/>
              </a:spcAft>
              <a:buClrTx/>
              <a:buSzTx/>
              <a:buFontTx/>
              <a:buNone/>
              <a:defRPr/>
            </a:pPr>
            <a:endParaRPr lang="fr-CA" sz="1200" kern="1200" dirty="0">
              <a:solidFill>
                <a:schemeClr val="tx1"/>
              </a:solidFill>
              <a:effectLst/>
            </a:endParaRPr>
          </a:p>
          <a:p>
            <a:pPr>
              <a:defRPr/>
            </a:pPr>
            <a:r>
              <a:rPr lang="fr-CA" sz="1200" kern="1200" dirty="0">
                <a:solidFill>
                  <a:schemeClr val="tx1"/>
                </a:solidFill>
                <a:effectLst/>
              </a:rPr>
              <a:t>C’est à cet instant même que les résidents – tous les médecins en fait – doivent respirer à fond et plonger dans l’inconfort car dans les faits, aucun médecin n’est immunisé contre l’échec. (J’ai un secret à vous confier – même les patrons avec lesquels vous travaillerez durant votre résidence y sont exposés). Dans les faits, nous avons tous fait des erreurs. Je n’entrerai pas dans les détails mais, en tant que nouveaux médecins, vous devriez savoir que nous nous attendons à ce que vous fassiez des erreurs (même si nous savons très bien que vous ferez de votre mieux pour les éviter!). Les professionnels et le système de soins de santé doivent non seulement créer des milieux propices à ce type d’erreurs mais aussi les relever et en tirer des leçons tout en veillant à ce que la sécurité des patients demeure la priorité.</a:t>
            </a:r>
            <a:endParaRPr lang="fr-CA" sz="1200" kern="1200" dirty="0">
              <a:solidFill>
                <a:schemeClr val="tx1"/>
              </a:solidFill>
              <a:effectLst/>
              <a:cs typeface="Calibri"/>
            </a:endParaRPr>
          </a:p>
          <a:p>
            <a:pPr marL="0" marR="0" lvl="0" indent="0" algn="l" defTabSz="914400" rtl="0" eaLnBrk="1" fontAlgn="auto" latinLnBrk="0" hangingPunct="1">
              <a:lnSpc>
                <a:spcPct val="100000"/>
              </a:lnSpc>
              <a:spcBef>
                <a:spcPct val="0"/>
              </a:spcBef>
              <a:spcAft>
                <a:spcPct val="0"/>
              </a:spcAft>
              <a:buClrTx/>
              <a:buSzTx/>
              <a:buFontTx/>
              <a:buNone/>
              <a:defRPr/>
            </a:pPr>
            <a:endParaRPr lang="fr-CA" sz="1200" kern="1200" dirty="0">
              <a:solidFill>
                <a:schemeClr val="tx1"/>
              </a:solidFill>
              <a:effectLst/>
            </a:endParaRPr>
          </a:p>
          <a:p>
            <a:pPr marL="0" marR="0" lvl="0" indent="0" algn="l" defTabSz="914400" rtl="0" eaLnBrk="1" fontAlgn="auto" latinLnBrk="0" hangingPunct="1">
              <a:lnSpc>
                <a:spcPct val="100000"/>
              </a:lnSpc>
              <a:spcBef>
                <a:spcPct val="0"/>
              </a:spcBef>
              <a:spcAft>
                <a:spcPct val="0"/>
              </a:spcAft>
              <a:buClrTx/>
              <a:buSzTx/>
              <a:buFontTx/>
              <a:buNone/>
              <a:defRPr/>
            </a:pPr>
            <a:r>
              <a:rPr lang="fr-CA" sz="1200" kern="1200" dirty="0">
                <a:solidFill>
                  <a:schemeClr val="tx1"/>
                </a:solidFill>
                <a:effectLst/>
              </a:rPr>
              <a:t>Comme les erreurs sont inévitables, vous devez vous concentrer sur la façon dont vous réagissez à vos erreurs et les leçons que vous tirez du coaching et de la rétroaction que vous recevez et qui vous aideront à évoluer et à passer à la prochaine étape de compétence.</a:t>
            </a:r>
          </a:p>
          <a:p>
            <a:pPr>
              <a:defRPr/>
            </a:pPr>
            <a:endParaRPr lang="fr-CA" b="1" dirty="0">
              <a:cs typeface="Calibri"/>
            </a:endParaRPr>
          </a:p>
          <a:p>
            <a:pPr>
              <a:defRPr/>
            </a:pPr>
            <a:r>
              <a:rPr lang="fr-CA" b="1" dirty="0">
                <a:cs typeface="Calibri"/>
              </a:rPr>
              <a:t>NOTES :</a:t>
            </a:r>
          </a:p>
          <a:p>
            <a:pPr>
              <a:defRPr/>
            </a:pPr>
            <a:endParaRPr lang="fr-CA" dirty="0">
              <a:cs typeface="Calibri"/>
            </a:endParaRPr>
          </a:p>
          <a:p>
            <a:pPr>
              <a:buFont typeface="Arial"/>
              <a:defRPr/>
            </a:pPr>
            <a:r>
              <a:rPr lang="fr-CA" dirty="0">
                <a:cs typeface="Calibri"/>
              </a:rPr>
              <a:t>Étant donné que la diapo ne présente pas tout le contenu et que le script est plutôt long, voici un résumé des points à retenir :</a:t>
            </a:r>
          </a:p>
          <a:p>
            <a:pPr marL="285750" indent="-285750">
              <a:buFont typeface="Arial"/>
              <a:buChar char="•"/>
              <a:defRPr/>
            </a:pPr>
            <a:r>
              <a:rPr lang="fr-CA" dirty="0">
                <a:cs typeface="Calibri"/>
              </a:rPr>
              <a:t>Expliquez le concept de l’ouverture au coaching</a:t>
            </a:r>
          </a:p>
          <a:p>
            <a:pPr marL="285750" indent="-285750">
              <a:buFont typeface="Arial"/>
              <a:buChar char="•"/>
              <a:defRPr/>
            </a:pPr>
            <a:r>
              <a:rPr lang="fr-CA" dirty="0">
                <a:cs typeface="Calibri"/>
              </a:rPr>
              <a:t>Insistez sur le fait que la faculté d’apprendre de ses erreurs (c.-à-d., adopter un état d’esprit de développement) est le fondement du coaching</a:t>
            </a:r>
          </a:p>
          <a:p>
            <a:pPr marL="285750" indent="-285750">
              <a:buFont typeface="Arial"/>
              <a:buChar char="•"/>
              <a:defRPr/>
            </a:pPr>
            <a:r>
              <a:rPr lang="fr-CA" dirty="0">
                <a:cs typeface="Calibri"/>
              </a:rPr>
              <a:t>Normalisez les erreurs et l’échec – même en médecine</a:t>
            </a:r>
          </a:p>
          <a:p>
            <a:pPr marL="285750" indent="-285750">
              <a:buFont typeface="Arial"/>
              <a:buChar char="•"/>
              <a:defRPr/>
            </a:pPr>
            <a:r>
              <a:rPr lang="fr-CA" dirty="0">
                <a:cs typeface="Calibri"/>
              </a:rPr>
              <a:t>Faites mention de la culture générale de la sécurité (peut être adapté selon le lieu) qui autorise les résidents à échouer</a:t>
            </a:r>
          </a:p>
          <a:p>
            <a:pPr marL="285750" indent="-285750">
              <a:buFont typeface="Arial"/>
              <a:buChar char="•"/>
              <a:defRPr/>
            </a:pPr>
            <a:r>
              <a:rPr lang="fr-CA" dirty="0">
                <a:cs typeface="Calibri"/>
              </a:rPr>
              <a:t>Insistez encore sur le fait que l’on apprend de ses erreurs</a:t>
            </a:r>
          </a:p>
        </p:txBody>
      </p:sp>
      <p:sp>
        <p:nvSpPr>
          <p:cNvPr id="4" name="Slide Number Placeholder 3"/>
          <p:cNvSpPr>
            <a:spLocks noGrp="1"/>
          </p:cNvSpPr>
          <p:nvPr>
            <p:ph type="sldNum" sz="quarter" idx="5"/>
          </p:nvPr>
        </p:nvSpPr>
        <p:spPr/>
        <p:txBody>
          <a:bodyPr/>
          <a:lstStyle/>
          <a:p>
            <a:fld id="{BB77EE89-0766-024F-9F88-80232D371B78}" type="slidenum">
              <a:rPr lang="en-US" smtClean="0"/>
              <a:t>14</a:t>
            </a:fld>
            <a:endParaRPr lang="en-US"/>
          </a:p>
        </p:txBody>
      </p:sp>
    </p:spTree>
    <p:extLst>
      <p:ext uri="{BB962C8B-B14F-4D97-AF65-F5344CB8AC3E}">
        <p14:creationId xmlns:p14="http://schemas.microsoft.com/office/powerpoint/2010/main" val="10615920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Dans l’esprit du malaise que l’on peut ressentir pendant nos études en médecine, voici quelques citations tirées de la littérature sur l’état d’esprit de développement qui illustrent l’importance de ce concept pour votre apprentissage durant la résidence; il influence aussi le changement de culture et la priorité accordée à la sécurité des patients.</a:t>
            </a:r>
          </a:p>
          <a:p>
            <a:endParaRPr lang="fr-CA" dirty="0"/>
          </a:p>
          <a:p>
            <a:r>
              <a:rPr lang="fr-CA" b="1" dirty="0">
                <a:cs typeface="Calibri"/>
              </a:rPr>
              <a:t>NOTES :</a:t>
            </a:r>
            <a:endParaRPr lang="fr-CA" b="1" dirty="0"/>
          </a:p>
          <a:p>
            <a:pPr marL="171450" indent="-171450">
              <a:buFont typeface="Arial" panose="020B0604020202020204" pitchFamily="34" charset="0"/>
              <a:buChar char="•"/>
            </a:pPr>
            <a:r>
              <a:rPr lang="fr-CA" dirty="0"/>
              <a:t>Si vous avez le temps, discutez des points suivants en grand groupe :</a:t>
            </a:r>
            <a:endParaRPr lang="fr-CA" dirty="0">
              <a:cs typeface="Calibri"/>
            </a:endParaRPr>
          </a:p>
          <a:p>
            <a:pPr marL="628650" lvl="1" indent="-171450">
              <a:buFont typeface="Arial" panose="020B0604020202020204" pitchFamily="34" charset="0"/>
              <a:buChar char="•"/>
            </a:pPr>
            <a:r>
              <a:rPr lang="fr-CA" dirty="0"/>
              <a:t>Êtes-vous d’accord avec ces citations?</a:t>
            </a:r>
          </a:p>
          <a:p>
            <a:pPr marL="628650" lvl="1" indent="-171450">
              <a:buFont typeface="Arial" panose="020B0604020202020204" pitchFamily="34" charset="0"/>
              <a:buChar char="•"/>
            </a:pPr>
            <a:r>
              <a:rPr lang="fr-CA" dirty="0"/>
              <a:t>En avez-vous déjà discuté avec des amis/des membres de votre famille? Des collègues? Des résidents séniors/stagiaires? Des patrons?</a:t>
            </a:r>
          </a:p>
          <a:p>
            <a:pPr marL="628650" lvl="1" indent="-171450">
              <a:buFont typeface="Arial" panose="020B0604020202020204" pitchFamily="34" charset="0"/>
              <a:buChar char="•"/>
            </a:pPr>
            <a:r>
              <a:rPr lang="fr-CA" dirty="0">
                <a:cs typeface="Calibri"/>
              </a:rPr>
              <a:t>Quel est le lien entre l’état d’esprit de développement et la sécurité des patients?</a:t>
            </a:r>
          </a:p>
        </p:txBody>
      </p:sp>
      <p:sp>
        <p:nvSpPr>
          <p:cNvPr id="4" name="Slide Number Placeholder 3"/>
          <p:cNvSpPr>
            <a:spLocks noGrp="1"/>
          </p:cNvSpPr>
          <p:nvPr>
            <p:ph type="sldNum" sz="quarter" idx="5"/>
          </p:nvPr>
        </p:nvSpPr>
        <p:spPr/>
        <p:txBody>
          <a:bodyPr/>
          <a:lstStyle/>
          <a:p>
            <a:fld id="{BB77EE89-0766-024F-9F88-80232D371B78}" type="slidenum">
              <a:rPr lang="en-US" smtClean="0"/>
              <a:t>15</a:t>
            </a:fld>
            <a:endParaRPr lang="en-US"/>
          </a:p>
        </p:txBody>
      </p:sp>
    </p:spTree>
    <p:extLst>
      <p:ext uri="{BB962C8B-B14F-4D97-AF65-F5344CB8AC3E}">
        <p14:creationId xmlns:p14="http://schemas.microsoft.com/office/powerpoint/2010/main" val="652769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cs typeface="Calibri"/>
              </a:rPr>
              <a:t>NOTES :</a:t>
            </a:r>
          </a:p>
          <a:p>
            <a:pPr marL="171450" indent="-171450">
              <a:buFont typeface="Arial" panose="020B0604020202020204" pitchFamily="34" charset="0"/>
              <a:buChar char="•"/>
            </a:pPr>
            <a:r>
              <a:rPr lang="fr-CA" dirty="0"/>
              <a:t>Demandez aux participants de revenir à l’exercice réalisé au début de la séance, et de calculer leur note</a:t>
            </a:r>
            <a:endParaRPr lang="fr-CA" dirty="0">
              <a:cs typeface="Calibri"/>
            </a:endParaRPr>
          </a:p>
          <a:p>
            <a:pPr marL="171450" indent="-171450">
              <a:buFont typeface="Arial" panose="020B0604020202020204" pitchFamily="34" charset="0"/>
              <a:buChar char="•"/>
            </a:pPr>
            <a:r>
              <a:rPr lang="fr-CA" dirty="0"/>
              <a:t>Rappelez-leur qu’ils n’ont pas à divulguer leur résultat, mais qu’ils peuvent (et devraient) s’en servir aux fins de réflexion</a:t>
            </a:r>
            <a:endParaRPr lang="fr-CA" dirty="0">
              <a:cs typeface="Calibri"/>
            </a:endParaRP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Pendant qu’ils calculent leur note, vous pouvez leur rappeler les points suivants :</a:t>
            </a:r>
            <a:endParaRPr lang="fr-CA" dirty="0">
              <a:cs typeface="Calibri"/>
            </a:endParaRPr>
          </a:p>
          <a:p>
            <a:pPr marL="628650" lvl="1" indent="-171450">
              <a:buFont typeface="Arial" panose="020B0604020202020204" pitchFamily="34" charset="0"/>
              <a:buChar char="•"/>
            </a:pPr>
            <a:r>
              <a:rPr lang="fr-CA" dirty="0"/>
              <a:t>Insistez sur le fait que l’état d’esprit est un continuum – les choses peuvent changer au fil du temps et votre note peut varier selon vos expériences</a:t>
            </a:r>
          </a:p>
          <a:p>
            <a:pPr marL="628650" lvl="1" indent="-171450">
              <a:buFont typeface="Arial" panose="020B0604020202020204" pitchFamily="34" charset="0"/>
              <a:buChar char="•"/>
            </a:pPr>
            <a:r>
              <a:rPr lang="fr-CA" dirty="0"/>
              <a:t>On peut adopter un état d’esprit de développement global, mais des situations éprouvantes (?résidence!) ou d’autres déclencheurs peuvent entraîner une régression (n’hésitez pas à raconter une anecdote au besoin)</a:t>
            </a:r>
            <a:endParaRPr lang="fr-CA" dirty="0">
              <a:cs typeface="Calibri"/>
            </a:endParaRPr>
          </a:p>
          <a:p>
            <a:pPr marL="628650" lvl="1" indent="-171450">
              <a:buFont typeface="Arial" panose="020B0604020202020204" pitchFamily="34" charset="0"/>
              <a:buChar char="•"/>
            </a:pPr>
            <a:r>
              <a:rPr lang="fr-CA" dirty="0"/>
              <a:t>Insistez sur l’importance de la conscience et de l’autoréflexion, et concentrez-vous sur la CROISSANCE</a:t>
            </a:r>
            <a:endParaRPr lang="fr-CA" dirty="0">
              <a:cs typeface="Calibri"/>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16</a:t>
            </a:fld>
            <a:endParaRPr lang="en-US"/>
          </a:p>
        </p:txBody>
      </p:sp>
    </p:spTree>
    <p:extLst>
      <p:ext uri="{BB962C8B-B14F-4D97-AF65-F5344CB8AC3E}">
        <p14:creationId xmlns:p14="http://schemas.microsoft.com/office/powerpoint/2010/main" val="1248729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NOTES :</a:t>
            </a:r>
          </a:p>
          <a:p>
            <a:pPr marL="171450" indent="-171450">
              <a:buFont typeface="Arial"/>
              <a:buChar char="•"/>
            </a:pPr>
            <a:r>
              <a:rPr lang="en-US" dirty="0" err="1">
                <a:cs typeface="Calibri"/>
              </a:rPr>
              <a:t>Revenez</a:t>
            </a:r>
            <a:r>
              <a:rPr lang="en-US" dirty="0">
                <a:cs typeface="Calibri"/>
              </a:rPr>
              <a:t> sur les </a:t>
            </a:r>
            <a:r>
              <a:rPr lang="en-US" dirty="0" err="1">
                <a:cs typeface="Calibri"/>
              </a:rPr>
              <a:t>sujets</a:t>
            </a:r>
            <a:r>
              <a:rPr lang="en-US" dirty="0">
                <a:cs typeface="Calibri"/>
              </a:rPr>
              <a:t> </a:t>
            </a:r>
            <a:r>
              <a:rPr lang="en-US" dirty="0" err="1">
                <a:cs typeface="Calibri"/>
              </a:rPr>
              <a:t>abordés</a:t>
            </a:r>
            <a:r>
              <a:rPr lang="en-US" dirty="0">
                <a:cs typeface="Calibri"/>
              </a:rPr>
              <a:t>/les </a:t>
            </a:r>
            <a:r>
              <a:rPr lang="en-US" dirty="0" err="1">
                <a:cs typeface="Calibri"/>
              </a:rPr>
              <a:t>réalisations</a:t>
            </a:r>
            <a:endParaRPr lang="en-US" dirty="0">
              <a:cs typeface="Calibri"/>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17</a:t>
            </a:fld>
            <a:endParaRPr lang="en-US"/>
          </a:p>
        </p:txBody>
      </p:sp>
    </p:spTree>
    <p:extLst>
      <p:ext uri="{BB962C8B-B14F-4D97-AF65-F5344CB8AC3E}">
        <p14:creationId xmlns:p14="http://schemas.microsoft.com/office/powerpoint/2010/main" val="3120826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cs typeface="Calibri"/>
              </a:rPr>
              <a:t>NOTES :</a:t>
            </a:r>
          </a:p>
          <a:p>
            <a:pPr marL="171450" indent="-171450">
              <a:buFont typeface="Arial" panose="020B0604020202020204" pitchFamily="34" charset="0"/>
              <a:buChar char="•"/>
            </a:pPr>
            <a:r>
              <a:rPr lang="fr-CA" dirty="0"/>
              <a:t>Brève introduction aux communautés médicales qui échangent sur Twitter; ce réseau peut s’avérer fort utile pour les nouveaux médecins!</a:t>
            </a:r>
            <a:endParaRPr lang="fr-CA" dirty="0">
              <a:cs typeface="Calibri"/>
            </a:endParaRPr>
          </a:p>
          <a:p>
            <a:pPr marL="171450" indent="-171450">
              <a:buFont typeface="Arial" panose="020B0604020202020204" pitchFamily="34" charset="0"/>
              <a:buChar char="•"/>
            </a:pPr>
            <a:r>
              <a:rPr lang="fr-CA" dirty="0">
                <a:cs typeface="Calibri"/>
              </a:rPr>
              <a:t>Tips for new docs (conseils aux nouveaux médecins) est un fil Twitter publié chaque année en juillet et qui démontre bien l’état d’esprit de développement</a:t>
            </a:r>
            <a:endParaRPr lang="fr-CA" dirty="0"/>
          </a:p>
          <a:p>
            <a:pPr marL="171450" indent="-171450">
              <a:buFont typeface="Arial" panose="020B0604020202020204" pitchFamily="34" charset="0"/>
              <a:buChar char="•"/>
            </a:pPr>
            <a:r>
              <a:rPr lang="fr-CA" dirty="0"/>
              <a:t>Lisez les commentaires au groupe</a:t>
            </a:r>
            <a:endParaRPr lang="fr-CA" dirty="0">
              <a:cs typeface="Calibri"/>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18</a:t>
            </a:fld>
            <a:endParaRPr lang="en-US"/>
          </a:p>
        </p:txBody>
      </p:sp>
    </p:spTree>
    <p:extLst>
      <p:ext uri="{BB962C8B-B14F-4D97-AF65-F5344CB8AC3E}">
        <p14:creationId xmlns:p14="http://schemas.microsoft.com/office/powerpoint/2010/main" val="2458411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cs typeface="Calibri"/>
              </a:rPr>
              <a:t>NOTES :</a:t>
            </a:r>
            <a:endParaRPr lang="fr-CA" dirty="0">
              <a:cs typeface="Calibri"/>
            </a:endParaRPr>
          </a:p>
          <a:p>
            <a:pPr marL="171450" indent="-171450">
              <a:buFont typeface="Arial" panose="020B0604020202020204" pitchFamily="34" charset="0"/>
              <a:buChar char="•"/>
            </a:pPr>
            <a:r>
              <a:rPr lang="fr-CA" dirty="0"/>
              <a:t>Terminez la séance avec une citation de Carol </a:t>
            </a:r>
            <a:r>
              <a:rPr lang="fr-CA" dirty="0" err="1"/>
              <a:t>Dweck</a:t>
            </a:r>
            <a:r>
              <a:rPr lang="fr-CA" dirty="0"/>
              <a:t> au sujet de l’apprentissage et de la croissance</a:t>
            </a:r>
          </a:p>
          <a:p>
            <a:pPr marL="171450" indent="-171450">
              <a:buFont typeface="Arial" panose="020B0604020202020204" pitchFamily="34" charset="0"/>
              <a:buChar char="•"/>
            </a:pPr>
            <a:r>
              <a:rPr lang="fr-CA" dirty="0"/>
              <a:t>Invitez les participants à poser des questions et formuler des commentaires</a:t>
            </a:r>
          </a:p>
        </p:txBody>
      </p:sp>
      <p:sp>
        <p:nvSpPr>
          <p:cNvPr id="4" name="Slide Number Placeholder 3"/>
          <p:cNvSpPr>
            <a:spLocks noGrp="1"/>
          </p:cNvSpPr>
          <p:nvPr>
            <p:ph type="sldNum" sz="quarter" idx="5"/>
          </p:nvPr>
        </p:nvSpPr>
        <p:spPr/>
        <p:txBody>
          <a:bodyPr/>
          <a:lstStyle/>
          <a:p>
            <a:fld id="{BB77EE89-0766-024F-9F88-80232D371B78}" type="slidenum">
              <a:rPr lang="en-US" smtClean="0"/>
              <a:t>19</a:t>
            </a:fld>
            <a:endParaRPr lang="en-US"/>
          </a:p>
        </p:txBody>
      </p:sp>
    </p:spTree>
    <p:extLst>
      <p:ext uri="{BB962C8B-B14F-4D97-AF65-F5344CB8AC3E}">
        <p14:creationId xmlns:p14="http://schemas.microsoft.com/office/powerpoint/2010/main" val="2902287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a:t>
            </a:fld>
            <a:endParaRPr lang="en-US"/>
          </a:p>
        </p:txBody>
      </p:sp>
    </p:spTree>
    <p:extLst>
      <p:ext uri="{BB962C8B-B14F-4D97-AF65-F5344CB8AC3E}">
        <p14:creationId xmlns:p14="http://schemas.microsoft.com/office/powerpoint/2010/main" val="136552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kern="1200" dirty="0">
                <a:solidFill>
                  <a:schemeClr val="tx1"/>
                </a:solidFill>
                <a:effectLst/>
                <a:latin typeface="+mn-lt"/>
                <a:ea typeface="+mn-ea"/>
                <a:cs typeface="+mn-cs"/>
              </a:rPr>
              <a:t>Brie A. Yama, MD, MSc, FRCP(C)</a:t>
            </a:r>
            <a:endParaRPr lang="en-US"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Division of Paediatric Medicine, The Hospital for Sick Children</a:t>
            </a:r>
            <a:endParaRPr lang="en-US"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Department of Paediatrics, University of Toronto</a:t>
            </a:r>
          </a:p>
          <a:p>
            <a:endParaRPr lang="it-IT" dirty="0"/>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err="1"/>
              <a:t>Adelle</a:t>
            </a:r>
            <a:r>
              <a:rPr lang="it-IT" dirty="0"/>
              <a:t> </a:t>
            </a:r>
            <a:r>
              <a:rPr lang="it-IT" dirty="0" err="1"/>
              <a:t>R</a:t>
            </a:r>
            <a:r>
              <a:rPr lang="it-IT" dirty="0"/>
              <a:t>. </a:t>
            </a:r>
            <a:r>
              <a:rPr lang="it-IT" dirty="0" err="1"/>
              <a:t>Atkinson</a:t>
            </a:r>
            <a:r>
              <a:rPr lang="it-IT" dirty="0"/>
              <a:t>, MD, FRCP(C)</a:t>
            </a:r>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3</a:t>
            </a:fld>
            <a:endParaRPr lang="en-US"/>
          </a:p>
        </p:txBody>
      </p:sp>
    </p:spTree>
    <p:extLst>
      <p:ext uri="{BB962C8B-B14F-4D97-AF65-F5344CB8AC3E}">
        <p14:creationId xmlns:p14="http://schemas.microsoft.com/office/powerpoint/2010/main" val="380120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cs typeface="Calibri"/>
              </a:rPr>
              <a:t>NOTES :</a:t>
            </a:r>
          </a:p>
          <a:p>
            <a:pPr marL="171450" indent="-171450">
              <a:buFont typeface="Arial"/>
              <a:buChar char="•"/>
            </a:pPr>
            <a:r>
              <a:rPr lang="fr-CA" dirty="0">
                <a:cs typeface="Calibri"/>
              </a:rPr>
              <a:t>Passez en revue les objectifs de l’atelier décrits ci-dessus</a:t>
            </a:r>
          </a:p>
          <a:p>
            <a:pPr marL="171450" indent="-171450">
              <a:buFont typeface="Arial"/>
              <a:buChar char="•"/>
            </a:pPr>
            <a:endParaRPr lang="fr-CA" dirty="0">
              <a:cs typeface="Calibri"/>
            </a:endParaRPr>
          </a:p>
          <a:p>
            <a:pPr marL="0" indent="0">
              <a:buFont typeface="Arial"/>
              <a:buNone/>
            </a:pPr>
            <a:r>
              <a:rPr lang="fr-CA" b="1" dirty="0">
                <a:cs typeface="Calibri"/>
              </a:rPr>
              <a:t>MODE VIRTUEL :</a:t>
            </a:r>
          </a:p>
          <a:p>
            <a:pPr marL="0" marR="0" lvl="0" indent="0" algn="l" defTabSz="914400" rtl="0" eaLnBrk="1" fontAlgn="auto" latinLnBrk="0" hangingPunct="1">
              <a:lnSpc>
                <a:spcPct val="100000"/>
              </a:lnSpc>
              <a:spcBef>
                <a:spcPct val="0"/>
              </a:spcBef>
              <a:spcAft>
                <a:spcPct val="0"/>
              </a:spcAft>
              <a:buClrTx/>
              <a:buSzTx/>
              <a:buFont typeface="Arial"/>
              <a:buNone/>
              <a:defRPr/>
            </a:pPr>
            <a:r>
              <a:rPr lang="fr-CA" sz="1200" kern="1200" dirty="0">
                <a:solidFill>
                  <a:schemeClr val="tx1"/>
                </a:solidFill>
                <a:effectLst/>
              </a:rPr>
              <a:t>Au lieu d’énumérer les objectifs, proposez plutôt un sondage (p. ex., Que </a:t>
            </a:r>
            <a:r>
              <a:rPr lang="fr-CA" sz="1200" kern="1200" dirty="0" err="1">
                <a:solidFill>
                  <a:schemeClr val="tx1"/>
                </a:solidFill>
                <a:effectLst/>
              </a:rPr>
              <a:t>cherchez-vous</a:t>
            </a:r>
            <a:r>
              <a:rPr lang="fr-CA" sz="1200" kern="1200" dirty="0">
                <a:solidFill>
                  <a:schemeClr val="tx1"/>
                </a:solidFill>
                <a:effectLst/>
              </a:rPr>
              <a:t> le PLUS à apprendre?) et présentez les objectifs en tant que choix de réponses. La diapo sera ainsi plus interactive, et vous pourrez mieux connaître les besoins des participants.</a:t>
            </a:r>
          </a:p>
          <a:p>
            <a:pPr marL="0" marR="0" lvl="0" indent="0" algn="l" defTabSz="914400" rtl="0" eaLnBrk="1" fontAlgn="auto" latinLnBrk="0" hangingPunct="1">
              <a:lnSpc>
                <a:spcPct val="100000"/>
              </a:lnSpc>
              <a:spcBef>
                <a:spcPct val="0"/>
              </a:spcBef>
              <a:spcAft>
                <a:spcPct val="0"/>
              </a:spcAft>
              <a:buClrTx/>
              <a:buSzTx/>
              <a:buFont typeface="Arial"/>
              <a:buNone/>
              <a:defRPr/>
            </a:pPr>
            <a:endParaRPr lang="fr-CA" sz="1200" kern="1200" dirty="0">
              <a:solidFill>
                <a:schemeClr val="tx1"/>
              </a:solidFill>
              <a:effectLst/>
            </a:endParaRPr>
          </a:p>
          <a:p>
            <a:r>
              <a:rPr lang="fr-CA" sz="1200" kern="1200" dirty="0">
                <a:solidFill>
                  <a:schemeClr val="tx1"/>
                </a:solidFill>
                <a:effectLst/>
              </a:rPr>
              <a:t>Au tout début de l’atelier, vous pourriez demander aux apprenants de confirmer leur désir de participer à la séance afin qu’ils se sentent davantage responsabilisés. Insistez sur le fait que la séance favorise une communication bilatérale, permet d’établir les attentes relatives à la participation et décourage les participants à mener plusieurs tâches de front durant la séance.</a:t>
            </a:r>
          </a:p>
          <a:p>
            <a:endParaRPr lang="fr-CA" sz="1200" kern="1200" dirty="0">
              <a:solidFill>
                <a:schemeClr val="tx1"/>
              </a:solidFill>
              <a:effectLst/>
            </a:endParaRPr>
          </a:p>
          <a:p>
            <a:r>
              <a:rPr lang="fr-CA" sz="1200" kern="1200" dirty="0">
                <a:solidFill>
                  <a:schemeClr val="tx1"/>
                </a:solidFill>
                <a:effectLst/>
              </a:rPr>
              <a:t>Par exemple :</a:t>
            </a:r>
          </a:p>
          <a:p>
            <a:r>
              <a:rPr lang="fr-CA" sz="1200" kern="1200" dirty="0">
                <a:solidFill>
                  <a:schemeClr val="tx1"/>
                </a:solidFill>
                <a:effectLst/>
              </a:rPr>
              <a:t>Acceptez-vous de participer à cette séance?</a:t>
            </a:r>
          </a:p>
          <a:p>
            <a:r>
              <a:rPr lang="fr-CA" sz="1200" kern="1200" dirty="0">
                <a:solidFill>
                  <a:schemeClr val="tx1"/>
                </a:solidFill>
                <a:effectLst/>
              </a:rPr>
              <a:t>• Bien sûr! J’ai hâte!</a:t>
            </a:r>
          </a:p>
          <a:p>
            <a:r>
              <a:rPr lang="fr-CA" sz="1200" kern="1200" dirty="0">
                <a:solidFill>
                  <a:schemeClr val="tx1"/>
                </a:solidFill>
                <a:effectLst/>
              </a:rPr>
              <a:t>• Je verrai au fur et à mesure. Je fais plusieurs choses à la fois.</a:t>
            </a:r>
          </a:p>
          <a:p>
            <a:r>
              <a:rPr lang="fr-CA" sz="1200" kern="1200" dirty="0">
                <a:solidFill>
                  <a:schemeClr val="tx1"/>
                </a:solidFill>
                <a:effectLst/>
              </a:rPr>
              <a:t>• Je ne peux y participer, mais je serai à l’écoute.</a:t>
            </a:r>
          </a:p>
          <a:p>
            <a:pPr marL="0" indent="0">
              <a:buFont typeface="Arial"/>
              <a:buNone/>
            </a:pPr>
            <a:endParaRPr lang="fr-CA" dirty="0">
              <a:cs typeface="Calibri"/>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4</a:t>
            </a:fld>
            <a:endParaRPr lang="en-US"/>
          </a:p>
        </p:txBody>
      </p:sp>
    </p:spTree>
    <p:extLst>
      <p:ext uri="{BB962C8B-B14F-4D97-AF65-F5344CB8AC3E}">
        <p14:creationId xmlns:p14="http://schemas.microsoft.com/office/powerpoint/2010/main" val="591014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Prenez quelques instants pour faire l’exercice proposé sur la feuille devant vous.</a:t>
            </a:r>
          </a:p>
          <a:p>
            <a:endParaRPr lang="fr-CA" dirty="0"/>
          </a:p>
          <a:p>
            <a:r>
              <a:rPr lang="fr-CA" b="1" dirty="0"/>
              <a:t>MODE VIRTUEL : </a:t>
            </a:r>
            <a:r>
              <a:rPr lang="fr-CA" dirty="0"/>
              <a:t>La plupart des plateformes permettent d’envoyer des fichiers aux participants. Si vous n’êtes pas en mesure de le faire, envoyez le fichier par courriel.</a:t>
            </a:r>
            <a:r>
              <a:rPr lang="fr-CA" b="1" dirty="0"/>
              <a:t> </a:t>
            </a:r>
            <a:endParaRPr lang="fr-CA" b="0" dirty="0">
              <a:cs typeface="Calibri"/>
            </a:endParaRPr>
          </a:p>
          <a:p>
            <a:endParaRPr lang="fr-CA" dirty="0"/>
          </a:p>
          <a:p>
            <a:r>
              <a:rPr lang="fr-CA" dirty="0"/>
              <a:t>Comme il s’agit d’un exercice conçu pour stimuler la réflexion (et non pour évaluer quoi que ce soit!!!), nous vous demandons de répondre en toute honnêteté.</a:t>
            </a:r>
            <a:endParaRPr lang="fr-CA" dirty="0">
              <a:cs typeface="Calibri"/>
            </a:endParaRPr>
          </a:p>
          <a:p>
            <a:endParaRPr lang="fr-CA" dirty="0"/>
          </a:p>
          <a:p>
            <a:r>
              <a:rPr lang="fr-CA" b="1" dirty="0">
                <a:cs typeface="Calibri"/>
              </a:rPr>
              <a:t>NOTES :</a:t>
            </a:r>
            <a:endParaRPr lang="fr-CA" dirty="0">
              <a:cs typeface="Calibri"/>
            </a:endParaRPr>
          </a:p>
          <a:p>
            <a:pPr marL="171450" indent="-171450">
              <a:buFont typeface="Arial" panose="020B0604020202020204" pitchFamily="34" charset="0"/>
              <a:buChar char="•"/>
            </a:pPr>
            <a:r>
              <a:rPr lang="fr-CA" dirty="0"/>
              <a:t>Au bout de 5 minutes (ou plus tôt si le groupe semble avoir terminé), revenez en groupe</a:t>
            </a:r>
            <a:endParaRPr lang="fr-CA" dirty="0">
              <a:cs typeface="Calibri"/>
            </a:endParaRPr>
          </a:p>
          <a:p>
            <a:pPr marL="171450" indent="-171450">
              <a:buFont typeface="Arial" panose="020B0604020202020204" pitchFamily="34" charset="0"/>
              <a:buChar char="•"/>
            </a:pPr>
            <a:r>
              <a:rPr lang="fr-CA" b="1" dirty="0"/>
              <a:t>MODE VIRTUEL : </a:t>
            </a:r>
            <a:r>
              <a:rPr lang="fr-CA" dirty="0"/>
              <a:t>Puisqu’il est moins évident de savoir si les participants ont terminé l’activité chacun de leur côté, vous pourriez les inviter à utiliser la fonction « lever la main » (ou une méthode équivalente).</a:t>
            </a:r>
            <a:endParaRPr lang="fr-CA" dirty="0">
              <a:cs typeface="Calibri"/>
            </a:endParaRPr>
          </a:p>
          <a:p>
            <a:endParaRPr lang="fr-CA" dirty="0"/>
          </a:p>
          <a:p>
            <a:pPr marL="171450" indent="-171450">
              <a:buFont typeface="Arial" panose="020B0604020202020204" pitchFamily="34" charset="0"/>
              <a:buChar char="•"/>
            </a:pPr>
            <a:r>
              <a:rPr lang="fr-CA" dirty="0"/>
              <a:t>Demandez aux participants de mettre l’exercice de côté; ils y reviendront à la fin de la séance.</a:t>
            </a:r>
            <a:endParaRPr lang="fr-CA" dirty="0">
              <a:cs typeface="Calibri"/>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5</a:t>
            </a:fld>
            <a:endParaRPr lang="en-US"/>
          </a:p>
        </p:txBody>
      </p:sp>
    </p:spTree>
    <p:extLst>
      <p:ext uri="{BB962C8B-B14F-4D97-AF65-F5344CB8AC3E}">
        <p14:creationId xmlns:p14="http://schemas.microsoft.com/office/powerpoint/2010/main" val="482848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t>NOTES pour préparer l’activité</a:t>
            </a:r>
          </a:p>
          <a:p>
            <a:pPr marL="171450" indent="-171450">
              <a:buFont typeface="Arial" panose="020B0604020202020204" pitchFamily="34" charset="0"/>
              <a:buChar char="•"/>
            </a:pPr>
            <a:r>
              <a:rPr lang="fr-CA" sz="1200" kern="1200" dirty="0">
                <a:solidFill>
                  <a:schemeClr val="tx1"/>
                </a:solidFill>
                <a:effectLst/>
              </a:rPr>
              <a:t>Préparez cette activité pendant que les participants font l’exercice</a:t>
            </a:r>
          </a:p>
          <a:p>
            <a:pPr marL="171450" indent="-171450">
              <a:buFont typeface="Arial" panose="020B0604020202020204" pitchFamily="34" charset="0"/>
              <a:buChar char="•"/>
            </a:pPr>
            <a:r>
              <a:rPr lang="fr-CA" sz="1200" kern="1200" dirty="0">
                <a:solidFill>
                  <a:schemeClr val="tx1"/>
                </a:solidFill>
                <a:effectLst/>
              </a:rPr>
              <a:t>Déposez des ciseaux et du carton/papier sur les tables</a:t>
            </a:r>
          </a:p>
          <a:p>
            <a:pPr marL="171450" indent="-171450">
              <a:buFont typeface="Arial" panose="020B0604020202020204" pitchFamily="34" charset="0"/>
              <a:buChar char="•"/>
            </a:pPr>
            <a:r>
              <a:rPr lang="fr-CA" sz="1200" kern="1200" dirty="0">
                <a:solidFill>
                  <a:schemeClr val="tx1"/>
                </a:solidFill>
                <a:effectLst/>
              </a:rPr>
              <a:t>Déposez le modèle de structure sur les tables (NOTE : vous pouvez inviter les participants à reproduire la structure à partir de la photo ci-dessus OU, si l’atelier a lieu en personne, préparez des modèles de structure à l’avance et déposez-les sur les tables – la diapo 10 montre comment faire)</a:t>
            </a:r>
          </a:p>
          <a:p>
            <a:endParaRPr lang="fr-CA" sz="1200" kern="1200" dirty="0">
              <a:solidFill>
                <a:schemeClr val="tx1"/>
              </a:solidFill>
              <a:effectLst/>
            </a:endParaRPr>
          </a:p>
          <a:p>
            <a:r>
              <a:rPr lang="fr-CA" sz="1200" b="0" kern="1200" dirty="0">
                <a:solidFill>
                  <a:schemeClr val="tx1"/>
                </a:solidFill>
                <a:effectLst/>
              </a:rPr>
              <a:t>Passons maintenant à une activité interactive. Vous voyez à l’écran (et/ou sur la table devant vous) une structure créée avec du carton et des ciseaux. Nous vous invitons à reproduire cette structure en petits groupes. Voici quelques consignes à respecter : </a:t>
            </a:r>
            <a:endParaRPr lang="fr-CA" sz="1200" b="0" kern="1200" dirty="0">
              <a:solidFill>
                <a:schemeClr val="tx1"/>
              </a:solidFill>
              <a:effectLst/>
              <a:cs typeface="Calibri"/>
            </a:endParaRPr>
          </a:p>
          <a:p>
            <a:pPr marL="228600" indent="-228600">
              <a:buAutoNum type="arabicParenR"/>
            </a:pPr>
            <a:r>
              <a:rPr lang="fr-CA" dirty="0"/>
              <a:t>(si un modèle est fourni) NE touchez PAS à la structure; n’utilisez que le carton/papier et les ciseaux devant vous pour tenter de la reproduire.</a:t>
            </a:r>
            <a:endParaRPr lang="fr-CA" sz="1200" kern="1200" dirty="0">
              <a:solidFill>
                <a:schemeClr val="tx1"/>
              </a:solidFill>
              <a:effectLst/>
              <a:cs typeface="Calibri"/>
            </a:endParaRPr>
          </a:p>
          <a:p>
            <a:pPr marL="228600" indent="-228600">
              <a:buAutoNum type="arabicParenR"/>
            </a:pPr>
            <a:r>
              <a:rPr lang="fr-CA" sz="1200" kern="1200" dirty="0">
                <a:solidFill>
                  <a:schemeClr val="tx1"/>
                </a:solidFill>
                <a:effectLst/>
              </a:rPr>
              <a:t>N’hésitez pas à vous lever et à vous déplacer autour de la table pour l’examiner comme bon vous semble.</a:t>
            </a:r>
          </a:p>
          <a:p>
            <a:pPr marL="228600" indent="-228600">
              <a:buAutoNum type="arabicParenR"/>
            </a:pPr>
            <a:r>
              <a:rPr lang="fr-CA" sz="1200" kern="1200" dirty="0">
                <a:solidFill>
                  <a:schemeClr val="tx1"/>
                </a:solidFill>
                <a:effectLst/>
              </a:rPr>
              <a:t>Il s’agit d’une activité semi-indépendante; chaque personne doit reconstruire elle-même la structure, mais les membres du groupe peuvent se consulter</a:t>
            </a:r>
          </a:p>
          <a:p>
            <a:pPr marL="228600" indent="-228600">
              <a:buAutoNum type="arabicParenR"/>
            </a:pPr>
            <a:endParaRPr lang="fr-CA" sz="1200" kern="1200" dirty="0">
              <a:solidFill>
                <a:schemeClr val="tx1"/>
              </a:solidFill>
              <a:effectLst/>
            </a:endParaRPr>
          </a:p>
          <a:p>
            <a:r>
              <a:rPr lang="fr-CA" sz="1200" b="1" kern="1200" dirty="0">
                <a:solidFill>
                  <a:schemeClr val="tx1"/>
                </a:solidFill>
                <a:effectLst/>
              </a:rPr>
              <a:t>MODE VIRTUEL : </a:t>
            </a:r>
            <a:r>
              <a:rPr lang="fr-CA" dirty="0"/>
              <a:t>Passons maintenant à une activité interactive. Vous voyez à l’écran une structure créée avec du carton et des ciseaux. </a:t>
            </a:r>
            <a:r>
              <a:rPr lang="fr-CA" sz="1200" kern="1200" dirty="0">
                <a:solidFill>
                  <a:schemeClr val="tx1"/>
                </a:solidFill>
                <a:effectLst/>
              </a:rPr>
              <a:t>Vous pouvez aussi télécharger la diapo PowerPoint intitulée Structure </a:t>
            </a:r>
            <a:r>
              <a:rPr lang="fr-CA" sz="1200" kern="1200" dirty="0" err="1">
                <a:solidFill>
                  <a:schemeClr val="tx1"/>
                </a:solidFill>
                <a:effectLst/>
              </a:rPr>
              <a:t>Challenge_virtual</a:t>
            </a:r>
            <a:r>
              <a:rPr lang="fr-CA" sz="1200" kern="1200" dirty="0">
                <a:solidFill>
                  <a:schemeClr val="tx1"/>
                </a:solidFill>
                <a:effectLst/>
              </a:rPr>
              <a:t> workshop ONLY dans la section des fichiers de [NOM DE LA PLATEFORME]. Nous diviserons les participants en petits groupes et nous vous inviterons à reproduire la structure</a:t>
            </a:r>
            <a:r>
              <a:rPr lang="fr-CA" dirty="0"/>
              <a:t>. Il s’agit d’une activité semi-indépendante; chaque personne doit reconstruire elle-même la structure, mais les membres du groupe peuvent se consulter.</a:t>
            </a:r>
            <a:r>
              <a:rPr lang="fr-CA" sz="1200" kern="1200" dirty="0">
                <a:solidFill>
                  <a:schemeClr val="tx1"/>
                </a:solidFill>
                <a:effectLst/>
              </a:rPr>
              <a:t> </a:t>
            </a:r>
            <a:r>
              <a:rPr lang="fr-CA" sz="1200" b="1" kern="1200" dirty="0">
                <a:solidFill>
                  <a:schemeClr val="tx1"/>
                </a:solidFill>
                <a:effectLst/>
              </a:rPr>
              <a:t>Note :</a:t>
            </a:r>
            <a:r>
              <a:rPr lang="fr-CA" sz="1200" kern="1200" dirty="0">
                <a:solidFill>
                  <a:schemeClr val="tx1"/>
                </a:solidFill>
                <a:effectLst/>
              </a:rPr>
              <a:t> Envoyez la diapo par courriel si le fichier ne peut être transféré sur la plateforme.</a:t>
            </a:r>
          </a:p>
          <a:p>
            <a:pPr marL="0" lvl="0" indent="0">
              <a:buFont typeface="Arial" panose="020B0604020202020204" pitchFamily="34" charset="0"/>
              <a:buNone/>
            </a:pPr>
            <a:endParaRPr lang="fr-CA" sz="1200" kern="1200" dirty="0">
              <a:solidFill>
                <a:schemeClr val="tx1"/>
              </a:solidFill>
              <a:effectLst/>
            </a:endParaRPr>
          </a:p>
          <a:p>
            <a:pPr marL="0" lvl="0" indent="0">
              <a:buFont typeface="Arial" panose="020B0604020202020204" pitchFamily="34" charset="0"/>
              <a:buNone/>
            </a:pPr>
            <a:r>
              <a:rPr lang="fr-CA" b="1" dirty="0">
                <a:cs typeface="Calibri"/>
              </a:rPr>
              <a:t>NOTES :</a:t>
            </a:r>
            <a:endParaRPr lang="fr-CA" sz="1200" b="1" kern="1200" dirty="0">
              <a:solidFill>
                <a:schemeClr val="tx1"/>
              </a:solidFill>
              <a:effectLst/>
            </a:endParaRPr>
          </a:p>
          <a:p>
            <a:pPr>
              <a:buFont typeface="Arial" panose="020B0604020202020204" pitchFamily="34" charset="0"/>
            </a:pPr>
            <a:endParaRPr lang="fr-CA" b="1" dirty="0"/>
          </a:p>
          <a:p>
            <a:r>
              <a:rPr lang="fr-CA" sz="1200" b="1" kern="1200" dirty="0">
                <a:solidFill>
                  <a:schemeClr val="tx1"/>
                </a:solidFill>
                <a:effectLst/>
              </a:rPr>
              <a:t>CONSIGNES POUR ANIMER L’ATELIER EN PERSONNE</a:t>
            </a:r>
            <a:endParaRPr lang="fr-CA" sz="1200" b="1" kern="1200" dirty="0">
              <a:solidFill>
                <a:schemeClr val="tx1"/>
              </a:solidFill>
              <a:effectLst/>
              <a:cs typeface="Calibri"/>
            </a:endParaRPr>
          </a:p>
          <a:p>
            <a:pPr marL="171450" indent="-171450">
              <a:buFont typeface="Arial" panose="020B0604020202020204" pitchFamily="34" charset="0"/>
              <a:buChar char="•"/>
            </a:pPr>
            <a:r>
              <a:rPr lang="fr-CA" sz="1200" kern="1200" dirty="0">
                <a:solidFill>
                  <a:schemeClr val="tx1"/>
                </a:solidFill>
                <a:effectLst/>
              </a:rPr>
              <a:t>Déplacez-vous d’un groupe à l’autre, et transcrivez (de façon anonyme) </a:t>
            </a:r>
            <a:r>
              <a:rPr lang="fr-CA" dirty="0"/>
              <a:t>les commentaires des participants </a:t>
            </a:r>
            <a:r>
              <a:rPr lang="fr-CA" sz="1200" kern="1200" dirty="0">
                <a:solidFill>
                  <a:schemeClr val="tx1"/>
                </a:solidFill>
                <a:effectLst/>
              </a:rPr>
              <a:t>(les bruits et les soupirs sont acceptés!)</a:t>
            </a:r>
          </a:p>
          <a:p>
            <a:pPr marL="171450" indent="-171450">
              <a:buFont typeface="Arial" panose="020B0604020202020204" pitchFamily="34" charset="0"/>
              <a:buChar char="•"/>
            </a:pPr>
            <a:r>
              <a:rPr lang="fr-CA" sz="1200" kern="1200" dirty="0">
                <a:solidFill>
                  <a:schemeClr val="tx1"/>
                </a:solidFill>
                <a:effectLst/>
              </a:rPr>
              <a:t>Assurez-vous que les participants ne peuvent pas voir les diapos, puis inscrivez les commentaires sur la prochaine diapo pendant que les groupes font l’activité</a:t>
            </a:r>
            <a:endParaRPr lang="fr-CA" sz="1200" kern="1200" dirty="0">
              <a:solidFill>
                <a:schemeClr val="tx1"/>
              </a:solidFill>
              <a:effectLst/>
              <a:cs typeface="Calibri"/>
            </a:endParaRPr>
          </a:p>
          <a:p>
            <a:pPr marL="171450" indent="-171450">
              <a:buFont typeface="Arial" panose="020B0604020202020204" pitchFamily="34" charset="0"/>
              <a:buChar char="•"/>
            </a:pPr>
            <a:r>
              <a:rPr lang="fr-CA" b="1" dirty="0"/>
              <a:t>Note : </a:t>
            </a:r>
            <a:r>
              <a:rPr lang="fr-CA" dirty="0"/>
              <a:t>Les commentaires doivent rester anonymes et les participants ne doivent pas se rendre compte de ce que fait l’animateur</a:t>
            </a:r>
            <a:endParaRPr lang="fr-CA" sz="1200" kern="1200" dirty="0">
              <a:solidFill>
                <a:schemeClr val="tx1"/>
              </a:solidFill>
              <a:effectLst/>
            </a:endParaRPr>
          </a:p>
          <a:p>
            <a:pPr marL="171450" lvl="0" indent="-171450">
              <a:buFont typeface="Arial" panose="020B0604020202020204" pitchFamily="34" charset="0"/>
              <a:buChar char="•"/>
            </a:pPr>
            <a:endParaRPr lang="fr-CA" sz="1200" kern="1200" dirty="0">
              <a:solidFill>
                <a:schemeClr val="tx1"/>
              </a:solidFill>
              <a:effectLst/>
            </a:endParaRPr>
          </a:p>
          <a:p>
            <a:pPr marL="0" indent="0">
              <a:buNone/>
            </a:pPr>
            <a:endParaRPr lang="fr-CA" sz="1200" kern="1200" dirty="0">
              <a:solidFill>
                <a:schemeClr val="tx1"/>
              </a:solidFill>
              <a:effectLst/>
            </a:endParaRPr>
          </a:p>
          <a:p>
            <a:r>
              <a:rPr lang="fr-CA" sz="1200" b="1" kern="1200" dirty="0">
                <a:solidFill>
                  <a:schemeClr val="tx1"/>
                </a:solidFill>
                <a:effectLst/>
              </a:rPr>
              <a:t>CONSIGNES POUR ANIMER L’ATELIER EN MODE VIRTUEL</a:t>
            </a:r>
            <a:endParaRPr lang="fr-CA" sz="1200" b="1" kern="1200" dirty="0">
              <a:solidFill>
                <a:schemeClr val="tx1"/>
              </a:solidFill>
              <a:effectLst/>
              <a:cs typeface="Calibri"/>
            </a:endParaRPr>
          </a:p>
          <a:p>
            <a:pPr marL="171450" indent="-171450">
              <a:buFont typeface="Arial" panose="020B0604020202020204" pitchFamily="34" charset="0"/>
              <a:buChar char="•"/>
            </a:pPr>
            <a:r>
              <a:rPr lang="fr-CA" sz="1200" kern="1200" dirty="0">
                <a:solidFill>
                  <a:schemeClr val="tx1"/>
                </a:solidFill>
                <a:effectLst/>
              </a:rPr>
              <a:t>Assignez un animateur à chaque petit groupe (les animateurs doivent aussi avoir une copie de la structure qu’ils partagent à leur écran ou envoient aux participants qui n’ont pas été en mesure de la télécharger en grand groupe)</a:t>
            </a:r>
            <a:endParaRPr lang="fr-CA" sz="1200" kern="1200" dirty="0">
              <a:solidFill>
                <a:schemeClr val="tx1"/>
              </a:solidFill>
              <a:effectLst/>
              <a:cs typeface="Calibri"/>
            </a:endParaRPr>
          </a:p>
          <a:p>
            <a:pPr marL="171450" indent="-171450">
              <a:buFont typeface="Arial" panose="020B0604020202020204" pitchFamily="34" charset="0"/>
              <a:buChar char="•"/>
            </a:pPr>
            <a:r>
              <a:rPr lang="fr-CA" dirty="0">
                <a:cs typeface="Calibri"/>
              </a:rPr>
              <a:t>Nous recommandons des groupes de 5 à 6 participants </a:t>
            </a:r>
            <a:endParaRPr lang="fr-CA" dirty="0"/>
          </a:p>
          <a:p>
            <a:pPr marL="171450" indent="-171450">
              <a:buFont typeface="Arial" panose="020B0604020202020204" pitchFamily="34" charset="0"/>
              <a:buChar char="•"/>
            </a:pPr>
            <a:r>
              <a:rPr lang="fr-CA" sz="1200" kern="1200" dirty="0">
                <a:solidFill>
                  <a:schemeClr val="tx1"/>
                </a:solidFill>
                <a:effectLst/>
              </a:rPr>
              <a:t>Les animateurs doivent retranscrire les commentaires des participants alors qu’ils tentent de reproduire la structure; ils les présenteront au grand groupe lorsque tout le monde sera réuni de nouveau</a:t>
            </a:r>
            <a:endParaRPr lang="fr-CA" sz="1200" b="0" kern="1200" dirty="0">
              <a:solidFill>
                <a:schemeClr val="tx1"/>
              </a:solidFill>
              <a:effectLst/>
              <a:cs typeface="Calibri"/>
            </a:endParaRPr>
          </a:p>
          <a:p>
            <a:pPr marL="171450" lvl="0" indent="-171450">
              <a:buFont typeface="Arial" panose="020B0604020202020204" pitchFamily="34" charset="0"/>
              <a:buChar char="•"/>
            </a:pPr>
            <a:r>
              <a:rPr lang="fr-CA" sz="1200" b="0" kern="1200" dirty="0">
                <a:solidFill>
                  <a:schemeClr val="tx1"/>
                </a:solidFill>
                <a:effectLst/>
              </a:rPr>
              <a:t>Les commentaires doivent rester anonymes et les participants ne doivent pas se rendre compte de ce que fait l’animateur</a:t>
            </a:r>
            <a:endParaRPr lang="fr-CA" sz="1200" kern="1200" dirty="0">
              <a:solidFill>
                <a:schemeClr val="tx1"/>
              </a:solidFill>
              <a:effectLst/>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6</a:t>
            </a:fld>
            <a:endParaRPr lang="en-US"/>
          </a:p>
        </p:txBody>
      </p:sp>
    </p:spTree>
    <p:extLst>
      <p:ext uri="{BB962C8B-B14F-4D97-AF65-F5344CB8AC3E}">
        <p14:creationId xmlns:p14="http://schemas.microsoft.com/office/powerpoint/2010/main" val="3965313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cs typeface="Calibri"/>
              </a:rPr>
              <a:t>NOTES :</a:t>
            </a:r>
          </a:p>
          <a:p>
            <a:pPr marL="171450" indent="-171450">
              <a:buFont typeface="Arial" panose="020B0604020202020204" pitchFamily="34" charset="0"/>
              <a:buChar char="•"/>
            </a:pPr>
            <a:r>
              <a:rPr lang="fr-CA" dirty="0"/>
              <a:t>Nous avons laissé cette diapo vierge volontairement; inscrivez-y de VRAIS commentaires formulés par les participants durant l’activité de « reconstruction ».</a:t>
            </a:r>
            <a:endParaRPr lang="fr-CA" dirty="0">
              <a:cs typeface="Calibri"/>
            </a:endParaRPr>
          </a:p>
          <a:p>
            <a:pPr marL="171450" indent="-171450">
              <a:buFont typeface="Arial" panose="020B0604020202020204" pitchFamily="34" charset="0"/>
              <a:buChar char="•"/>
            </a:pPr>
            <a:r>
              <a:rPr lang="fr-CA" b="1" dirty="0"/>
              <a:t>MODE VIRTUEL : </a:t>
            </a:r>
            <a:r>
              <a:rPr lang="fr-CA" dirty="0"/>
              <a:t>Cette diapo peut rester vierge durant l’atelier; les animateurs devraient lire à haute voix les commentaires recueillis durant l’activité ou utiliser la fonction de « tableau blanc » si la plateforme le permet.</a:t>
            </a:r>
            <a:endParaRPr lang="fr-CA" dirty="0">
              <a:cs typeface="Calibri"/>
            </a:endParaRP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Attirez l’attention des petits groupes / </a:t>
            </a:r>
            <a:r>
              <a:rPr lang="fr-CA" b="1" dirty="0"/>
              <a:t>MODE VIRTUEL :</a:t>
            </a:r>
            <a:r>
              <a:rPr lang="fr-CA" dirty="0"/>
              <a:t> Demandez aux petits groupes de revenir en grand groupe</a:t>
            </a:r>
          </a:p>
          <a:p>
            <a:pPr marL="171450" indent="-171450">
              <a:buFont typeface="Arial" panose="020B0604020202020204" pitchFamily="34" charset="0"/>
              <a:buChar char="•"/>
            </a:pPr>
            <a:r>
              <a:rPr lang="fr-CA" dirty="0"/>
              <a:t>Expliquez aux participants que leurs « difficultés » et leurs « réussites » ont été consignées de façon anonyme alors qu’ils tentaient de reconstruire la structure</a:t>
            </a:r>
            <a:endParaRPr lang="fr-CA" dirty="0">
              <a:cs typeface="Calibri"/>
            </a:endParaRPr>
          </a:p>
          <a:p>
            <a:pPr marL="171450" indent="-171450">
              <a:buFont typeface="Arial" panose="020B0604020202020204" pitchFamily="34" charset="0"/>
              <a:buChar char="•"/>
            </a:pPr>
            <a:r>
              <a:rPr lang="fr-CA" dirty="0"/>
              <a:t>Lisez les commentaires au groupe</a:t>
            </a:r>
            <a:endParaRPr lang="fr-CA" dirty="0">
              <a:cs typeface="Calibri"/>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7</a:t>
            </a:fld>
            <a:endParaRPr lang="en-US"/>
          </a:p>
        </p:txBody>
      </p:sp>
    </p:spTree>
    <p:extLst>
      <p:ext uri="{BB962C8B-B14F-4D97-AF65-F5344CB8AC3E}">
        <p14:creationId xmlns:p14="http://schemas.microsoft.com/office/powerpoint/2010/main" val="2432826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cs typeface="Calibri"/>
              </a:rPr>
              <a:t>NOTES :</a:t>
            </a:r>
            <a:endParaRPr lang="fr-CA" b="1" dirty="0"/>
          </a:p>
          <a:p>
            <a:pPr marL="171450" indent="-171450">
              <a:buFont typeface="Arial"/>
              <a:buChar char="•"/>
            </a:pPr>
            <a:r>
              <a:rPr lang="fr-CA" dirty="0"/>
              <a:t>Prenons quelques instants pour revenir sur l’activité</a:t>
            </a:r>
            <a:endParaRPr lang="fr-CA" dirty="0">
              <a:cs typeface="Calibri"/>
            </a:endParaRPr>
          </a:p>
          <a:p>
            <a:pPr marL="171450" indent="-171450">
              <a:buFont typeface="Arial"/>
              <a:buChar char="•"/>
            </a:pPr>
            <a:r>
              <a:rPr lang="fr-CA" dirty="0"/>
              <a:t>Passez en revue les questions ci-dessus et demandez aux participants du groupe de voter à main levée ou de formuler des commentaires</a:t>
            </a:r>
            <a:endParaRPr lang="fr-CA" dirty="0">
              <a:cs typeface="Calibri"/>
            </a:endParaRPr>
          </a:p>
          <a:p>
            <a:endParaRPr lang="fr-CA" dirty="0">
              <a:cs typeface="Calibri"/>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8</a:t>
            </a:fld>
            <a:endParaRPr lang="en-US"/>
          </a:p>
        </p:txBody>
      </p:sp>
    </p:spTree>
    <p:extLst>
      <p:ext uri="{BB962C8B-B14F-4D97-AF65-F5344CB8AC3E}">
        <p14:creationId xmlns:p14="http://schemas.microsoft.com/office/powerpoint/2010/main" val="4228250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cs typeface="Calibri"/>
              </a:rPr>
              <a:t>NOTES :</a:t>
            </a:r>
          </a:p>
          <a:p>
            <a:pPr marL="171450" indent="-171450">
              <a:buFont typeface="Arial" panose="020B0604020202020204" pitchFamily="34" charset="0"/>
              <a:buChar char="•"/>
            </a:pPr>
            <a:r>
              <a:rPr lang="fr-CA" b="0" dirty="0"/>
              <a:t>Si l’atelier a lieu après une séance sur la CPC, reformulez la question de sorte à comparer l’activité de reconstruction et la réalisation d’une APC, l’acquisition d’une compétence, etc. pour renforcer les concepts enseignés; de façon générale et globale. </a:t>
            </a:r>
            <a:endParaRPr lang="fr-CA" dirty="0">
              <a:cs typeface="Calibri"/>
            </a:endParaRPr>
          </a:p>
          <a:p>
            <a:pPr marL="171450" indent="-171450">
              <a:buFont typeface="Arial" panose="020B0604020202020204" pitchFamily="34" charset="0"/>
              <a:buChar char="•"/>
            </a:pPr>
            <a:r>
              <a:rPr lang="fr-CA" b="1" dirty="0"/>
              <a:t>MODE VIRTUEL : </a:t>
            </a:r>
            <a:r>
              <a:rPr lang="fr-CA" dirty="0"/>
              <a:t>Envisagez de créer de petits groupes plutôt que d’en discuter en grand groupe</a:t>
            </a:r>
            <a:endParaRPr lang="fr-CA" dirty="0">
              <a:cs typeface="Calibri"/>
            </a:endParaRPr>
          </a:p>
          <a:p>
            <a:pPr marL="171450" indent="-171450">
              <a:buFont typeface="Arial" panose="020B0604020202020204" pitchFamily="34" charset="0"/>
              <a:buChar char="•"/>
            </a:pPr>
            <a:endParaRPr lang="fr-CA" b="0" dirty="0"/>
          </a:p>
          <a:p>
            <a:pPr marL="171450" indent="-171450">
              <a:buFont typeface="Arial" panose="020B0604020202020204" pitchFamily="34" charset="0"/>
              <a:buChar char="•"/>
            </a:pPr>
            <a:r>
              <a:rPr lang="fr-CA" dirty="0"/>
              <a:t>Demandez aux représentants de chaque petit groupe de présenter un résumé de leurs échanges au grand groupe</a:t>
            </a:r>
            <a:endParaRPr lang="fr-CA" b="0" dirty="0">
              <a:cs typeface="Calibri"/>
            </a:endParaRPr>
          </a:p>
          <a:p>
            <a:pPr marL="171450" indent="-171450">
              <a:buFont typeface="Arial" panose="020B0604020202020204" pitchFamily="34" charset="0"/>
              <a:buChar char="•"/>
            </a:pPr>
            <a:endParaRPr lang="fr-CA" b="0" dirty="0"/>
          </a:p>
          <a:p>
            <a:endParaRPr lang="fr-CA" b="1" dirty="0"/>
          </a:p>
          <a:p>
            <a:r>
              <a:rPr lang="fr-CA" b="1" dirty="0"/>
              <a:t>À TITRE DE RÉFÉRENCE SEULEMENT :</a:t>
            </a:r>
            <a:br>
              <a:rPr lang="fr-CA" b="1" dirty="0"/>
            </a:br>
            <a:endParaRPr lang="fr-CA" b="1" dirty="0"/>
          </a:p>
          <a:p>
            <a:r>
              <a:rPr lang="fr-CA" b="1" dirty="0"/>
              <a:t>APC :</a:t>
            </a:r>
          </a:p>
          <a:p>
            <a:r>
              <a:rPr lang="fr-CA" sz="1200" b="0" i="0" u="none" strike="noStrike" kern="1200" dirty="0">
                <a:solidFill>
                  <a:schemeClr val="tx1"/>
                </a:solidFill>
                <a:effectLst/>
              </a:rPr>
              <a:t>Une APC est une tâche de la discipline qui peut être confiée à un résident et observée par un superviseur. En général, chaque APC comprend un certain nombre de jalons, étant donné que la réalisation d’une activité professionnelle nécessite l’utilisation simultanée de plusieurs habiletés (p. ex., celles liées à l’expertise médicale, mais aussi à la communication).</a:t>
            </a:r>
          </a:p>
          <a:p>
            <a:endParaRPr lang="fr-CA" sz="1200" b="0" i="0" u="none" strike="noStrike" kern="1200" dirty="0">
              <a:solidFill>
                <a:schemeClr val="tx1"/>
              </a:solidFill>
              <a:effectLst/>
            </a:endParaRPr>
          </a:p>
          <a:p>
            <a:r>
              <a:rPr lang="fr-CA" sz="1200" b="1" i="0" u="none" strike="noStrike" kern="1200" dirty="0">
                <a:solidFill>
                  <a:schemeClr val="tx1"/>
                </a:solidFill>
                <a:effectLst/>
              </a:rPr>
              <a:t>JALON :</a:t>
            </a:r>
          </a:p>
          <a:p>
            <a:r>
              <a:rPr lang="fr-CA" sz="1200" b="0" i="0" u="none" strike="noStrike" kern="1200" dirty="0">
                <a:solidFill>
                  <a:schemeClr val="tx1"/>
                </a:solidFill>
                <a:effectLst/>
              </a:rPr>
              <a:t>Un jalon est un marqueur observable des habiletés d’une personne dans une trajectoire de développement de la compétence.</a:t>
            </a:r>
            <a:endParaRPr lang="fr-CA" b="1" dirty="0"/>
          </a:p>
        </p:txBody>
      </p:sp>
      <p:sp>
        <p:nvSpPr>
          <p:cNvPr id="4" name="Slide Number Placeholder 3"/>
          <p:cNvSpPr>
            <a:spLocks noGrp="1"/>
          </p:cNvSpPr>
          <p:nvPr>
            <p:ph type="sldNum" sz="quarter" idx="5"/>
          </p:nvPr>
        </p:nvSpPr>
        <p:spPr/>
        <p:txBody>
          <a:bodyPr/>
          <a:lstStyle/>
          <a:p>
            <a:fld id="{BB77EE89-0766-024F-9F88-80232D371B78}" type="slidenum">
              <a:rPr lang="en-US" smtClean="0"/>
              <a:t>9</a:t>
            </a:fld>
            <a:endParaRPr lang="en-US"/>
          </a:p>
        </p:txBody>
      </p:sp>
    </p:spTree>
    <p:extLst>
      <p:ext uri="{BB962C8B-B14F-4D97-AF65-F5344CB8AC3E}">
        <p14:creationId xmlns:p14="http://schemas.microsoft.com/office/powerpoint/2010/main" val="1714869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CC084FF-86DD-F246-9969-F048933C9F5D}"/>
              </a:ext>
            </a:extLst>
          </p:cNvPr>
          <p:cNvPicPr>
            <a:picLocks noChangeAspect="1"/>
          </p:cNvPicPr>
          <p:nvPr userDrawn="1"/>
        </p:nvPicPr>
        <p:blipFill>
          <a:blip r:embed="rId2"/>
          <a:srcRect/>
          <a:stretch/>
        </p:blipFill>
        <p:spPr>
          <a:xfrm>
            <a:off x="5639" y="0"/>
            <a:ext cx="12180721" cy="6858000"/>
          </a:xfrm>
          <a:prstGeom prst="rect">
            <a:avLst/>
          </a:prstGeom>
        </p:spPr>
      </p:pic>
      <p:sp>
        <p:nvSpPr>
          <p:cNvPr id="2" name="Title 1">
            <a:extLst>
              <a:ext uri="{FF2B5EF4-FFF2-40B4-BE49-F238E27FC236}">
                <a16:creationId xmlns:a16="http://schemas.microsoft.com/office/drawing/2014/main" id="{5C9EB946-BDFE-DD49-A9B2-862820418E33}"/>
              </a:ext>
            </a:extLst>
          </p:cNvPr>
          <p:cNvSpPr>
            <a:spLocks noGrp="1"/>
          </p:cNvSpPr>
          <p:nvPr>
            <p:ph type="ctrTitle"/>
          </p:nvPr>
        </p:nvSpPr>
        <p:spPr>
          <a:xfrm>
            <a:off x="1171301" y="1739321"/>
            <a:ext cx="9440091" cy="1193800"/>
          </a:xfrm>
        </p:spPr>
        <p:txBody>
          <a:bodyPr anchor="b">
            <a:normAutofit/>
          </a:bodyPr>
          <a:lstStyle>
            <a:lvl1pPr algn="l">
              <a:defRPr sz="4800" b="1">
                <a:solidFill>
                  <a:srgbClr val="00ADBF"/>
                </a:solidFill>
              </a:defRPr>
            </a:lvl1pPr>
          </a:lstStyle>
          <a:p>
            <a:endParaRPr lang="en-US" dirty="0"/>
          </a:p>
        </p:txBody>
      </p:sp>
      <p:sp>
        <p:nvSpPr>
          <p:cNvPr id="3" name="Subtitle 2">
            <a:extLst>
              <a:ext uri="{FF2B5EF4-FFF2-40B4-BE49-F238E27FC236}">
                <a16:creationId xmlns:a16="http://schemas.microsoft.com/office/drawing/2014/main" id="{EDB87FD1-84DA-DA44-B8C9-D3BFCF6D5C1B}"/>
              </a:ext>
            </a:extLst>
          </p:cNvPr>
          <p:cNvSpPr>
            <a:spLocks noGrp="1"/>
          </p:cNvSpPr>
          <p:nvPr>
            <p:ph type="subTitle" idx="1"/>
          </p:nvPr>
        </p:nvSpPr>
        <p:spPr>
          <a:xfrm>
            <a:off x="1171302" y="3016943"/>
            <a:ext cx="9440091" cy="1244123"/>
          </a:xfrm>
        </p:spPr>
        <p:txBody>
          <a:bodyPr/>
          <a:lstStyle>
            <a:lvl1pPr marL="0" indent="0" algn="l">
              <a:buNone/>
              <a:defRPr sz="7200" b="0">
                <a:solidFill>
                  <a:srgbClr val="0C3B5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Tree>
    <p:extLst>
      <p:ext uri="{BB962C8B-B14F-4D97-AF65-F5344CB8AC3E}">
        <p14:creationId xmlns:p14="http://schemas.microsoft.com/office/powerpoint/2010/main" val="12632257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33"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0" y="1785"/>
            <a:ext cx="12192000" cy="6854429"/>
          </a:xfrm>
          <a:prstGeom prst="rect">
            <a:avLst/>
          </a:prstGeom>
        </p:spPr>
      </p:pic>
      <p:sp>
        <p:nvSpPr>
          <p:cNvPr id="5" name="Title 1">
            <a:extLst>
              <a:ext uri="{FF2B5EF4-FFF2-40B4-BE49-F238E27FC236}">
                <a16:creationId xmlns:a16="http://schemas.microsoft.com/office/drawing/2014/main" id="{B0F6F490-27DA-1947-80E9-277503E102B4}"/>
              </a:ext>
            </a:extLst>
          </p:cNvPr>
          <p:cNvSpPr>
            <a:spLocks noGrp="1"/>
          </p:cNvSpPr>
          <p:nvPr>
            <p:ph type="title"/>
          </p:nvPr>
        </p:nvSpPr>
        <p:spPr>
          <a:xfrm>
            <a:off x="838200" y="365125"/>
            <a:ext cx="10515600" cy="4958437"/>
          </a:xfrm>
        </p:spPr>
        <p:txBody>
          <a:bodyPr/>
          <a:lstStyle>
            <a:lvl1pPr algn="ctr">
              <a:defRPr sz="6000" b="0">
                <a:solidFill>
                  <a:srgbClr val="662B7E"/>
                </a:solidFill>
                <a:latin typeface="+mn-lt"/>
              </a:defRPr>
            </a:lvl1pPr>
          </a:lstStyle>
          <a:p>
            <a:endParaRPr lang="en-US" dirty="0"/>
          </a:p>
        </p:txBody>
      </p:sp>
    </p:spTree>
    <p:extLst>
      <p:ext uri="{BB962C8B-B14F-4D97-AF65-F5344CB8AC3E}">
        <p14:creationId xmlns:p14="http://schemas.microsoft.com/office/powerpoint/2010/main" val="219583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0" y="1785"/>
            <a:ext cx="12192000" cy="6854429"/>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p:nvPr>
        </p:nvSpPr>
        <p:spPr/>
        <p:txBody>
          <a:bodyPr/>
          <a:lstStyle>
            <a:lvl1pPr>
              <a:defRPr b="0">
                <a:solidFill>
                  <a:srgbClr val="0C3B5D"/>
                </a:solidFill>
                <a:latin typeface="+mn-lt"/>
              </a:defRPr>
            </a:lvl1pPr>
          </a:lstStyle>
          <a:p>
            <a:endParaRPr lang="en-US" dirty="0"/>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91454"/>
            <a:ext cx="10515600" cy="3543209"/>
          </a:xfrm>
        </p:spPr>
        <p:txBody>
          <a:bodyPr/>
          <a:lstStyle>
            <a:lvl1pPr>
              <a:buFont typeface="Arial" panose="020B0604020202020204" pitchFamily="34" charset="0"/>
              <a:buNone/>
              <a:defRPr>
                <a:solidFill>
                  <a:srgbClr val="0C3B5D"/>
                </a:solidFill>
              </a:defRPr>
            </a:lvl1pPr>
          </a:lstStyle>
          <a:p>
            <a:pPr lvl="0"/>
            <a:endParaRPr lang="en-US" dirty="0"/>
          </a:p>
        </p:txBody>
      </p:sp>
    </p:spTree>
    <p:extLst>
      <p:ext uri="{BB962C8B-B14F-4D97-AF65-F5344CB8AC3E}">
        <p14:creationId xmlns:p14="http://schemas.microsoft.com/office/powerpoint/2010/main" val="950231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Sub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0" y="365125"/>
            <a:ext cx="12192000" cy="6854429"/>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hasCustomPrompt="1"/>
          </p:nvPr>
        </p:nvSpPr>
        <p:spPr/>
        <p:txBody>
          <a:bodyPr/>
          <a:lstStyle>
            <a:lvl1pPr>
              <a:defRPr sz="2800" b="1">
                <a:solidFill>
                  <a:srgbClr val="662B7E"/>
                </a:solidFill>
                <a:latin typeface="+mn-lt"/>
              </a:defRPr>
            </a:lvl1pPr>
          </a:lstStyle>
          <a:p>
            <a:r>
              <a:rPr lang="en-US" dirty="0"/>
              <a:t>Subtitle</a:t>
            </a:r>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53776"/>
            <a:ext cx="10515600" cy="3543209"/>
          </a:xfrm>
        </p:spPr>
        <p:txBody>
          <a:bodyPr/>
          <a:lstStyle>
            <a:lvl1pPr>
              <a:buFont typeface="Arial" panose="020B0604020202020204" pitchFamily="34" charset="0"/>
              <a:buNone/>
              <a:defRPr>
                <a:solidFill>
                  <a:srgbClr val="0C3B5D"/>
                </a:solidFill>
                <a:latin typeface="Calibri" panose="020F0502020204030204" pitchFamily="34" charset="0"/>
                <a:cs typeface="Calibri" panose="020F0502020204030204" pitchFamily="34" charset="0"/>
              </a:defRPr>
            </a:lvl1pPr>
          </a:lstStyle>
          <a:p>
            <a:pPr lvl="0"/>
            <a:endParaRPr lang="en-US" dirty="0"/>
          </a:p>
        </p:txBody>
      </p:sp>
    </p:spTree>
    <p:extLst>
      <p:ext uri="{BB962C8B-B14F-4D97-AF65-F5344CB8AC3E}">
        <p14:creationId xmlns:p14="http://schemas.microsoft.com/office/powerpoint/2010/main" val="31928958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4_Title and Large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1" y="1785"/>
            <a:ext cx="12191998" cy="6854428"/>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p:nvPr>
        </p:nvSpPr>
        <p:spPr/>
        <p:txBody>
          <a:bodyPr/>
          <a:lstStyle>
            <a:lvl1pPr>
              <a:defRPr b="0">
                <a:solidFill>
                  <a:srgbClr val="0C3B5D"/>
                </a:solidFill>
                <a:latin typeface="+mn-lt"/>
              </a:defRPr>
            </a:lvl1pPr>
          </a:lstStyle>
          <a:p>
            <a:endParaRPr lang="en-US" dirty="0"/>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69147"/>
            <a:ext cx="10515600" cy="3543209"/>
          </a:xfrm>
        </p:spPr>
        <p:txBody>
          <a:bodyPr/>
          <a:lstStyle>
            <a:lvl1pPr>
              <a:buFont typeface="Arial" panose="020B0604020202020204" pitchFamily="34" charset="0"/>
              <a:buNone/>
              <a:defRPr>
                <a:solidFill>
                  <a:srgbClr val="0C3B5D"/>
                </a:solidFill>
              </a:defRPr>
            </a:lvl1pPr>
          </a:lstStyle>
          <a:p>
            <a:pPr lvl="0"/>
            <a:endParaRPr lang="en-US" dirty="0"/>
          </a:p>
        </p:txBody>
      </p:sp>
    </p:spTree>
    <p:extLst>
      <p:ext uri="{BB962C8B-B14F-4D97-AF65-F5344CB8AC3E}">
        <p14:creationId xmlns:p14="http://schemas.microsoft.com/office/powerpoint/2010/main" val="1631822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5_Subtitle and Large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1" y="1785"/>
            <a:ext cx="12191998" cy="6854428"/>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hasCustomPrompt="1"/>
          </p:nvPr>
        </p:nvSpPr>
        <p:spPr/>
        <p:txBody>
          <a:bodyPr/>
          <a:lstStyle>
            <a:lvl1pPr>
              <a:defRPr sz="2800" b="1">
                <a:solidFill>
                  <a:srgbClr val="662B7E"/>
                </a:solidFill>
                <a:latin typeface="+mn-lt"/>
              </a:defRPr>
            </a:lvl1pPr>
          </a:lstStyle>
          <a:p>
            <a:r>
              <a:rPr lang="en-US" dirty="0"/>
              <a:t>Subtitle</a:t>
            </a:r>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66132"/>
            <a:ext cx="10515600" cy="4253900"/>
          </a:xfrm>
        </p:spPr>
        <p:txBody>
          <a:bodyPr/>
          <a:lstStyle>
            <a:lvl1pPr>
              <a:buFont typeface="Arial" panose="020B0604020202020204" pitchFamily="34" charset="0"/>
              <a:buNone/>
              <a:defRPr>
                <a:solidFill>
                  <a:srgbClr val="0C3B5D"/>
                </a:solidFill>
              </a:defRPr>
            </a:lvl1pPr>
          </a:lstStyle>
          <a:p>
            <a:pPr lvl="0"/>
            <a:endParaRPr lang="en-US" dirty="0"/>
          </a:p>
        </p:txBody>
      </p:sp>
    </p:spTree>
    <p:extLst>
      <p:ext uri="{BB962C8B-B14F-4D97-AF65-F5344CB8AC3E}">
        <p14:creationId xmlns:p14="http://schemas.microsoft.com/office/powerpoint/2010/main" val="204919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6_Subtitle and Large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8811" y="1785"/>
            <a:ext cx="12174377" cy="6854427"/>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hasCustomPrompt="1"/>
          </p:nvPr>
        </p:nvSpPr>
        <p:spPr>
          <a:xfrm>
            <a:off x="838200" y="1401306"/>
            <a:ext cx="10515600" cy="1325563"/>
          </a:xfrm>
        </p:spPr>
        <p:txBody>
          <a:bodyPr/>
          <a:lstStyle>
            <a:lvl1pPr algn="ctr">
              <a:defRPr sz="4000" b="1">
                <a:solidFill>
                  <a:schemeClr val="bg1"/>
                </a:solidFill>
                <a:latin typeface="+mn-lt"/>
              </a:defRPr>
            </a:lvl1pPr>
          </a:lstStyle>
          <a:p>
            <a:r>
              <a:rPr lang="en-US" dirty="0"/>
              <a:t>Subtitle</a:t>
            </a:r>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2602313"/>
            <a:ext cx="10515600" cy="4253900"/>
          </a:xfrm>
        </p:spPr>
        <p:txBody>
          <a:bodyPr/>
          <a:lstStyle>
            <a:lvl1pPr algn="ctr">
              <a:buFont typeface="Arial" panose="020B0604020202020204" pitchFamily="34" charset="0"/>
              <a:buNone/>
              <a:defRPr sz="2000">
                <a:solidFill>
                  <a:schemeClr val="bg1"/>
                </a:solidFill>
              </a:defRPr>
            </a:lvl1pPr>
          </a:lstStyle>
          <a:p>
            <a:pPr lvl="0"/>
            <a:endParaRPr lang="en-US" dirty="0"/>
          </a:p>
        </p:txBody>
      </p:sp>
    </p:spTree>
    <p:extLst>
      <p:ext uri="{BB962C8B-B14F-4D97-AF65-F5344CB8AC3E}">
        <p14:creationId xmlns:p14="http://schemas.microsoft.com/office/powerpoint/2010/main" val="3811323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387277-B48D-2644-89CC-DF49E8E36A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E9439B8-44F0-3741-9969-97B03B1502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30DF334-8F13-6E4E-835D-D95B862E45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969992-BD2B-1F43-A75D-ACFD2AF3A767}" type="datetimeFigureOut">
              <a:rPr lang="en-US" smtClean="0"/>
              <a:t>1/8/2021</a:t>
            </a:fld>
            <a:endParaRPr lang="en-US"/>
          </a:p>
        </p:txBody>
      </p:sp>
      <p:sp>
        <p:nvSpPr>
          <p:cNvPr id="5" name="Footer Placeholder 4">
            <a:extLst>
              <a:ext uri="{FF2B5EF4-FFF2-40B4-BE49-F238E27FC236}">
                <a16:creationId xmlns:a16="http://schemas.microsoft.com/office/drawing/2014/main" id="{AF1B5AFC-935C-184B-B165-5EE4FED86D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0E2F513-CD81-984B-B69F-BAE25F7F66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D6C8A-DA28-8F4A-B039-A0C323352FEF}" type="slidenum">
              <a:rPr lang="en-US" smtClean="0"/>
              <a:t>‹#›</a:t>
            </a:fld>
            <a:endParaRPr lang="en-US"/>
          </a:p>
        </p:txBody>
      </p:sp>
    </p:spTree>
    <p:extLst>
      <p:ext uri="{BB962C8B-B14F-4D97-AF65-F5344CB8AC3E}">
        <p14:creationId xmlns:p14="http://schemas.microsoft.com/office/powerpoint/2010/main" val="98599191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4" r:id="rId3"/>
    <p:sldLayoutId id="2147483660" r:id="rId4"/>
    <p:sldLayoutId id="2147483650" r:id="rId5"/>
    <p:sldLayoutId id="2147483662" r:id="rId6"/>
    <p:sldLayoutId id="2147483663" r:id="rId7"/>
  </p:sldLayoutIdLst>
  <p:txStyles>
    <p:titleStyle>
      <a:lvl1pPr algn="l" defTabSz="914400" rtl="0" eaLnBrk="1" latinLnBrk="0" hangingPunct="1">
        <a:lnSpc>
          <a:spcPct val="90000"/>
        </a:lnSpc>
        <a:spcBef>
          <a:spcPct val="0"/>
        </a:spcBef>
        <a:buNone/>
        <a:defRPr sz="4400" kern="1200">
          <a:solidFill>
            <a:schemeClr val="tx1"/>
          </a:solidFill>
          <a:latin typeface="Calibri" panose="020F0502020204030204" pitchFamily="34" charset="0"/>
          <a:ea typeface="Open Sans" panose="020B0606030504020204" pitchFamily="34" charset="0"/>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1.xml"/><Relationship Id="rId6" Type="http://schemas.openxmlformats.org/officeDocument/2006/relationships/hyperlink" Target="https://creativecommons.org/licenses/by-sa/3.0/" TargetMode="External"/><Relationship Id="rId5" Type="http://schemas.openxmlformats.org/officeDocument/2006/relationships/hyperlink" Target="https://en.wikipedia.org/wiki/File:Iceberg.jpg" TargetMode="Externa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hyperlink" Target="https://www.youtube.com/watch?v=gQScYOXyh34"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hyperlink" Target="https://www.youtube.com/watch?v=75GFzikmRY0"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5.xml"/><Relationship Id="rId5" Type="http://schemas.openxmlformats.org/officeDocument/2006/relationships/hyperlink" Target="https://chrishildrew.wordpress.com/growth-mindset/" TargetMode="Externa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9.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hyperlink" Target="mailto:brie.yama@sickkids.ca"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581E6BCD-AAB2-8846-AE71-A3610CDD67B0}"/>
              </a:ext>
            </a:extLst>
          </p:cNvPr>
          <p:cNvSpPr>
            <a:spLocks noGrp="1"/>
          </p:cNvSpPr>
          <p:nvPr>
            <p:ph type="ctrTitle"/>
          </p:nvPr>
        </p:nvSpPr>
        <p:spPr/>
        <p:txBody>
          <a:bodyPr>
            <a:normAutofit fontScale="90000"/>
          </a:bodyPr>
          <a:lstStyle/>
          <a:p>
            <a:r>
              <a:rPr lang="en-CA" dirty="0"/>
              <a:t>La CPC : des ateliers </a:t>
            </a:r>
            <a:r>
              <a:rPr lang="en-CA" dirty="0" err="1"/>
              <a:t>prêts</a:t>
            </a:r>
            <a:r>
              <a:rPr lang="en-CA" dirty="0"/>
              <a:t> </a:t>
            </a:r>
            <a:r>
              <a:rPr lang="en-CA" dirty="0" err="1"/>
              <a:t>à</a:t>
            </a:r>
            <a:r>
              <a:rPr lang="en-CA" dirty="0"/>
              <a:t> </a:t>
            </a:r>
            <a:r>
              <a:rPr lang="en-CA" dirty="0" err="1"/>
              <a:t>enseigner</a:t>
            </a:r>
            <a:endParaRPr lang="en-US" dirty="0"/>
          </a:p>
        </p:txBody>
      </p:sp>
      <p:sp>
        <p:nvSpPr>
          <p:cNvPr id="13" name="Subtitle 12">
            <a:extLst>
              <a:ext uri="{FF2B5EF4-FFF2-40B4-BE49-F238E27FC236}">
                <a16:creationId xmlns:a16="http://schemas.microsoft.com/office/drawing/2014/main" id="{71DEEC1C-3511-A141-BDAF-4AFA75919796}"/>
              </a:ext>
            </a:extLst>
          </p:cNvPr>
          <p:cNvSpPr>
            <a:spLocks noGrp="1"/>
          </p:cNvSpPr>
          <p:nvPr>
            <p:ph type="subTitle" idx="1"/>
          </p:nvPr>
        </p:nvSpPr>
        <p:spPr/>
        <p:txBody>
          <a:bodyPr>
            <a:normAutofit fontScale="62500" lnSpcReduction="20000"/>
          </a:bodyPr>
          <a:lstStyle/>
          <a:p>
            <a:r>
              <a:rPr lang="fr-CA" dirty="0"/>
              <a:t>Se préparer à une résidence basée sur La compétence par conception (CPC) –</a:t>
            </a:r>
          </a:p>
        </p:txBody>
      </p:sp>
      <p:sp>
        <p:nvSpPr>
          <p:cNvPr id="21" name="Text Placeholder 17">
            <a:extLst>
              <a:ext uri="{FF2B5EF4-FFF2-40B4-BE49-F238E27FC236}">
                <a16:creationId xmlns:a16="http://schemas.microsoft.com/office/drawing/2014/main" id="{7FC1E37E-2590-1748-A5C0-C995EB693FF3}"/>
              </a:ext>
            </a:extLst>
          </p:cNvPr>
          <p:cNvSpPr txBox="1">
            <a:spLocks/>
          </p:cNvSpPr>
          <p:nvPr/>
        </p:nvSpPr>
        <p:spPr>
          <a:xfrm>
            <a:off x="3704740" y="4932363"/>
            <a:ext cx="5198337" cy="14945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bg1"/>
                </a:solidFill>
                <a:latin typeface="+mn-lt"/>
              </a:rPr>
              <a:t>Nom</a:t>
            </a:r>
          </a:p>
          <a:p>
            <a:r>
              <a:rPr lang="en-US" dirty="0">
                <a:solidFill>
                  <a:schemeClr val="bg1"/>
                </a:solidFill>
                <a:latin typeface="+mn-lt"/>
              </a:rPr>
              <a:t>Nom</a:t>
            </a:r>
          </a:p>
          <a:p>
            <a:r>
              <a:rPr lang="en-US" dirty="0">
                <a:solidFill>
                  <a:schemeClr val="bg1"/>
                </a:solidFill>
                <a:latin typeface="+mn-lt"/>
              </a:rPr>
              <a:t>Date</a:t>
            </a:r>
          </a:p>
          <a:p>
            <a:endParaRPr lang="en-US" dirty="0">
              <a:solidFill>
                <a:schemeClr val="bg1"/>
              </a:solidFill>
              <a:latin typeface="+mn-lt"/>
            </a:endParaRPr>
          </a:p>
        </p:txBody>
      </p:sp>
      <p:sp>
        <p:nvSpPr>
          <p:cNvPr id="22" name="Text Placeholder 17">
            <a:extLst>
              <a:ext uri="{FF2B5EF4-FFF2-40B4-BE49-F238E27FC236}">
                <a16:creationId xmlns:a16="http://schemas.microsoft.com/office/drawing/2014/main" id="{A5424668-DFC2-B847-B697-723BA2E78A3F}"/>
              </a:ext>
            </a:extLst>
          </p:cNvPr>
          <p:cNvSpPr txBox="1">
            <a:spLocks/>
          </p:cNvSpPr>
          <p:nvPr/>
        </p:nvSpPr>
        <p:spPr>
          <a:xfrm>
            <a:off x="817850" y="4932362"/>
            <a:ext cx="2625632" cy="149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fr-CA" b="1" dirty="0">
                <a:solidFill>
                  <a:srgbClr val="FFD700"/>
                </a:solidFill>
              </a:rPr>
              <a:t>AUTEURES </a:t>
            </a:r>
            <a:r>
              <a:rPr lang="en-US" b="1" dirty="0">
                <a:solidFill>
                  <a:srgbClr val="FFD700"/>
                </a:solidFill>
              </a:rPr>
              <a:t>: </a:t>
            </a:r>
          </a:p>
          <a:p>
            <a:pPr algn="r"/>
            <a:r>
              <a:rPr lang="fr-CA" b="1" dirty="0">
                <a:solidFill>
                  <a:srgbClr val="FFD700"/>
                </a:solidFill>
              </a:rPr>
              <a:t>REMERCIEMENTS </a:t>
            </a:r>
            <a:r>
              <a:rPr lang="en-US" b="1" dirty="0">
                <a:solidFill>
                  <a:srgbClr val="FFD700"/>
                </a:solidFill>
              </a:rPr>
              <a:t>: </a:t>
            </a:r>
          </a:p>
          <a:p>
            <a:pPr algn="r"/>
            <a:r>
              <a:rPr lang="en-US" b="1" dirty="0">
                <a:solidFill>
                  <a:srgbClr val="FFD700"/>
                </a:solidFill>
              </a:rPr>
              <a:t>DATE : </a:t>
            </a:r>
          </a:p>
        </p:txBody>
      </p:sp>
    </p:spTree>
    <p:custDataLst>
      <p:tags r:id="rId1"/>
    </p:custDataLst>
    <p:extLst>
      <p:ext uri="{BB962C8B-B14F-4D97-AF65-F5344CB8AC3E}">
        <p14:creationId xmlns:p14="http://schemas.microsoft.com/office/powerpoint/2010/main" val="4229318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0E019-78BC-D445-8262-1D7E2A514B8C}"/>
              </a:ext>
            </a:extLst>
          </p:cNvPr>
          <p:cNvSpPr>
            <a:spLocks noGrp="1"/>
          </p:cNvSpPr>
          <p:nvPr>
            <p:ph type="title"/>
          </p:nvPr>
        </p:nvSpPr>
        <p:spPr>
          <a:xfrm>
            <a:off x="838201" y="333337"/>
            <a:ext cx="2166580" cy="1646421"/>
          </a:xfrm>
        </p:spPr>
        <p:txBody>
          <a:bodyPr/>
          <a:lstStyle/>
          <a:p>
            <a:r>
              <a:rPr lang="fr-CA" dirty="0"/>
              <a:t>La réussite est un iceberg!</a:t>
            </a:r>
          </a:p>
        </p:txBody>
      </p:sp>
      <p:sp>
        <p:nvSpPr>
          <p:cNvPr id="3" name="Content Placeholder 2">
            <a:extLst>
              <a:ext uri="{FF2B5EF4-FFF2-40B4-BE49-F238E27FC236}">
                <a16:creationId xmlns:a16="http://schemas.microsoft.com/office/drawing/2014/main" id="{C73A680F-3160-2343-BD6B-D5D4F89A8724}"/>
              </a:ext>
            </a:extLst>
          </p:cNvPr>
          <p:cNvSpPr>
            <a:spLocks noGrp="1"/>
          </p:cNvSpPr>
          <p:nvPr>
            <p:ph idx="1"/>
          </p:nvPr>
        </p:nvSpPr>
        <p:spPr>
          <a:xfrm>
            <a:off x="838200" y="2167893"/>
            <a:ext cx="2340673" cy="325047"/>
          </a:xfrm>
        </p:spPr>
        <p:txBody>
          <a:bodyPr>
            <a:noAutofit/>
          </a:bodyPr>
          <a:lstStyle/>
          <a:p>
            <a:r>
              <a:rPr lang="fr-CA" sz="2400" dirty="0"/>
              <a:t>Persévérance</a:t>
            </a:r>
          </a:p>
        </p:txBody>
      </p:sp>
      <p:pic>
        <p:nvPicPr>
          <p:cNvPr id="4" name="Picture 3">
            <a:extLst>
              <a:ext uri="{FF2B5EF4-FFF2-40B4-BE49-F238E27FC236}">
                <a16:creationId xmlns:a16="http://schemas.microsoft.com/office/drawing/2014/main" id="{4698D55C-5A9A-C242-BAA8-F0CA0C5AF440}"/>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3120493" y="0"/>
            <a:ext cx="4720442" cy="7249886"/>
          </a:xfrm>
          <a:prstGeom prst="rect">
            <a:avLst/>
          </a:prstGeom>
        </p:spPr>
      </p:pic>
      <p:sp>
        <p:nvSpPr>
          <p:cNvPr id="5" name="TextBox 4">
            <a:extLst>
              <a:ext uri="{FF2B5EF4-FFF2-40B4-BE49-F238E27FC236}">
                <a16:creationId xmlns:a16="http://schemas.microsoft.com/office/drawing/2014/main" id="{E1B3A5B4-6D64-A743-95C2-9D20D35D1D03}"/>
              </a:ext>
            </a:extLst>
          </p:cNvPr>
          <p:cNvSpPr txBox="1"/>
          <p:nvPr/>
        </p:nvSpPr>
        <p:spPr>
          <a:xfrm>
            <a:off x="3735779" y="6858000"/>
            <a:ext cx="4720442" cy="230832"/>
          </a:xfrm>
          <a:prstGeom prst="rect">
            <a:avLst/>
          </a:prstGeom>
          <a:noFill/>
        </p:spPr>
        <p:txBody>
          <a:bodyPr wrap="square" rtlCol="0">
            <a:spAutoFit/>
          </a:bodyPr>
          <a:lstStyle/>
          <a:p>
            <a:r>
              <a:rPr lang="en-US" sz="900">
                <a:hlinkClick r:id="rId5" tooltip="https://en.wikipedia.org/wiki/File:Iceberg.jpg"/>
              </a:rPr>
              <a:t>This Photo</a:t>
            </a:r>
            <a:r>
              <a:rPr lang="en-US" sz="900"/>
              <a:t> by Unknown Author is licensed under </a:t>
            </a:r>
            <a:r>
              <a:rPr lang="en-US" sz="900">
                <a:hlinkClick r:id="rId6" tooltip="https://creativecommons.org/licenses/by-sa/3.0/"/>
              </a:rPr>
              <a:t>CC BY-SA</a:t>
            </a:r>
            <a:endParaRPr lang="en-US" sz="900"/>
          </a:p>
        </p:txBody>
      </p:sp>
      <p:sp>
        <p:nvSpPr>
          <p:cNvPr id="6" name="Content Placeholder 2">
            <a:extLst>
              <a:ext uri="{FF2B5EF4-FFF2-40B4-BE49-F238E27FC236}">
                <a16:creationId xmlns:a16="http://schemas.microsoft.com/office/drawing/2014/main" id="{C8D38330-3BE0-374F-9CA2-5150FBB38A85}"/>
              </a:ext>
            </a:extLst>
          </p:cNvPr>
          <p:cNvSpPr txBox="1">
            <a:spLocks/>
          </p:cNvSpPr>
          <p:nvPr/>
        </p:nvSpPr>
        <p:spPr>
          <a:xfrm>
            <a:off x="838200" y="3001933"/>
            <a:ext cx="2607129" cy="6129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sz="2400" dirty="0"/>
              <a:t>Échec</a:t>
            </a:r>
          </a:p>
        </p:txBody>
      </p:sp>
      <p:sp>
        <p:nvSpPr>
          <p:cNvPr id="7" name="Content Placeholder 2">
            <a:extLst>
              <a:ext uri="{FF2B5EF4-FFF2-40B4-BE49-F238E27FC236}">
                <a16:creationId xmlns:a16="http://schemas.microsoft.com/office/drawing/2014/main" id="{432BBEE9-E7DB-E547-ACE8-3445358DFD67}"/>
              </a:ext>
            </a:extLst>
          </p:cNvPr>
          <p:cNvSpPr txBox="1">
            <a:spLocks/>
          </p:cNvSpPr>
          <p:nvPr/>
        </p:nvSpPr>
        <p:spPr>
          <a:xfrm>
            <a:off x="838200" y="3802971"/>
            <a:ext cx="2607129" cy="6129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sz="2400" dirty="0"/>
              <a:t>Sacrifice</a:t>
            </a:r>
          </a:p>
        </p:txBody>
      </p:sp>
      <p:sp>
        <p:nvSpPr>
          <p:cNvPr id="8" name="Arrow: Left 7">
            <a:extLst>
              <a:ext uri="{FF2B5EF4-FFF2-40B4-BE49-F238E27FC236}">
                <a16:creationId xmlns:a16="http://schemas.microsoft.com/office/drawing/2014/main" id="{726A098B-5D81-6E4E-999F-014BC425909E}"/>
              </a:ext>
            </a:extLst>
          </p:cNvPr>
          <p:cNvSpPr/>
          <p:nvPr/>
        </p:nvSpPr>
        <p:spPr>
          <a:xfrm rot="20571824">
            <a:off x="6714840" y="1030099"/>
            <a:ext cx="1670169" cy="874850"/>
          </a:xfrm>
          <a:prstGeom prst="leftArrow">
            <a:avLst>
              <a:gd name="adj1" fmla="val 34848"/>
              <a:gd name="adj2" fmla="val 50000"/>
            </a:avLst>
          </a:prstGeom>
          <a:solidFill>
            <a:srgbClr val="FF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7">
            <a:extLst>
              <a:ext uri="{FF2B5EF4-FFF2-40B4-BE49-F238E27FC236}">
                <a16:creationId xmlns:a16="http://schemas.microsoft.com/office/drawing/2014/main" id="{2AC0E546-F16A-5E46-8981-3DF23D8063F0}"/>
              </a:ext>
            </a:extLst>
          </p:cNvPr>
          <p:cNvSpPr/>
          <p:nvPr/>
        </p:nvSpPr>
        <p:spPr>
          <a:xfrm rot="20571824">
            <a:off x="6830553" y="2397346"/>
            <a:ext cx="1670169" cy="874850"/>
          </a:xfrm>
          <a:prstGeom prst="leftArrow">
            <a:avLst>
              <a:gd name="adj1" fmla="val 34848"/>
              <a:gd name="adj2" fmla="val 50000"/>
            </a:avLst>
          </a:prstGeom>
          <a:solidFill>
            <a:srgbClr val="FF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a:extLst>
              <a:ext uri="{FF2B5EF4-FFF2-40B4-BE49-F238E27FC236}">
                <a16:creationId xmlns:a16="http://schemas.microsoft.com/office/drawing/2014/main" id="{52863982-64C4-8945-9780-A99157FF1FD1}"/>
              </a:ext>
            </a:extLst>
          </p:cNvPr>
          <p:cNvSpPr txBox="1">
            <a:spLocks/>
          </p:cNvSpPr>
          <p:nvPr/>
        </p:nvSpPr>
        <p:spPr>
          <a:xfrm>
            <a:off x="8592535" y="743593"/>
            <a:ext cx="2607129" cy="10179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b="1" dirty="0">
                <a:solidFill>
                  <a:srgbClr val="662B7E"/>
                </a:solidFill>
              </a:rPr>
              <a:t>Ce que les gens </a:t>
            </a:r>
          </a:p>
          <a:p>
            <a:r>
              <a:rPr lang="fr-CA" b="1" dirty="0">
                <a:solidFill>
                  <a:srgbClr val="662B7E"/>
                </a:solidFill>
              </a:rPr>
              <a:t>voient</a:t>
            </a:r>
          </a:p>
        </p:txBody>
      </p:sp>
      <p:sp>
        <p:nvSpPr>
          <p:cNvPr id="13" name="Content Placeholder 2">
            <a:extLst>
              <a:ext uri="{FF2B5EF4-FFF2-40B4-BE49-F238E27FC236}">
                <a16:creationId xmlns:a16="http://schemas.microsoft.com/office/drawing/2014/main" id="{343DFDBF-D712-BE4C-9D49-D19CBE613A97}"/>
              </a:ext>
            </a:extLst>
          </p:cNvPr>
          <p:cNvSpPr txBox="1">
            <a:spLocks/>
          </p:cNvSpPr>
          <p:nvPr/>
        </p:nvSpPr>
        <p:spPr>
          <a:xfrm>
            <a:off x="8592536" y="2301760"/>
            <a:ext cx="2607129" cy="10179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b="1" dirty="0">
                <a:solidFill>
                  <a:srgbClr val="662B7E"/>
                </a:solidFill>
              </a:rPr>
              <a:t>Ce que les gens </a:t>
            </a:r>
          </a:p>
          <a:p>
            <a:r>
              <a:rPr lang="fr-CA" b="1" dirty="0">
                <a:solidFill>
                  <a:srgbClr val="662B7E"/>
                </a:solidFill>
              </a:rPr>
              <a:t>NE voient PAS</a:t>
            </a:r>
          </a:p>
        </p:txBody>
      </p:sp>
      <p:sp>
        <p:nvSpPr>
          <p:cNvPr id="14" name="Content Placeholder 2">
            <a:extLst>
              <a:ext uri="{FF2B5EF4-FFF2-40B4-BE49-F238E27FC236}">
                <a16:creationId xmlns:a16="http://schemas.microsoft.com/office/drawing/2014/main" id="{2AD3F15F-EE55-AC46-9395-070FFAC1728A}"/>
              </a:ext>
            </a:extLst>
          </p:cNvPr>
          <p:cNvSpPr txBox="1">
            <a:spLocks/>
          </p:cNvSpPr>
          <p:nvPr/>
        </p:nvSpPr>
        <p:spPr>
          <a:xfrm>
            <a:off x="8592536" y="3699995"/>
            <a:ext cx="2607129" cy="6129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sz="2400" dirty="0"/>
              <a:t>Dévouement</a:t>
            </a:r>
          </a:p>
        </p:txBody>
      </p:sp>
      <p:sp>
        <p:nvSpPr>
          <p:cNvPr id="17" name="Content Placeholder 2">
            <a:extLst>
              <a:ext uri="{FF2B5EF4-FFF2-40B4-BE49-F238E27FC236}">
                <a16:creationId xmlns:a16="http://schemas.microsoft.com/office/drawing/2014/main" id="{C10FEA0C-734F-DB45-8091-80E1EB1AD55E}"/>
              </a:ext>
            </a:extLst>
          </p:cNvPr>
          <p:cNvSpPr txBox="1">
            <a:spLocks/>
          </p:cNvSpPr>
          <p:nvPr/>
        </p:nvSpPr>
        <p:spPr>
          <a:xfrm>
            <a:off x="8592536" y="4304152"/>
            <a:ext cx="2607129" cy="6129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sz="2400" dirty="0"/>
              <a:t>Efforts</a:t>
            </a:r>
          </a:p>
        </p:txBody>
      </p:sp>
      <p:sp>
        <p:nvSpPr>
          <p:cNvPr id="18" name="Content Placeholder 2">
            <a:extLst>
              <a:ext uri="{FF2B5EF4-FFF2-40B4-BE49-F238E27FC236}">
                <a16:creationId xmlns:a16="http://schemas.microsoft.com/office/drawing/2014/main" id="{770DE175-AB1D-E44B-90B7-EC93FD015FB8}"/>
              </a:ext>
            </a:extLst>
          </p:cNvPr>
          <p:cNvSpPr txBox="1">
            <a:spLocks/>
          </p:cNvSpPr>
          <p:nvPr/>
        </p:nvSpPr>
        <p:spPr>
          <a:xfrm>
            <a:off x="8592536" y="4908309"/>
            <a:ext cx="2607129" cy="6129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A" sz="2400" dirty="0"/>
              <a:t>Bonnes habitudes</a:t>
            </a:r>
          </a:p>
        </p:txBody>
      </p:sp>
      <p:sp>
        <p:nvSpPr>
          <p:cNvPr id="15" name="TextBox 14">
            <a:extLst>
              <a:ext uri="{FF2B5EF4-FFF2-40B4-BE49-F238E27FC236}">
                <a16:creationId xmlns:a16="http://schemas.microsoft.com/office/drawing/2014/main" id="{C91904CF-DCB1-4C37-815A-45382D83F9FB}"/>
              </a:ext>
            </a:extLst>
          </p:cNvPr>
          <p:cNvSpPr txBox="1"/>
          <p:nvPr/>
        </p:nvSpPr>
        <p:spPr>
          <a:xfrm>
            <a:off x="7840935" y="5535056"/>
            <a:ext cx="6343650" cy="230832"/>
          </a:xfrm>
          <a:prstGeom prst="rect">
            <a:avLst/>
          </a:prstGeom>
          <a:noFill/>
        </p:spPr>
        <p:txBody>
          <a:bodyPr wrap="square" rtlCol="0">
            <a:spAutoFit/>
          </a:bodyPr>
          <a:lstStyle/>
          <a:p>
            <a:r>
              <a:rPr lang="en-US" sz="900" dirty="0">
                <a:hlinkClick r:id="rId5"/>
              </a:rPr>
              <a:t>Cette image </a:t>
            </a:r>
            <a:r>
              <a:rPr lang="en-US" sz="900" dirty="0"/>
              <a:t>d’un auteur inconnu est protégée sous licence par </a:t>
            </a:r>
            <a:r>
              <a:rPr lang="en-US" sz="900" dirty="0">
                <a:hlinkClick r:id="rId6"/>
              </a:rPr>
              <a:t>CC BY-SA</a:t>
            </a:r>
            <a:endParaRPr lang="en-US" sz="900" dirty="0"/>
          </a:p>
        </p:txBody>
      </p:sp>
    </p:spTree>
    <p:custDataLst>
      <p:tags r:id="rId1"/>
    </p:custDataLst>
    <p:extLst>
      <p:ext uri="{BB962C8B-B14F-4D97-AF65-F5344CB8AC3E}">
        <p14:creationId xmlns:p14="http://schemas.microsoft.com/office/powerpoint/2010/main" val="789085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78D08-7082-1145-BC50-4976F40F72F1}"/>
              </a:ext>
            </a:extLst>
          </p:cNvPr>
          <p:cNvSpPr>
            <a:spLocks noGrp="1"/>
          </p:cNvSpPr>
          <p:nvPr>
            <p:ph type="title"/>
          </p:nvPr>
        </p:nvSpPr>
        <p:spPr/>
        <p:txBody>
          <a:bodyPr/>
          <a:lstStyle/>
          <a:p>
            <a:r>
              <a:rPr lang="en-US" dirty="0" err="1"/>
              <a:t>Démonstration</a:t>
            </a:r>
            <a:r>
              <a:rPr lang="en-US" dirty="0"/>
              <a:t> : COMMENT BÂTIR LA STRUCTURE</a:t>
            </a:r>
          </a:p>
        </p:txBody>
      </p:sp>
      <p:sp>
        <p:nvSpPr>
          <p:cNvPr id="3" name="Content Placeholder 2">
            <a:extLst>
              <a:ext uri="{FF2B5EF4-FFF2-40B4-BE49-F238E27FC236}">
                <a16:creationId xmlns:a16="http://schemas.microsoft.com/office/drawing/2014/main" id="{C6107D8B-867F-294D-AC37-226ED6468B14}"/>
              </a:ext>
            </a:extLst>
          </p:cNvPr>
          <p:cNvSpPr>
            <a:spLocks noGrp="1"/>
          </p:cNvSpPr>
          <p:nvPr>
            <p:ph idx="1"/>
          </p:nvPr>
        </p:nvSpPr>
        <p:spPr/>
        <p:txBody>
          <a:bodyPr/>
          <a:lstStyle/>
          <a:p>
            <a:r>
              <a:rPr lang="en-US" dirty="0">
                <a:hlinkClick r:id="rId4"/>
              </a:rPr>
              <a:t>Lien vers la vidéo</a:t>
            </a:r>
            <a:endParaRPr lang="en-US" dirty="0"/>
          </a:p>
        </p:txBody>
      </p:sp>
    </p:spTree>
    <p:custDataLst>
      <p:tags r:id="rId1"/>
    </p:custDataLst>
    <p:extLst>
      <p:ext uri="{BB962C8B-B14F-4D97-AF65-F5344CB8AC3E}">
        <p14:creationId xmlns:p14="http://schemas.microsoft.com/office/powerpoint/2010/main" val="219163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801EA-808C-C242-8E5E-1169937953A7}"/>
              </a:ext>
            </a:extLst>
          </p:cNvPr>
          <p:cNvSpPr>
            <a:spLocks noGrp="1"/>
          </p:cNvSpPr>
          <p:nvPr>
            <p:ph type="title"/>
          </p:nvPr>
        </p:nvSpPr>
        <p:spPr/>
        <p:txBody>
          <a:bodyPr>
            <a:normAutofit/>
          </a:bodyPr>
          <a:lstStyle/>
          <a:p>
            <a:r>
              <a:rPr lang="en-US" dirty="0"/>
              <a:t>État d’esprit de DÉVELOPPEMENT</a:t>
            </a:r>
          </a:p>
        </p:txBody>
      </p:sp>
      <p:sp>
        <p:nvSpPr>
          <p:cNvPr id="3" name="Content Placeholder 2">
            <a:extLst>
              <a:ext uri="{FF2B5EF4-FFF2-40B4-BE49-F238E27FC236}">
                <a16:creationId xmlns:a16="http://schemas.microsoft.com/office/drawing/2014/main" id="{5C0BB78D-8416-6744-A5CE-E85089A26193}"/>
              </a:ext>
            </a:extLst>
          </p:cNvPr>
          <p:cNvSpPr>
            <a:spLocks noGrp="1"/>
          </p:cNvSpPr>
          <p:nvPr>
            <p:ph idx="1"/>
          </p:nvPr>
        </p:nvSpPr>
        <p:spPr/>
        <p:txBody>
          <a:bodyPr>
            <a:normAutofit/>
          </a:bodyPr>
          <a:lstStyle/>
          <a:p>
            <a:pPr marL="342900" indent="-342900">
              <a:buFont typeface="Arial" panose="020B0604020202020204" pitchFamily="34" charset="0"/>
              <a:buChar char="•"/>
            </a:pPr>
            <a:r>
              <a:rPr lang="fr-CA" sz="2400" dirty="0"/>
              <a:t>Une perception de soi-même ou le reflet de convictions personnelles</a:t>
            </a:r>
          </a:p>
          <a:p>
            <a:pPr marL="342900" indent="-342900">
              <a:buFont typeface="Arial" panose="020B0604020202020204" pitchFamily="34" charset="0"/>
              <a:buChar char="•"/>
            </a:pPr>
            <a:r>
              <a:rPr lang="fr-CA" sz="2400" b="1" dirty="0"/>
              <a:t>État d’esprit de développement : </a:t>
            </a:r>
            <a:r>
              <a:rPr lang="fr-CA" sz="2400" dirty="0"/>
              <a:t>concept selon lequel l’effort et la persévérance permettent de développer l’intelligence </a:t>
            </a:r>
          </a:p>
          <a:p>
            <a:pPr marL="342900" indent="-342900">
              <a:buFont typeface="Arial" panose="020B0604020202020204" pitchFamily="34" charset="0"/>
              <a:buChar char="•"/>
            </a:pPr>
            <a:r>
              <a:rPr lang="fr-CA" sz="2400" b="1" dirty="0"/>
              <a:t>État d’esprit fixe : </a:t>
            </a:r>
            <a:r>
              <a:rPr lang="fr-CA" sz="2400" dirty="0"/>
              <a:t>concept selon lequel l’intelligence est innée et l’on ne peut rien y changer</a:t>
            </a:r>
          </a:p>
          <a:p>
            <a:pPr marL="342900" indent="-342900">
              <a:buFont typeface="Arial" panose="020B0604020202020204" pitchFamily="34" charset="0"/>
              <a:buChar char="•"/>
            </a:pPr>
            <a:r>
              <a:rPr lang="fr-CA" sz="2400" dirty="0"/>
              <a:t>Les états d’esprit peuvent avoir un effet profond sur l’environnement d’apprentissage, l’acquisition de compétences et la réussite</a:t>
            </a:r>
          </a:p>
          <a:p>
            <a:pPr marL="342900" indent="-342900">
              <a:buFont typeface="Arial" panose="020B0604020202020204" pitchFamily="34" charset="0"/>
              <a:buChar char="•"/>
            </a:pPr>
            <a:endParaRPr lang="fr-CA" sz="2400" dirty="0"/>
          </a:p>
        </p:txBody>
      </p:sp>
    </p:spTree>
    <p:custDataLst>
      <p:tags r:id="rId1"/>
    </p:custDataLst>
    <p:extLst>
      <p:ext uri="{BB962C8B-B14F-4D97-AF65-F5344CB8AC3E}">
        <p14:creationId xmlns:p14="http://schemas.microsoft.com/office/powerpoint/2010/main" val="3108871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3E58A-68FA-CC42-B374-51138E1C163F}"/>
              </a:ext>
            </a:extLst>
          </p:cNvPr>
          <p:cNvSpPr>
            <a:spLocks noGrp="1"/>
          </p:cNvSpPr>
          <p:nvPr>
            <p:ph type="title"/>
          </p:nvPr>
        </p:nvSpPr>
        <p:spPr/>
        <p:txBody>
          <a:bodyPr>
            <a:normAutofit/>
          </a:bodyPr>
          <a:lstStyle/>
          <a:p>
            <a:r>
              <a:rPr lang="en-US" dirty="0"/>
              <a:t>État d’esprit de DÉVELOPPEMENT</a:t>
            </a:r>
          </a:p>
        </p:txBody>
      </p:sp>
      <p:sp>
        <p:nvSpPr>
          <p:cNvPr id="3" name="Content Placeholder 2">
            <a:extLst>
              <a:ext uri="{FF2B5EF4-FFF2-40B4-BE49-F238E27FC236}">
                <a16:creationId xmlns:a16="http://schemas.microsoft.com/office/drawing/2014/main" id="{D9299CC4-EC44-6D4C-857C-52498176F51B}"/>
              </a:ext>
            </a:extLst>
          </p:cNvPr>
          <p:cNvSpPr>
            <a:spLocks noGrp="1"/>
          </p:cNvSpPr>
          <p:nvPr>
            <p:ph idx="1"/>
          </p:nvPr>
        </p:nvSpPr>
        <p:spPr/>
        <p:txBody>
          <a:bodyPr/>
          <a:lstStyle/>
          <a:p>
            <a:pPr marL="0" indent="0"/>
            <a:r>
              <a:rPr lang="en-US" dirty="0">
                <a:hlinkClick r:id="rId4"/>
              </a:rPr>
              <a:t>Growth Mindset Introduction: What it is, How it Works, and Why it Matters (en anglais seulement)</a:t>
            </a:r>
            <a:endParaRPr lang="en-US" dirty="0"/>
          </a:p>
        </p:txBody>
      </p:sp>
    </p:spTree>
    <p:custDataLst>
      <p:tags r:id="rId1"/>
    </p:custDataLst>
    <p:extLst>
      <p:ext uri="{BB962C8B-B14F-4D97-AF65-F5344CB8AC3E}">
        <p14:creationId xmlns:p14="http://schemas.microsoft.com/office/powerpoint/2010/main" val="4005626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B6A597-5813-0645-8231-B2522A10A75C}"/>
              </a:ext>
            </a:extLst>
          </p:cNvPr>
          <p:cNvSpPr>
            <a:spLocks noGrp="1"/>
          </p:cNvSpPr>
          <p:nvPr>
            <p:ph type="title"/>
          </p:nvPr>
        </p:nvSpPr>
        <p:spPr/>
        <p:txBody>
          <a:bodyPr/>
          <a:lstStyle/>
          <a:p>
            <a:r>
              <a:rPr lang="en-US" dirty="0" err="1"/>
              <a:t>L’état</a:t>
            </a:r>
            <a:r>
              <a:rPr lang="en-US" dirty="0"/>
              <a:t> d’esprit de </a:t>
            </a:r>
            <a:r>
              <a:rPr lang="en-US" dirty="0" err="1"/>
              <a:t>développement</a:t>
            </a:r>
            <a:r>
              <a:rPr lang="en-US" dirty="0"/>
              <a:t> et le COACHING </a:t>
            </a:r>
            <a:r>
              <a:rPr lang="en-US" dirty="0" err="1"/>
              <a:t>durant</a:t>
            </a:r>
            <a:r>
              <a:rPr lang="en-US" dirty="0"/>
              <a:t> la </a:t>
            </a:r>
            <a:r>
              <a:rPr lang="en-US" dirty="0" err="1"/>
              <a:t>résidence</a:t>
            </a:r>
            <a:endParaRPr lang="en-US" dirty="0"/>
          </a:p>
        </p:txBody>
      </p:sp>
      <p:sp>
        <p:nvSpPr>
          <p:cNvPr id="5" name="Content Placeholder 4">
            <a:extLst>
              <a:ext uri="{FF2B5EF4-FFF2-40B4-BE49-F238E27FC236}">
                <a16:creationId xmlns:a16="http://schemas.microsoft.com/office/drawing/2014/main" id="{4ACA1787-3C36-F143-8656-B5FDE86D7CD7}"/>
              </a:ext>
            </a:extLst>
          </p:cNvPr>
          <p:cNvSpPr>
            <a:spLocks noGrp="1"/>
          </p:cNvSpPr>
          <p:nvPr>
            <p:ph idx="1"/>
          </p:nvPr>
        </p:nvSpPr>
        <p:spPr>
          <a:xfrm>
            <a:off x="838200" y="1553776"/>
            <a:ext cx="5257800" cy="3543209"/>
          </a:xfrm>
        </p:spPr>
        <p:txBody>
          <a:bodyPr>
            <a:normAutofit/>
          </a:bodyPr>
          <a:lstStyle/>
          <a:p>
            <a:pPr marL="342900" indent="-342900">
              <a:buFont typeface="Arial" panose="020B0604020202020204" pitchFamily="34" charset="0"/>
              <a:buChar char="•"/>
            </a:pPr>
            <a:r>
              <a:rPr lang="fr-CA" sz="2400" dirty="0"/>
              <a:t>« Ouverture au coaching » : réceptivité et capacité d’un individu à tirer profit de la rétroaction pour améliorer la croissance et le rendement </a:t>
            </a:r>
          </a:p>
          <a:p>
            <a:pPr marL="342900" indent="-342900">
              <a:buFont typeface="Arial" panose="020B0604020202020204" pitchFamily="34" charset="0"/>
              <a:buChar char="•"/>
            </a:pPr>
            <a:endParaRPr lang="fr-CA" sz="2000" dirty="0"/>
          </a:p>
          <a:p>
            <a:pPr marL="342900" indent="-342900">
              <a:buFont typeface="Arial" panose="020B0604020202020204" pitchFamily="34" charset="0"/>
              <a:buChar char="•"/>
            </a:pPr>
            <a:r>
              <a:rPr lang="fr-CA" sz="2400" dirty="0"/>
              <a:t>État d’esprit de développement = </a:t>
            </a:r>
            <a:br>
              <a:rPr lang="fr-CA" sz="2400" dirty="0"/>
            </a:br>
            <a:r>
              <a:rPr lang="fr-CA" sz="2400" dirty="0"/>
              <a:t>fondement de l’ouverture au coaching</a:t>
            </a:r>
          </a:p>
        </p:txBody>
      </p:sp>
      <p:pic>
        <p:nvPicPr>
          <p:cNvPr id="6" name="Picture 5">
            <a:extLst>
              <a:ext uri="{FF2B5EF4-FFF2-40B4-BE49-F238E27FC236}">
                <a16:creationId xmlns:a16="http://schemas.microsoft.com/office/drawing/2014/main" id="{18003FAE-CC31-A244-9901-AAC8BBDBF2F9}"/>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5193846" y="1332299"/>
            <a:ext cx="6343650" cy="3971925"/>
          </a:xfrm>
          <a:prstGeom prst="rect">
            <a:avLst/>
          </a:prstGeom>
        </p:spPr>
      </p:pic>
      <p:sp>
        <p:nvSpPr>
          <p:cNvPr id="7" name="TextBox 6">
            <a:extLst>
              <a:ext uri="{FF2B5EF4-FFF2-40B4-BE49-F238E27FC236}">
                <a16:creationId xmlns:a16="http://schemas.microsoft.com/office/drawing/2014/main" id="{C8AD786C-A056-BE4A-BD9D-18192E05A61B}"/>
              </a:ext>
            </a:extLst>
          </p:cNvPr>
          <p:cNvSpPr txBox="1"/>
          <p:nvPr/>
        </p:nvSpPr>
        <p:spPr>
          <a:xfrm>
            <a:off x="5193846" y="5304224"/>
            <a:ext cx="6343650" cy="230832"/>
          </a:xfrm>
          <a:prstGeom prst="rect">
            <a:avLst/>
          </a:prstGeom>
          <a:noFill/>
        </p:spPr>
        <p:txBody>
          <a:bodyPr wrap="square" rtlCol="0">
            <a:spAutoFit/>
          </a:bodyPr>
          <a:lstStyle/>
          <a:p>
            <a:r>
              <a:rPr lang="en-US" sz="900" dirty="0">
                <a:hlinkClick r:id="rId5" tooltip="https://chrishildrew.wordpress.com/growth-mindset/"/>
              </a:rPr>
              <a:t>Cette image d’un auteur inconnu est protégée sous licence par CC BY-SA-NC</a:t>
            </a:r>
            <a:endParaRPr lang="en-US" sz="900" dirty="0"/>
          </a:p>
        </p:txBody>
      </p:sp>
    </p:spTree>
    <p:custDataLst>
      <p:tags r:id="rId1"/>
    </p:custDataLst>
    <p:extLst>
      <p:ext uri="{BB962C8B-B14F-4D97-AF65-F5344CB8AC3E}">
        <p14:creationId xmlns:p14="http://schemas.microsoft.com/office/powerpoint/2010/main" val="4199609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C8AA8-B6CF-334D-A522-F9C01B769F68}"/>
              </a:ext>
            </a:extLst>
          </p:cNvPr>
          <p:cNvSpPr>
            <a:spLocks noGrp="1"/>
          </p:cNvSpPr>
          <p:nvPr>
            <p:ph type="title"/>
          </p:nvPr>
        </p:nvSpPr>
        <p:spPr>
          <a:xfrm>
            <a:off x="838200" y="1906918"/>
            <a:ext cx="10515600" cy="1646623"/>
          </a:xfrm>
        </p:spPr>
        <p:txBody>
          <a:bodyPr/>
          <a:lstStyle/>
          <a:p>
            <a:pPr algn="ctr"/>
            <a:r>
              <a:rPr lang="fr-CA" dirty="0">
                <a:latin typeface="Merriweather"/>
              </a:rPr>
              <a:t>Un bon médecin apprend de ses erreurs. </a:t>
            </a:r>
            <a:br>
              <a:rPr lang="fr-CA" dirty="0">
                <a:latin typeface="Merriweather"/>
              </a:rPr>
            </a:br>
            <a:r>
              <a:rPr lang="fr-CA" dirty="0">
                <a:latin typeface="Merriweather"/>
              </a:rPr>
              <a:t>Ne croyez pas qu’un bon médecin ne fait jamais d’erreurs.</a:t>
            </a:r>
            <a:endParaRPr lang="fr-CA" dirty="0"/>
          </a:p>
        </p:txBody>
      </p:sp>
      <p:sp>
        <p:nvSpPr>
          <p:cNvPr id="3" name="Content Placeholder 2">
            <a:extLst>
              <a:ext uri="{FF2B5EF4-FFF2-40B4-BE49-F238E27FC236}">
                <a16:creationId xmlns:a16="http://schemas.microsoft.com/office/drawing/2014/main" id="{B7518084-D64E-0849-B0F7-77BAF9E3061B}"/>
              </a:ext>
            </a:extLst>
          </p:cNvPr>
          <p:cNvSpPr>
            <a:spLocks noGrp="1"/>
          </p:cNvSpPr>
          <p:nvPr>
            <p:ph idx="1"/>
          </p:nvPr>
        </p:nvSpPr>
        <p:spPr>
          <a:xfrm>
            <a:off x="462643" y="680684"/>
            <a:ext cx="5056414" cy="1646624"/>
          </a:xfrm>
        </p:spPr>
        <p:txBody>
          <a:bodyPr>
            <a:normAutofit/>
          </a:bodyPr>
          <a:lstStyle/>
          <a:p>
            <a:pPr algn="ctr"/>
            <a:r>
              <a:rPr lang="fr-CA" sz="1400" dirty="0">
                <a:latin typeface="+mn-lt"/>
              </a:rPr>
              <a:t>Nous préconisons un changement de culture dans les hôpitaux, pour que les revers et les erreurs soient considérés comme un apprentissage et fassent partie du cheminement d’un clinicien compétent et digne de confiance. Un tel changement pourrait grandement améliorer la sécurité des patients en bout de ligne.</a:t>
            </a:r>
          </a:p>
        </p:txBody>
      </p:sp>
      <p:sp>
        <p:nvSpPr>
          <p:cNvPr id="4" name="Content Placeholder 2">
            <a:extLst>
              <a:ext uri="{FF2B5EF4-FFF2-40B4-BE49-F238E27FC236}">
                <a16:creationId xmlns:a16="http://schemas.microsoft.com/office/drawing/2014/main" id="{63359F91-5AD4-6C43-A8F8-067DE2C53F11}"/>
              </a:ext>
            </a:extLst>
          </p:cNvPr>
          <p:cNvSpPr txBox="1">
            <a:spLocks/>
          </p:cNvSpPr>
          <p:nvPr/>
        </p:nvSpPr>
        <p:spPr>
          <a:xfrm>
            <a:off x="462643" y="3553541"/>
            <a:ext cx="5285014" cy="19543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CA" sz="1400" dirty="0">
                <a:solidFill>
                  <a:srgbClr val="00ADBF"/>
                </a:solidFill>
                <a:latin typeface="+mn-lt"/>
              </a:rPr>
              <a:t>Lorsqu’ils entrent à l’école de médecine, les étudiants sont déjà premiers de classe depuis des années. Leur famille, leurs amis et leurs professeurs leur répètent sans cesse à quel point ils sont brillants, intelligents, doués. Ce type d’éloge encourage l’état d’esprit fixe; les étudiants croient que les gens ont des compétences innées et leur expérience passée en est la preuve. Le fait qu’ils soient brillants et premiers de classe a forgé leur identité et leur estime personnelle.</a:t>
            </a:r>
          </a:p>
        </p:txBody>
      </p:sp>
      <p:sp>
        <p:nvSpPr>
          <p:cNvPr id="5" name="Content Placeholder 2">
            <a:extLst>
              <a:ext uri="{FF2B5EF4-FFF2-40B4-BE49-F238E27FC236}">
                <a16:creationId xmlns:a16="http://schemas.microsoft.com/office/drawing/2014/main" id="{E587F15C-563D-6B4F-B964-F44E40946B75}"/>
              </a:ext>
            </a:extLst>
          </p:cNvPr>
          <p:cNvSpPr txBox="1">
            <a:spLocks/>
          </p:cNvSpPr>
          <p:nvPr/>
        </p:nvSpPr>
        <p:spPr>
          <a:xfrm>
            <a:off x="5981700" y="680684"/>
            <a:ext cx="5056414" cy="16466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CA" sz="1400" dirty="0">
                <a:solidFill>
                  <a:srgbClr val="00ADBF"/>
                </a:solidFill>
                <a:latin typeface="+mn-lt"/>
              </a:rPr>
              <a:t>Il est difficile de se sentir responsable du bien-être des patients et d’accepter le fait que tout le monde peut faire des erreurs... Avec un peu de chance, quelqu’un corrigera l’erreur, ou celle-ci n’aura aucune incidence sur l’expérience du patient. Si vous n’avez pas cette chance, quelqu’un en subira les conséquences.</a:t>
            </a:r>
          </a:p>
        </p:txBody>
      </p:sp>
      <p:sp>
        <p:nvSpPr>
          <p:cNvPr id="6" name="Content Placeholder 2">
            <a:extLst>
              <a:ext uri="{FF2B5EF4-FFF2-40B4-BE49-F238E27FC236}">
                <a16:creationId xmlns:a16="http://schemas.microsoft.com/office/drawing/2014/main" id="{F0FB7E64-4B7F-C844-9877-0963AEDDDD6B}"/>
              </a:ext>
            </a:extLst>
          </p:cNvPr>
          <p:cNvSpPr txBox="1">
            <a:spLocks/>
          </p:cNvSpPr>
          <p:nvPr/>
        </p:nvSpPr>
        <p:spPr>
          <a:xfrm>
            <a:off x="5981700" y="3553542"/>
            <a:ext cx="5056414" cy="16466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CA" sz="1400" dirty="0">
                <a:latin typeface="+mn-lt"/>
              </a:rPr>
              <a:t>Une partie du problème [pour de nombreux étudiants] consiste à se </a:t>
            </a:r>
            <a:r>
              <a:rPr lang="fr-CA" sz="1400" dirty="0" err="1">
                <a:latin typeface="+mn-lt"/>
              </a:rPr>
              <a:t>recalibrer</a:t>
            </a:r>
            <a:r>
              <a:rPr lang="fr-CA" sz="1400" dirty="0">
                <a:latin typeface="+mn-lt"/>
              </a:rPr>
              <a:t>, à accepter qu’ils font partie du programme et s’apprêtent à devenir de bons médecins. L’apprentissage ne se résume pas aux tests; il faut aussi se demander « Serai-je en mesure de bien traiter mes patients? »</a:t>
            </a:r>
            <a:endParaRPr lang="fr-CA" sz="1400" dirty="0">
              <a:ln w="0"/>
              <a:effectLst>
                <a:outerShdw blurRad="38100" dist="19050" dir="2700000" algn="tl" rotWithShape="0">
                  <a:schemeClr val="dk1">
                    <a:alpha val="40000"/>
                  </a:schemeClr>
                </a:outerShdw>
              </a:effectLst>
              <a:latin typeface="+mn-lt"/>
            </a:endParaRPr>
          </a:p>
        </p:txBody>
      </p:sp>
    </p:spTree>
    <p:custDataLst>
      <p:tags r:id="rId1"/>
    </p:custDataLst>
    <p:extLst>
      <p:ext uri="{BB962C8B-B14F-4D97-AF65-F5344CB8AC3E}">
        <p14:creationId xmlns:p14="http://schemas.microsoft.com/office/powerpoint/2010/main" val="740013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F5C3D-D486-4741-BA2E-262144333189}"/>
              </a:ext>
            </a:extLst>
          </p:cNvPr>
          <p:cNvSpPr>
            <a:spLocks noGrp="1"/>
          </p:cNvSpPr>
          <p:nvPr>
            <p:ph type="title"/>
          </p:nvPr>
        </p:nvSpPr>
        <p:spPr/>
        <p:txBody>
          <a:bodyPr>
            <a:normAutofit/>
          </a:bodyPr>
          <a:lstStyle/>
          <a:p>
            <a:r>
              <a:rPr lang="fr-CA" dirty="0"/>
              <a:t>Retour sur l’exercice sur l’ÉTAT D’ESPRIT</a:t>
            </a:r>
          </a:p>
        </p:txBody>
      </p:sp>
      <p:graphicFrame>
        <p:nvGraphicFramePr>
          <p:cNvPr id="5" name="Content Placeholder 4">
            <a:extLst>
              <a:ext uri="{FF2B5EF4-FFF2-40B4-BE49-F238E27FC236}">
                <a16:creationId xmlns:a16="http://schemas.microsoft.com/office/drawing/2014/main" id="{47ED9A58-E33C-3F45-A657-4C23A126BFA7}"/>
              </a:ext>
            </a:extLst>
          </p:cNvPr>
          <p:cNvGraphicFramePr>
            <a:graphicFrameLocks noGrp="1"/>
          </p:cNvGraphicFramePr>
          <p:nvPr>
            <p:ph idx="1"/>
            <p:extLst>
              <p:ext uri="{D42A27DB-BD31-4B8C-83A1-F6EECF244321}">
                <p14:modId xmlns:p14="http://schemas.microsoft.com/office/powerpoint/2010/main" val="4241629684"/>
              </p:ext>
            </p:extLst>
          </p:nvPr>
        </p:nvGraphicFramePr>
        <p:xfrm>
          <a:off x="838200" y="1411060"/>
          <a:ext cx="10515599" cy="3741780"/>
        </p:xfrm>
        <a:graphic>
          <a:graphicData uri="http://schemas.openxmlformats.org/drawingml/2006/table">
            <a:tbl>
              <a:tblPr firstRow="1" bandRow="1">
                <a:tableStyleId>{69012ECD-51FC-41F1-AA8D-1B2483CD663E}</a:tableStyleId>
              </a:tblPr>
              <a:tblGrid>
                <a:gridCol w="6771581">
                  <a:extLst>
                    <a:ext uri="{9D8B030D-6E8A-4147-A177-3AD203B41FA5}">
                      <a16:colId xmlns:a16="http://schemas.microsoft.com/office/drawing/2014/main" val="20000"/>
                    </a:ext>
                  </a:extLst>
                </a:gridCol>
                <a:gridCol w="3744018">
                  <a:extLst>
                    <a:ext uri="{9D8B030D-6E8A-4147-A177-3AD203B41FA5}">
                      <a16:colId xmlns:a16="http://schemas.microsoft.com/office/drawing/2014/main" val="20001"/>
                    </a:ext>
                  </a:extLst>
                </a:gridCol>
              </a:tblGrid>
              <a:tr h="0">
                <a:tc>
                  <a:txBody>
                    <a:bodyPr/>
                    <a:lstStyle/>
                    <a:p>
                      <a:pPr algn="ctr"/>
                      <a:r>
                        <a:rPr lang="en-US" sz="2000" b="1" dirty="0" err="1">
                          <a:solidFill>
                            <a:srgbClr val="FFFFFF"/>
                          </a:solidFill>
                        </a:rPr>
                        <a:t>Catégories</a:t>
                      </a:r>
                      <a:endParaRPr lang="en-US" sz="2000" b="1" dirty="0">
                        <a:solidFill>
                          <a:srgbClr val="FFFFFF"/>
                        </a:solidFill>
                        <a:latin typeface="Arial"/>
                        <a:cs typeface="Arial"/>
                      </a:endParaRPr>
                    </a:p>
                  </a:txBody>
                  <a:tcPr marL="369630" marR="221778" marT="221778" marB="221778">
                    <a:solidFill>
                      <a:srgbClr val="0C3B5D"/>
                    </a:solidFill>
                  </a:tcPr>
                </a:tc>
                <a:tc>
                  <a:txBody>
                    <a:bodyPr/>
                    <a:lstStyle/>
                    <a:p>
                      <a:pPr algn="ctr"/>
                      <a:r>
                        <a:rPr lang="en-US" sz="2000" b="1">
                          <a:solidFill>
                            <a:srgbClr val="FFFFFF"/>
                          </a:solidFill>
                        </a:rPr>
                        <a:t>Note</a:t>
                      </a:r>
                      <a:endParaRPr lang="en-US" sz="2000" b="1">
                        <a:solidFill>
                          <a:srgbClr val="FFFFFF"/>
                        </a:solidFill>
                        <a:latin typeface="Arial"/>
                        <a:cs typeface="Arial"/>
                      </a:endParaRPr>
                    </a:p>
                  </a:txBody>
                  <a:tcPr marL="369630" marR="221778" marT="221778" marB="221778">
                    <a:solidFill>
                      <a:srgbClr val="0C3B5D"/>
                    </a:solidFill>
                  </a:tcPr>
                </a:tc>
                <a:extLst>
                  <a:ext uri="{0D108BD9-81ED-4DB2-BD59-A6C34878D82A}">
                    <a16:rowId xmlns:a16="http://schemas.microsoft.com/office/drawing/2014/main" val="10000"/>
                  </a:ext>
                </a:extLst>
              </a:tr>
              <a:tr h="551190">
                <a:tc>
                  <a:txBody>
                    <a:bodyPr/>
                    <a:lstStyle/>
                    <a:p>
                      <a:pPr marL="0" marR="0">
                        <a:spcBef>
                          <a:spcPct val="0"/>
                        </a:spcBef>
                        <a:spcAft>
                          <a:spcPct val="0"/>
                        </a:spcAft>
                      </a:pPr>
                      <a:r>
                        <a:rPr lang="en-CA" sz="2000" dirty="0" err="1">
                          <a:solidFill>
                            <a:schemeClr val="tx1">
                              <a:lumMod val="85000"/>
                              <a:lumOff val="15000"/>
                            </a:schemeClr>
                          </a:solidFill>
                          <a:effectLst/>
                        </a:rPr>
                        <a:t>État</a:t>
                      </a:r>
                      <a:r>
                        <a:rPr lang="en-CA" sz="2000" dirty="0">
                          <a:solidFill>
                            <a:schemeClr val="tx1">
                              <a:lumMod val="85000"/>
                              <a:lumOff val="15000"/>
                            </a:schemeClr>
                          </a:solidFill>
                          <a:effectLst/>
                        </a:rPr>
                        <a:t> </a:t>
                      </a:r>
                      <a:r>
                        <a:rPr lang="en-CA" sz="2000" dirty="0" err="1">
                          <a:solidFill>
                            <a:schemeClr val="tx1">
                              <a:lumMod val="85000"/>
                              <a:lumOff val="15000"/>
                            </a:schemeClr>
                          </a:solidFill>
                          <a:effectLst/>
                        </a:rPr>
                        <a:t>d’esprit</a:t>
                      </a:r>
                      <a:r>
                        <a:rPr lang="en-CA" sz="2000" dirty="0">
                          <a:solidFill>
                            <a:schemeClr val="tx1">
                              <a:lumMod val="85000"/>
                              <a:lumOff val="15000"/>
                            </a:schemeClr>
                          </a:solidFill>
                          <a:effectLst/>
                        </a:rPr>
                        <a:t> de </a:t>
                      </a:r>
                      <a:r>
                        <a:rPr lang="en-CA" sz="2000" dirty="0" err="1">
                          <a:solidFill>
                            <a:schemeClr val="tx1">
                              <a:lumMod val="85000"/>
                              <a:lumOff val="15000"/>
                            </a:schemeClr>
                          </a:solidFill>
                          <a:effectLst/>
                        </a:rPr>
                        <a:t>développement</a:t>
                      </a:r>
                      <a:r>
                        <a:rPr lang="en-CA" sz="2000" dirty="0">
                          <a:solidFill>
                            <a:schemeClr val="tx1">
                              <a:lumMod val="85000"/>
                              <a:lumOff val="15000"/>
                            </a:schemeClr>
                          </a:solidFill>
                          <a:effectLst/>
                        </a:rPr>
                        <a:t> </a:t>
                      </a:r>
                      <a:r>
                        <a:rPr lang="en-CA" sz="2000" dirty="0" err="1">
                          <a:solidFill>
                            <a:schemeClr val="tx1">
                              <a:lumMod val="85000"/>
                              <a:lumOff val="15000"/>
                            </a:schemeClr>
                          </a:solidFill>
                          <a:effectLst/>
                        </a:rPr>
                        <a:t>évident</a:t>
                      </a:r>
                      <a:endParaRPr lang="en-CA" sz="2000" dirty="0">
                        <a:solidFill>
                          <a:schemeClr val="tx1">
                            <a:lumMod val="85000"/>
                            <a:lumOff val="15000"/>
                          </a:schemeClr>
                        </a:solidFill>
                        <a:effectLst/>
                        <a:latin typeface="Arial"/>
                        <a:ea typeface="ＭＳ 明朝"/>
                        <a:cs typeface="Arial"/>
                      </a:endParaRPr>
                    </a:p>
                  </a:txBody>
                  <a:tcPr marL="369630" marR="221778" marT="221778" marB="221778"/>
                </a:tc>
                <a:tc>
                  <a:txBody>
                    <a:bodyPr/>
                    <a:lstStyle/>
                    <a:p>
                      <a:pPr marL="0" marR="0" algn="ctr">
                        <a:spcBef>
                          <a:spcPct val="0"/>
                        </a:spcBef>
                        <a:spcAft>
                          <a:spcPct val="0"/>
                        </a:spcAft>
                      </a:pPr>
                      <a:r>
                        <a:rPr lang="en-CA" sz="2000" dirty="0">
                          <a:solidFill>
                            <a:schemeClr val="tx1">
                              <a:lumMod val="85000"/>
                              <a:lumOff val="15000"/>
                            </a:schemeClr>
                          </a:solidFill>
                          <a:effectLst/>
                        </a:rPr>
                        <a:t>61-80</a:t>
                      </a:r>
                      <a:endParaRPr lang="en-CA" sz="2000" dirty="0">
                        <a:solidFill>
                          <a:schemeClr val="tx1">
                            <a:lumMod val="85000"/>
                            <a:lumOff val="15000"/>
                          </a:schemeClr>
                        </a:solidFill>
                        <a:effectLst/>
                        <a:latin typeface="Arial"/>
                        <a:ea typeface="ＭＳ 明朝"/>
                        <a:cs typeface="Arial"/>
                      </a:endParaRPr>
                    </a:p>
                  </a:txBody>
                  <a:tcPr marL="369630" marR="221778" marT="221778" marB="221778"/>
                </a:tc>
                <a:extLst>
                  <a:ext uri="{0D108BD9-81ED-4DB2-BD59-A6C34878D82A}">
                    <a16:rowId xmlns:a16="http://schemas.microsoft.com/office/drawing/2014/main" val="10001"/>
                  </a:ext>
                </a:extLst>
              </a:tr>
              <a:tr h="0">
                <a:tc>
                  <a:txBody>
                    <a:bodyPr/>
                    <a:lstStyle/>
                    <a:p>
                      <a:pPr marL="0" marR="0">
                        <a:spcBef>
                          <a:spcPct val="0"/>
                        </a:spcBef>
                        <a:spcAft>
                          <a:spcPct val="0"/>
                        </a:spcAft>
                      </a:pPr>
                      <a:r>
                        <a:rPr lang="en-CA" sz="2000" dirty="0" err="1">
                          <a:solidFill>
                            <a:schemeClr val="tx1">
                              <a:lumMod val="85000"/>
                              <a:lumOff val="15000"/>
                            </a:schemeClr>
                          </a:solidFill>
                          <a:effectLst/>
                        </a:rPr>
                        <a:t>État</a:t>
                      </a:r>
                      <a:r>
                        <a:rPr lang="en-CA" sz="2000" dirty="0">
                          <a:solidFill>
                            <a:schemeClr val="tx1">
                              <a:lumMod val="85000"/>
                              <a:lumOff val="15000"/>
                            </a:schemeClr>
                          </a:solidFill>
                          <a:effectLst/>
                        </a:rPr>
                        <a:t> </a:t>
                      </a:r>
                      <a:r>
                        <a:rPr lang="en-CA" sz="2000" dirty="0" err="1">
                          <a:solidFill>
                            <a:schemeClr val="tx1">
                              <a:lumMod val="85000"/>
                              <a:lumOff val="15000"/>
                            </a:schemeClr>
                          </a:solidFill>
                          <a:effectLst/>
                        </a:rPr>
                        <a:t>d’esprit</a:t>
                      </a:r>
                      <a:r>
                        <a:rPr lang="en-CA" sz="2000" dirty="0">
                          <a:solidFill>
                            <a:schemeClr val="tx1">
                              <a:lumMod val="85000"/>
                              <a:lumOff val="15000"/>
                            </a:schemeClr>
                          </a:solidFill>
                          <a:effectLst/>
                        </a:rPr>
                        <a:t> de </a:t>
                      </a:r>
                      <a:r>
                        <a:rPr lang="en-CA" sz="2000" dirty="0" err="1">
                          <a:solidFill>
                            <a:schemeClr val="tx1">
                              <a:lumMod val="85000"/>
                              <a:lumOff val="15000"/>
                            </a:schemeClr>
                          </a:solidFill>
                          <a:effectLst/>
                        </a:rPr>
                        <a:t>développement</a:t>
                      </a:r>
                      <a:r>
                        <a:rPr lang="en-CA" sz="2000" dirty="0">
                          <a:solidFill>
                            <a:schemeClr val="tx1">
                              <a:lumMod val="85000"/>
                              <a:lumOff val="15000"/>
                            </a:schemeClr>
                          </a:solidFill>
                          <a:effectLst/>
                        </a:rPr>
                        <a:t> et </a:t>
                      </a:r>
                      <a:r>
                        <a:rPr lang="en-CA" sz="2000" dirty="0" err="1">
                          <a:solidFill>
                            <a:schemeClr val="tx1">
                              <a:lumMod val="85000"/>
                              <a:lumOff val="15000"/>
                            </a:schemeClr>
                          </a:solidFill>
                          <a:effectLst/>
                        </a:rPr>
                        <a:t>certaines</a:t>
                      </a:r>
                      <a:r>
                        <a:rPr lang="en-CA" sz="2000" dirty="0">
                          <a:solidFill>
                            <a:schemeClr val="tx1">
                              <a:lumMod val="85000"/>
                              <a:lumOff val="15000"/>
                            </a:schemeClr>
                          </a:solidFill>
                          <a:effectLst/>
                        </a:rPr>
                        <a:t> </a:t>
                      </a:r>
                      <a:r>
                        <a:rPr lang="en-CA" sz="2000" dirty="0" err="1">
                          <a:solidFill>
                            <a:schemeClr val="tx1">
                              <a:lumMod val="85000"/>
                              <a:lumOff val="15000"/>
                            </a:schemeClr>
                          </a:solidFill>
                          <a:effectLst/>
                        </a:rPr>
                        <a:t>idées</a:t>
                      </a:r>
                      <a:r>
                        <a:rPr lang="en-CA" sz="2000" dirty="0">
                          <a:solidFill>
                            <a:schemeClr val="tx1">
                              <a:lumMod val="85000"/>
                              <a:lumOff val="15000"/>
                            </a:schemeClr>
                          </a:solidFill>
                          <a:effectLst/>
                        </a:rPr>
                        <a:t> fixes</a:t>
                      </a:r>
                      <a:endParaRPr lang="en-CA" sz="2000" dirty="0">
                        <a:solidFill>
                          <a:schemeClr val="tx1">
                            <a:lumMod val="85000"/>
                            <a:lumOff val="15000"/>
                          </a:schemeClr>
                        </a:solidFill>
                        <a:effectLst/>
                        <a:latin typeface="Arial"/>
                        <a:ea typeface="ＭＳ 明朝"/>
                        <a:cs typeface="Arial"/>
                      </a:endParaRPr>
                    </a:p>
                  </a:txBody>
                  <a:tcPr marL="369630" marR="221778" marT="221778" marB="221778"/>
                </a:tc>
                <a:tc>
                  <a:txBody>
                    <a:bodyPr/>
                    <a:lstStyle/>
                    <a:p>
                      <a:pPr marL="0" marR="0" algn="ctr">
                        <a:spcBef>
                          <a:spcPct val="0"/>
                        </a:spcBef>
                        <a:spcAft>
                          <a:spcPct val="0"/>
                        </a:spcAft>
                      </a:pPr>
                      <a:r>
                        <a:rPr lang="en-CA" sz="2000" dirty="0">
                          <a:solidFill>
                            <a:schemeClr val="tx1">
                              <a:lumMod val="85000"/>
                              <a:lumOff val="15000"/>
                            </a:schemeClr>
                          </a:solidFill>
                          <a:effectLst/>
                        </a:rPr>
                        <a:t>41-60</a:t>
                      </a:r>
                      <a:endParaRPr lang="en-CA" sz="2000" dirty="0">
                        <a:solidFill>
                          <a:schemeClr val="tx1">
                            <a:lumMod val="85000"/>
                            <a:lumOff val="15000"/>
                          </a:schemeClr>
                        </a:solidFill>
                        <a:effectLst/>
                        <a:latin typeface="Arial"/>
                        <a:ea typeface="ＭＳ 明朝"/>
                        <a:cs typeface="Arial"/>
                      </a:endParaRPr>
                    </a:p>
                  </a:txBody>
                  <a:tcPr marL="369630" marR="221778" marT="221778" marB="221778"/>
                </a:tc>
                <a:extLst>
                  <a:ext uri="{0D108BD9-81ED-4DB2-BD59-A6C34878D82A}">
                    <a16:rowId xmlns:a16="http://schemas.microsoft.com/office/drawing/2014/main" val="10002"/>
                  </a:ext>
                </a:extLst>
              </a:tr>
              <a:tr h="0">
                <a:tc>
                  <a:txBody>
                    <a:bodyPr/>
                    <a:lstStyle/>
                    <a:p>
                      <a:pPr marL="0" marR="0">
                        <a:spcBef>
                          <a:spcPct val="0"/>
                        </a:spcBef>
                        <a:spcAft>
                          <a:spcPct val="0"/>
                        </a:spcAft>
                      </a:pPr>
                      <a:r>
                        <a:rPr lang="en-CA" sz="2000" dirty="0" err="1">
                          <a:solidFill>
                            <a:schemeClr val="tx1">
                              <a:lumMod val="85000"/>
                              <a:lumOff val="15000"/>
                            </a:schemeClr>
                          </a:solidFill>
                          <a:effectLst/>
                        </a:rPr>
                        <a:t>État</a:t>
                      </a:r>
                      <a:r>
                        <a:rPr lang="en-CA" sz="2000" dirty="0">
                          <a:solidFill>
                            <a:schemeClr val="tx1">
                              <a:lumMod val="85000"/>
                              <a:lumOff val="15000"/>
                            </a:schemeClr>
                          </a:solidFill>
                          <a:effectLst/>
                        </a:rPr>
                        <a:t> </a:t>
                      </a:r>
                      <a:r>
                        <a:rPr lang="en-CA" sz="2000" dirty="0" err="1">
                          <a:solidFill>
                            <a:schemeClr val="tx1">
                              <a:lumMod val="85000"/>
                              <a:lumOff val="15000"/>
                            </a:schemeClr>
                          </a:solidFill>
                          <a:effectLst/>
                        </a:rPr>
                        <a:t>d’esprit</a:t>
                      </a:r>
                      <a:r>
                        <a:rPr lang="en-CA" sz="2000" dirty="0">
                          <a:solidFill>
                            <a:schemeClr val="tx1">
                              <a:lumMod val="85000"/>
                              <a:lumOff val="15000"/>
                            </a:schemeClr>
                          </a:solidFill>
                          <a:effectLst/>
                        </a:rPr>
                        <a:t> fixe et </a:t>
                      </a:r>
                      <a:r>
                        <a:rPr lang="en-CA" sz="2000" dirty="0" err="1">
                          <a:solidFill>
                            <a:schemeClr val="tx1">
                              <a:lumMod val="85000"/>
                              <a:lumOff val="15000"/>
                            </a:schemeClr>
                          </a:solidFill>
                          <a:effectLst/>
                        </a:rPr>
                        <a:t>certaines</a:t>
                      </a:r>
                      <a:r>
                        <a:rPr lang="en-CA" sz="2000" dirty="0">
                          <a:solidFill>
                            <a:schemeClr val="tx1">
                              <a:lumMod val="85000"/>
                              <a:lumOff val="15000"/>
                            </a:schemeClr>
                          </a:solidFill>
                          <a:effectLst/>
                        </a:rPr>
                        <a:t> </a:t>
                      </a:r>
                      <a:r>
                        <a:rPr lang="en-CA" sz="2000" dirty="0" err="1">
                          <a:solidFill>
                            <a:schemeClr val="tx1">
                              <a:lumMod val="85000"/>
                              <a:lumOff val="15000"/>
                            </a:schemeClr>
                          </a:solidFill>
                          <a:effectLst/>
                        </a:rPr>
                        <a:t>idées</a:t>
                      </a:r>
                      <a:r>
                        <a:rPr lang="en-CA" sz="2000" dirty="0">
                          <a:solidFill>
                            <a:schemeClr val="tx1">
                              <a:lumMod val="85000"/>
                              <a:lumOff val="15000"/>
                            </a:schemeClr>
                          </a:solidFill>
                          <a:effectLst/>
                        </a:rPr>
                        <a:t> de </a:t>
                      </a:r>
                      <a:r>
                        <a:rPr lang="en-CA" sz="2000" dirty="0" err="1">
                          <a:solidFill>
                            <a:schemeClr val="tx1">
                              <a:lumMod val="85000"/>
                              <a:lumOff val="15000"/>
                            </a:schemeClr>
                          </a:solidFill>
                          <a:effectLst/>
                        </a:rPr>
                        <a:t>développement</a:t>
                      </a:r>
                      <a:endParaRPr lang="en-CA" sz="2000" dirty="0">
                        <a:solidFill>
                          <a:schemeClr val="tx1">
                            <a:lumMod val="85000"/>
                            <a:lumOff val="15000"/>
                          </a:schemeClr>
                        </a:solidFill>
                        <a:effectLst/>
                        <a:latin typeface="Arial"/>
                        <a:ea typeface="ＭＳ 明朝"/>
                        <a:cs typeface="Arial"/>
                      </a:endParaRPr>
                    </a:p>
                  </a:txBody>
                  <a:tcPr marL="369630" marR="221778" marT="221778" marB="221778"/>
                </a:tc>
                <a:tc>
                  <a:txBody>
                    <a:bodyPr/>
                    <a:lstStyle/>
                    <a:p>
                      <a:pPr marL="0" marR="0" algn="ctr">
                        <a:spcBef>
                          <a:spcPct val="0"/>
                        </a:spcBef>
                        <a:spcAft>
                          <a:spcPct val="0"/>
                        </a:spcAft>
                      </a:pPr>
                      <a:r>
                        <a:rPr lang="en-CA" sz="2000" dirty="0">
                          <a:solidFill>
                            <a:schemeClr val="tx1">
                              <a:lumMod val="85000"/>
                              <a:lumOff val="15000"/>
                            </a:schemeClr>
                          </a:solidFill>
                          <a:effectLst/>
                        </a:rPr>
                        <a:t>21-49</a:t>
                      </a:r>
                      <a:endParaRPr lang="en-CA" sz="2000" dirty="0">
                        <a:solidFill>
                          <a:schemeClr val="tx1">
                            <a:lumMod val="85000"/>
                            <a:lumOff val="15000"/>
                          </a:schemeClr>
                        </a:solidFill>
                        <a:effectLst/>
                        <a:latin typeface="Arial"/>
                        <a:ea typeface="ＭＳ 明朝"/>
                        <a:cs typeface="Arial"/>
                      </a:endParaRPr>
                    </a:p>
                  </a:txBody>
                  <a:tcPr marL="369630" marR="221778" marT="221778" marB="221778"/>
                </a:tc>
                <a:extLst>
                  <a:ext uri="{0D108BD9-81ED-4DB2-BD59-A6C34878D82A}">
                    <a16:rowId xmlns:a16="http://schemas.microsoft.com/office/drawing/2014/main" val="10003"/>
                  </a:ext>
                </a:extLst>
              </a:tr>
              <a:tr h="698058">
                <a:tc>
                  <a:txBody>
                    <a:bodyPr/>
                    <a:lstStyle/>
                    <a:p>
                      <a:pPr marL="0" marR="0">
                        <a:spcBef>
                          <a:spcPct val="0"/>
                        </a:spcBef>
                        <a:spcAft>
                          <a:spcPct val="0"/>
                        </a:spcAft>
                      </a:pPr>
                      <a:r>
                        <a:rPr lang="en-CA" sz="2000" dirty="0" err="1">
                          <a:solidFill>
                            <a:schemeClr val="tx1">
                              <a:lumMod val="85000"/>
                              <a:lumOff val="15000"/>
                            </a:schemeClr>
                          </a:solidFill>
                          <a:effectLst/>
                        </a:rPr>
                        <a:t>État</a:t>
                      </a:r>
                      <a:r>
                        <a:rPr lang="en-CA" sz="2000" dirty="0">
                          <a:solidFill>
                            <a:schemeClr val="tx1">
                              <a:lumMod val="85000"/>
                              <a:lumOff val="15000"/>
                            </a:schemeClr>
                          </a:solidFill>
                          <a:effectLst/>
                        </a:rPr>
                        <a:t> </a:t>
                      </a:r>
                      <a:r>
                        <a:rPr lang="en-CA" sz="2000" dirty="0" err="1">
                          <a:solidFill>
                            <a:schemeClr val="tx1">
                              <a:lumMod val="85000"/>
                              <a:lumOff val="15000"/>
                            </a:schemeClr>
                          </a:solidFill>
                          <a:effectLst/>
                        </a:rPr>
                        <a:t>d’esprit</a:t>
                      </a:r>
                      <a:r>
                        <a:rPr lang="en-CA" sz="2000" dirty="0">
                          <a:solidFill>
                            <a:schemeClr val="tx1">
                              <a:lumMod val="85000"/>
                              <a:lumOff val="15000"/>
                            </a:schemeClr>
                          </a:solidFill>
                          <a:effectLst/>
                        </a:rPr>
                        <a:t> fixe </a:t>
                      </a:r>
                      <a:r>
                        <a:rPr lang="en-CA" sz="2000" dirty="0" err="1">
                          <a:solidFill>
                            <a:schemeClr val="tx1">
                              <a:lumMod val="85000"/>
                              <a:lumOff val="15000"/>
                            </a:schemeClr>
                          </a:solidFill>
                          <a:effectLst/>
                        </a:rPr>
                        <a:t>évident</a:t>
                      </a:r>
                      <a:endParaRPr lang="en-CA" sz="2000" dirty="0">
                        <a:solidFill>
                          <a:schemeClr val="tx1">
                            <a:lumMod val="85000"/>
                            <a:lumOff val="15000"/>
                          </a:schemeClr>
                        </a:solidFill>
                        <a:effectLst/>
                        <a:latin typeface="Arial"/>
                        <a:ea typeface="ＭＳ 明朝"/>
                        <a:cs typeface="Arial"/>
                      </a:endParaRPr>
                    </a:p>
                  </a:txBody>
                  <a:tcPr marL="369630" marR="221778" marT="221778" marB="221778"/>
                </a:tc>
                <a:tc>
                  <a:txBody>
                    <a:bodyPr/>
                    <a:lstStyle/>
                    <a:p>
                      <a:pPr marL="0" marR="0" algn="ctr">
                        <a:spcBef>
                          <a:spcPct val="0"/>
                        </a:spcBef>
                        <a:spcAft>
                          <a:spcPct val="0"/>
                        </a:spcAft>
                      </a:pPr>
                      <a:r>
                        <a:rPr lang="en-CA" sz="2000" dirty="0">
                          <a:solidFill>
                            <a:schemeClr val="tx1">
                              <a:lumMod val="85000"/>
                              <a:lumOff val="15000"/>
                            </a:schemeClr>
                          </a:solidFill>
                          <a:effectLst/>
                        </a:rPr>
                        <a:t>0-20</a:t>
                      </a:r>
                      <a:endParaRPr lang="en-CA" sz="2000" dirty="0">
                        <a:solidFill>
                          <a:schemeClr val="tx1">
                            <a:lumMod val="85000"/>
                            <a:lumOff val="15000"/>
                          </a:schemeClr>
                        </a:solidFill>
                        <a:effectLst/>
                        <a:latin typeface="Arial"/>
                        <a:ea typeface="ＭＳ 明朝"/>
                        <a:cs typeface="Arial"/>
                      </a:endParaRPr>
                    </a:p>
                  </a:txBody>
                  <a:tcPr marL="369630" marR="221778" marT="221778" marB="221778"/>
                </a:tc>
                <a:extLst>
                  <a:ext uri="{0D108BD9-81ED-4DB2-BD59-A6C34878D82A}">
                    <a16:rowId xmlns:a16="http://schemas.microsoft.com/office/drawing/2014/main" val="10004"/>
                  </a:ext>
                </a:extLst>
              </a:tr>
            </a:tbl>
          </a:graphicData>
        </a:graphic>
      </p:graphicFrame>
    </p:spTree>
    <p:custDataLst>
      <p:tags r:id="rId1"/>
    </p:custDataLst>
    <p:extLst>
      <p:ext uri="{BB962C8B-B14F-4D97-AF65-F5344CB8AC3E}">
        <p14:creationId xmlns:p14="http://schemas.microsoft.com/office/powerpoint/2010/main" val="16330186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01BA8-363C-894C-BAA1-C1C4890159EB}"/>
              </a:ext>
            </a:extLst>
          </p:cNvPr>
          <p:cNvSpPr>
            <a:spLocks noGrp="1"/>
          </p:cNvSpPr>
          <p:nvPr>
            <p:ph type="title"/>
          </p:nvPr>
        </p:nvSpPr>
        <p:spPr/>
        <p:txBody>
          <a:bodyPr/>
          <a:lstStyle/>
          <a:p>
            <a:r>
              <a:rPr lang="en-US" dirty="0"/>
              <a:t>RETOUR sur les </a:t>
            </a:r>
            <a:r>
              <a:rPr lang="en-US" dirty="0" err="1"/>
              <a:t>objectifs</a:t>
            </a:r>
            <a:endParaRPr lang="en-US" dirty="0"/>
          </a:p>
        </p:txBody>
      </p:sp>
      <p:sp>
        <p:nvSpPr>
          <p:cNvPr id="3" name="Content Placeholder 2">
            <a:extLst>
              <a:ext uri="{FF2B5EF4-FFF2-40B4-BE49-F238E27FC236}">
                <a16:creationId xmlns:a16="http://schemas.microsoft.com/office/drawing/2014/main" id="{617FEA3E-17D3-FE41-8832-7A11C7FA34DC}"/>
              </a:ext>
            </a:extLst>
          </p:cNvPr>
          <p:cNvSpPr>
            <a:spLocks noGrp="1"/>
          </p:cNvSpPr>
          <p:nvPr>
            <p:ph idx="1"/>
          </p:nvPr>
        </p:nvSpPr>
        <p:spPr>
          <a:xfrm>
            <a:off x="838200" y="1591454"/>
            <a:ext cx="10515600" cy="3764317"/>
          </a:xfrm>
        </p:spPr>
        <p:txBody>
          <a:bodyPr>
            <a:normAutofit/>
          </a:bodyPr>
          <a:lstStyle/>
          <a:p>
            <a:pPr marL="0" indent="0">
              <a:spcBef>
                <a:spcPts val="500"/>
              </a:spcBef>
              <a:spcAft>
                <a:spcPts val="500"/>
              </a:spcAft>
            </a:pPr>
            <a:r>
              <a:rPr lang="fr-CA" sz="2200" dirty="0"/>
              <a:t>Pendant la séance, nous avons :</a:t>
            </a:r>
          </a:p>
          <a:p>
            <a:pPr marL="514350" indent="-514350">
              <a:lnSpc>
                <a:spcPct val="100000"/>
              </a:lnSpc>
              <a:buClr>
                <a:srgbClr val="9A3324"/>
              </a:buClr>
              <a:buFont typeface="+mj-lt"/>
              <a:buAutoNum type="arabicPeriod"/>
            </a:pPr>
            <a:r>
              <a:rPr lang="fr-CA" sz="2200" dirty="0"/>
              <a:t>Démontré le lien entre état d’esprit et apprentissage  </a:t>
            </a:r>
          </a:p>
          <a:p>
            <a:pPr marL="514350" indent="-514350">
              <a:lnSpc>
                <a:spcPct val="100000"/>
              </a:lnSpc>
              <a:buClr>
                <a:srgbClr val="9A3324"/>
              </a:buClr>
              <a:buFont typeface="+mj-lt"/>
              <a:buAutoNum type="arabicPeriod"/>
            </a:pPr>
            <a:r>
              <a:rPr lang="fr-CA" sz="2200" dirty="0"/>
              <a:t>Exploré la façon dont l’état d’esprit influe sur la réussite dans un programme de résidence adapté à la CPC</a:t>
            </a:r>
          </a:p>
          <a:p>
            <a:pPr marL="514350" indent="-514350">
              <a:lnSpc>
                <a:spcPct val="100000"/>
              </a:lnSpc>
              <a:buClr>
                <a:srgbClr val="9A3324"/>
              </a:buClr>
              <a:buFont typeface="+mj-lt"/>
              <a:buAutoNum type="arabicPeriod"/>
            </a:pPr>
            <a:r>
              <a:rPr lang="fr-CA" sz="2200" dirty="0"/>
              <a:t>Permis aux participants de réfléchir à leur état d’esprit et à la façon dont il pourrait influencer leur apprentissage au sein d’un programme de formation adapté à la CPC</a:t>
            </a:r>
          </a:p>
          <a:p>
            <a:pPr marL="514350" indent="-514350">
              <a:lnSpc>
                <a:spcPct val="100000"/>
              </a:lnSpc>
              <a:buClr>
                <a:srgbClr val="9A3324"/>
              </a:buClr>
              <a:buFont typeface="+mj-lt"/>
              <a:buAutoNum type="arabicPeriod"/>
            </a:pPr>
            <a:r>
              <a:rPr lang="fr-CA" sz="2200" dirty="0"/>
              <a:t>Examiné des stratégies pour inciter les apprenants juniors à adopter un état d’esprit de développement</a:t>
            </a:r>
          </a:p>
          <a:p>
            <a:pPr marL="457200" lvl="1" indent="0">
              <a:spcAft>
                <a:spcPts val="500"/>
              </a:spcAft>
              <a:buNone/>
            </a:pPr>
            <a:endParaRPr lang="fr-CA" sz="2200" dirty="0"/>
          </a:p>
        </p:txBody>
      </p:sp>
    </p:spTree>
    <p:custDataLst>
      <p:tags r:id="rId1"/>
    </p:custDataLst>
    <p:extLst>
      <p:ext uri="{BB962C8B-B14F-4D97-AF65-F5344CB8AC3E}">
        <p14:creationId xmlns:p14="http://schemas.microsoft.com/office/powerpoint/2010/main" val="900424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96C3F-C273-AB4E-B475-933010F2C13C}"/>
              </a:ext>
            </a:extLst>
          </p:cNvPr>
          <p:cNvSpPr>
            <a:spLocks noGrp="1"/>
          </p:cNvSpPr>
          <p:nvPr>
            <p:ph type="title"/>
          </p:nvPr>
        </p:nvSpPr>
        <p:spPr/>
        <p:txBody>
          <a:bodyPr/>
          <a:lstStyle/>
          <a:p>
            <a:r>
              <a:rPr lang="en-US" dirty="0"/>
              <a:t>#</a:t>
            </a:r>
            <a:r>
              <a:rPr lang="en-US" dirty="0" err="1"/>
              <a:t>TipsForNewDocs</a:t>
            </a:r>
            <a:endParaRPr lang="en-US" dirty="0"/>
          </a:p>
        </p:txBody>
      </p:sp>
      <p:pic>
        <p:nvPicPr>
          <p:cNvPr id="4" name="Content Placeholder 3">
            <a:extLst>
              <a:ext uri="{FF2B5EF4-FFF2-40B4-BE49-F238E27FC236}">
                <a16:creationId xmlns:a16="http://schemas.microsoft.com/office/drawing/2014/main" id="{B7050FBA-F3CE-AD45-ACD0-4D8121DA5350}"/>
              </a:ext>
            </a:extLst>
          </p:cNvPr>
          <p:cNvPicPr>
            <a:picLocks noGrp="1" noChangeAspect="1"/>
          </p:cNvPicPr>
          <p:nvPr>
            <p:ph idx="1"/>
          </p:nvPr>
        </p:nvPicPr>
        <p:blipFill>
          <a:blip r:embed="rId4"/>
          <a:stretch>
            <a:fillRect/>
          </a:stretch>
        </p:blipFill>
        <p:spPr>
          <a:xfrm>
            <a:off x="5459187" y="1690688"/>
            <a:ext cx="2837580" cy="3543300"/>
          </a:xfrm>
          <a:prstGeom prst="rect">
            <a:avLst/>
          </a:prstGeom>
        </p:spPr>
      </p:pic>
      <p:pic>
        <p:nvPicPr>
          <p:cNvPr id="5" name="Picture 4">
            <a:extLst>
              <a:ext uri="{FF2B5EF4-FFF2-40B4-BE49-F238E27FC236}">
                <a16:creationId xmlns:a16="http://schemas.microsoft.com/office/drawing/2014/main" id="{0FE10524-D056-DA40-BDD0-B3F65A82761C}"/>
              </a:ext>
            </a:extLst>
          </p:cNvPr>
          <p:cNvPicPr>
            <a:picLocks noChangeAspect="1"/>
          </p:cNvPicPr>
          <p:nvPr/>
        </p:nvPicPr>
        <p:blipFill>
          <a:blip r:embed="rId5"/>
          <a:stretch>
            <a:fillRect/>
          </a:stretch>
        </p:blipFill>
        <p:spPr>
          <a:xfrm>
            <a:off x="1045725" y="1690688"/>
            <a:ext cx="3858290" cy="2302854"/>
          </a:xfrm>
          <a:prstGeom prst="rect">
            <a:avLst/>
          </a:prstGeom>
        </p:spPr>
      </p:pic>
      <p:pic>
        <p:nvPicPr>
          <p:cNvPr id="6" name="Picture 5">
            <a:extLst>
              <a:ext uri="{FF2B5EF4-FFF2-40B4-BE49-F238E27FC236}">
                <a16:creationId xmlns:a16="http://schemas.microsoft.com/office/drawing/2014/main" id="{2190968C-DECF-7447-957B-C62776C24F91}"/>
              </a:ext>
            </a:extLst>
          </p:cNvPr>
          <p:cNvPicPr>
            <a:picLocks noChangeAspect="1"/>
          </p:cNvPicPr>
          <p:nvPr/>
        </p:nvPicPr>
        <p:blipFill>
          <a:blip r:embed="rId6"/>
          <a:stretch>
            <a:fillRect/>
          </a:stretch>
        </p:blipFill>
        <p:spPr>
          <a:xfrm>
            <a:off x="977477" y="3338661"/>
            <a:ext cx="4124103" cy="3046448"/>
          </a:xfrm>
          <a:prstGeom prst="rect">
            <a:avLst/>
          </a:prstGeom>
        </p:spPr>
      </p:pic>
    </p:spTree>
    <p:custDataLst>
      <p:tags r:id="rId1"/>
    </p:custDataLst>
    <p:extLst>
      <p:ext uri="{BB962C8B-B14F-4D97-AF65-F5344CB8AC3E}">
        <p14:creationId xmlns:p14="http://schemas.microsoft.com/office/powerpoint/2010/main" val="282743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D5953-1B84-204C-9266-869AE2757504}"/>
              </a:ext>
            </a:extLst>
          </p:cNvPr>
          <p:cNvSpPr>
            <a:spLocks noGrp="1"/>
          </p:cNvSpPr>
          <p:nvPr>
            <p:ph type="title"/>
          </p:nvPr>
        </p:nvSpPr>
        <p:spPr/>
        <p:txBody>
          <a:bodyPr>
            <a:normAutofit/>
          </a:bodyPr>
          <a:lstStyle/>
          <a:p>
            <a:r>
              <a:rPr lang="fr-CA" dirty="0"/>
              <a:t>Questions, commentaires et RÉTROACTION</a:t>
            </a:r>
            <a:endParaRPr lang="en-US" dirty="0"/>
          </a:p>
        </p:txBody>
      </p:sp>
      <p:sp>
        <p:nvSpPr>
          <p:cNvPr id="3" name="Content Placeholder 2">
            <a:extLst>
              <a:ext uri="{FF2B5EF4-FFF2-40B4-BE49-F238E27FC236}">
                <a16:creationId xmlns:a16="http://schemas.microsoft.com/office/drawing/2014/main" id="{46BBA79F-61EB-244B-9BA8-40593BF806DC}"/>
              </a:ext>
            </a:extLst>
          </p:cNvPr>
          <p:cNvSpPr>
            <a:spLocks noGrp="1"/>
          </p:cNvSpPr>
          <p:nvPr>
            <p:ph idx="1"/>
          </p:nvPr>
        </p:nvSpPr>
        <p:spPr>
          <a:xfrm>
            <a:off x="838200" y="1591454"/>
            <a:ext cx="9693729" cy="3543209"/>
          </a:xfrm>
        </p:spPr>
        <p:txBody>
          <a:bodyPr>
            <a:normAutofit/>
          </a:bodyPr>
          <a:lstStyle/>
          <a:p>
            <a:pPr marL="0" indent="0"/>
            <a:r>
              <a:rPr lang="fr-CA" sz="2400" i="1" dirty="0"/>
              <a:t>« Le changement peut être éprouvant, mais je n’ai jamais entendu dire qu’il était vain. » [Traduction]</a:t>
            </a:r>
          </a:p>
          <a:p>
            <a:pPr marL="0" indent="0"/>
            <a:r>
              <a:rPr lang="fr-CA" sz="2400" i="1" dirty="0"/>
              <a:t>- Carol </a:t>
            </a:r>
            <a:r>
              <a:rPr lang="fr-CA" sz="2400" i="1" dirty="0" err="1"/>
              <a:t>Dweck</a:t>
            </a:r>
            <a:r>
              <a:rPr lang="fr-CA" sz="2400" i="1" dirty="0"/>
              <a:t>, </a:t>
            </a:r>
            <a:r>
              <a:rPr lang="fr-CA" sz="2400" i="1" dirty="0" err="1"/>
              <a:t>Mindset</a:t>
            </a:r>
            <a:endParaRPr lang="fr-CA" sz="2400" i="1" dirty="0"/>
          </a:p>
          <a:p>
            <a:endParaRPr lang="fr-CA" sz="2400" dirty="0"/>
          </a:p>
        </p:txBody>
      </p:sp>
    </p:spTree>
    <p:custDataLst>
      <p:tags r:id="rId1"/>
    </p:custDataLst>
    <p:extLst>
      <p:ext uri="{BB962C8B-B14F-4D97-AF65-F5344CB8AC3E}">
        <p14:creationId xmlns:p14="http://schemas.microsoft.com/office/powerpoint/2010/main" val="1796072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0D84F-368F-7D4C-969A-42655E801FE8}"/>
              </a:ext>
            </a:extLst>
          </p:cNvPr>
          <p:cNvSpPr>
            <a:spLocks noGrp="1"/>
          </p:cNvSpPr>
          <p:nvPr>
            <p:ph type="title"/>
          </p:nvPr>
        </p:nvSpPr>
        <p:spPr/>
        <p:txBody>
          <a:bodyPr/>
          <a:lstStyle/>
          <a:p>
            <a:r>
              <a:rPr lang="fr-CA" dirty="0"/>
              <a:t>Atelier d’introduction sur l’état d’esprit de développement à l’intention des résidents</a:t>
            </a:r>
            <a:endParaRPr lang="en-US" dirty="0"/>
          </a:p>
        </p:txBody>
      </p:sp>
      <p:sp>
        <p:nvSpPr>
          <p:cNvPr id="3" name="Content Placeholder 2">
            <a:extLst>
              <a:ext uri="{FF2B5EF4-FFF2-40B4-BE49-F238E27FC236}">
                <a16:creationId xmlns:a16="http://schemas.microsoft.com/office/drawing/2014/main" id="{FCD9D623-0209-E644-9D77-A00A05E3BCFA}"/>
              </a:ext>
            </a:extLst>
          </p:cNvPr>
          <p:cNvSpPr>
            <a:spLocks noGrp="1"/>
          </p:cNvSpPr>
          <p:nvPr>
            <p:ph idx="1"/>
          </p:nvPr>
        </p:nvSpPr>
        <p:spPr>
          <a:xfrm>
            <a:off x="838200" y="1781176"/>
            <a:ext cx="10515600" cy="4488995"/>
          </a:xfrm>
        </p:spPr>
        <p:txBody>
          <a:bodyPr>
            <a:noAutofit/>
          </a:bodyPr>
          <a:lstStyle/>
          <a:p>
            <a:pPr marL="0" indent="0"/>
            <a:r>
              <a:rPr lang="fr-CA" sz="1600" dirty="0"/>
              <a:t>Cette présentation peut servir d’atelier d’introduction sur l’état d’esprit de développement pour les résidents. Le contenu ne se limite pas à une spécialité en particulier, et peut être adapté à différents programmes de formation ainsi qu’à divers groupes d’apprenants.</a:t>
            </a:r>
            <a:endParaRPr lang="fr-CA" sz="1600" dirty="0">
              <a:cs typeface="Calibri"/>
            </a:endParaRPr>
          </a:p>
          <a:p>
            <a:pPr marL="0" indent="0"/>
            <a:r>
              <a:rPr lang="fr-CA" sz="1600" dirty="0"/>
              <a:t>Voici quelques points qui vous faciliteront la tâche :</a:t>
            </a:r>
            <a:endParaRPr lang="fr-CA" sz="1600" dirty="0">
              <a:cs typeface="Calibri"/>
            </a:endParaRPr>
          </a:p>
          <a:p>
            <a:r>
              <a:rPr lang="fr-CA" sz="1600" dirty="0"/>
              <a:t>Nous avons conçu un plan de cours qui fournit de l’information complémentaire sur la présentation, notamment un mode d’emploi pour l’animateur et le minutage recommandé. </a:t>
            </a:r>
            <a:endParaRPr lang="fr-CA" sz="1600" dirty="0">
              <a:cs typeface="Calibri"/>
            </a:endParaRPr>
          </a:p>
          <a:p>
            <a:r>
              <a:rPr lang="fr-CA" sz="1600" dirty="0"/>
              <a:t>Les notes qui accompagnent la présentation fournissent des renseignements supplémentaires sur les images et le texte.</a:t>
            </a:r>
            <a:endParaRPr lang="fr-CA" sz="1600" dirty="0">
              <a:cs typeface="Calibri"/>
            </a:endParaRPr>
          </a:p>
          <a:p>
            <a:pPr lvl="1"/>
            <a:r>
              <a:rPr lang="fr-CA" sz="1600" dirty="0"/>
              <a:t>Le contenu à présenter aux participants est rédigé sous forme de phrases complètes.</a:t>
            </a:r>
            <a:endParaRPr lang="fr-CA" sz="1600" dirty="0">
              <a:cs typeface="Calibri"/>
            </a:endParaRPr>
          </a:p>
          <a:p>
            <a:pPr lvl="1"/>
            <a:r>
              <a:rPr lang="fr-CA" sz="1600" dirty="0"/>
              <a:t>Les conseils à l’intention des animateurs sont  présentés sous forme de puces.</a:t>
            </a:r>
            <a:endParaRPr lang="fr-CA" sz="1600" dirty="0">
              <a:cs typeface="Calibri"/>
            </a:endParaRPr>
          </a:p>
          <a:p>
            <a:pPr lvl="1"/>
            <a:r>
              <a:rPr lang="fr-CA" sz="1600" dirty="0"/>
              <a:t>Cette séance a été conçue à l’origine pour être présentée en personne, afin d’enrichir l’apprentissage des participants; depuis que nous sommes passés au mode virtuel, nous avons ajouté des notes au plan de cours et à la section des notes.</a:t>
            </a:r>
            <a:endParaRPr lang="fr-CA" sz="1600" dirty="0">
              <a:cs typeface="Calibri"/>
            </a:endParaRPr>
          </a:p>
          <a:p>
            <a:pPr lvl="1"/>
            <a:r>
              <a:rPr lang="fr-CA" sz="1600" dirty="0"/>
              <a:t>Nous avons aussi indiqué les passages que vous pouvez personnaliser.</a:t>
            </a:r>
            <a:endParaRPr lang="fr-CA" sz="1600" dirty="0">
              <a:solidFill>
                <a:srgbClr val="0070C0"/>
              </a:solidFill>
              <a:cs typeface="Calibri"/>
            </a:endParaRPr>
          </a:p>
          <a:p>
            <a:r>
              <a:rPr lang="fr-CA" sz="1600" dirty="0"/>
              <a:t>La séance peut durer de 60 à 90 minutes selon le mode de présentation (en personne ou virtuel), la possibilité de créer de petits groupes, etc. Le plan de cours prévoit une durée de 75 minutes mais l’atelier peut être prolongé, ou raccourci si les discussions en groupe sont limitées.</a:t>
            </a:r>
            <a:endParaRPr lang="fr-CA" sz="1600" dirty="0">
              <a:cs typeface="Calibri"/>
            </a:endParaRPr>
          </a:p>
        </p:txBody>
      </p:sp>
    </p:spTree>
    <p:custDataLst>
      <p:tags r:id="rId1"/>
    </p:custDataLst>
    <p:extLst>
      <p:ext uri="{BB962C8B-B14F-4D97-AF65-F5344CB8AC3E}">
        <p14:creationId xmlns:p14="http://schemas.microsoft.com/office/powerpoint/2010/main" val="1903914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203E6D3-55F1-964D-8447-5C6FB6A11F00}"/>
              </a:ext>
            </a:extLst>
          </p:cNvPr>
          <p:cNvSpPr>
            <a:spLocks noGrp="1"/>
          </p:cNvSpPr>
          <p:nvPr>
            <p:ph type="title"/>
          </p:nvPr>
        </p:nvSpPr>
        <p:spPr/>
        <p:txBody>
          <a:bodyPr>
            <a:normAutofit/>
          </a:bodyPr>
          <a:lstStyle/>
          <a:p>
            <a:r>
              <a:rPr lang="en-US" dirty="0"/>
              <a:t>Merci!</a:t>
            </a:r>
            <a:endParaRPr lang="en-US" sz="4000" dirty="0"/>
          </a:p>
        </p:txBody>
      </p:sp>
      <p:sp>
        <p:nvSpPr>
          <p:cNvPr id="5" name="Content Placeholder 4">
            <a:extLst>
              <a:ext uri="{FF2B5EF4-FFF2-40B4-BE49-F238E27FC236}">
                <a16:creationId xmlns:a16="http://schemas.microsoft.com/office/drawing/2014/main" id="{3EB61DC2-3963-F34F-9842-3BB0169C0516}"/>
              </a:ext>
            </a:extLst>
          </p:cNvPr>
          <p:cNvSpPr>
            <a:spLocks noGrp="1"/>
          </p:cNvSpPr>
          <p:nvPr>
            <p:ph idx="1"/>
          </p:nvPr>
        </p:nvSpPr>
        <p:spPr/>
        <p:txBody>
          <a:bodyPr>
            <a:normAutofit/>
          </a:bodyPr>
          <a:lstStyle/>
          <a:p>
            <a:r>
              <a:rPr lang="en-US" sz="2000" dirty="0" err="1"/>
              <a:t>royalcollege.ca</a:t>
            </a:r>
            <a:r>
              <a:rPr lang="en-US" sz="2000" dirty="0"/>
              <a:t>  •  </a:t>
            </a:r>
            <a:r>
              <a:rPr lang="en-US" sz="2000" dirty="0" err="1"/>
              <a:t>collegeroyal.ca</a:t>
            </a:r>
            <a:endParaRPr lang="en-US" sz="2000" dirty="0"/>
          </a:p>
          <a:p>
            <a:r>
              <a:rPr lang="en-US" sz="2000" dirty="0"/>
              <a:t>Presented by: John Smith | </a:t>
            </a:r>
            <a:r>
              <a:rPr lang="en-US" sz="2000" dirty="0" err="1"/>
              <a:t>jsmith@royalcollege.ca</a:t>
            </a:r>
            <a:r>
              <a:rPr lang="en-US" sz="2000" dirty="0"/>
              <a:t> | 613-730-8177</a:t>
            </a:r>
          </a:p>
          <a:p>
            <a:endParaRPr lang="en-US" sz="2000" dirty="0"/>
          </a:p>
          <a:p>
            <a:endParaRPr lang="en-US" sz="2000" dirty="0"/>
          </a:p>
        </p:txBody>
      </p:sp>
    </p:spTree>
    <p:custDataLst>
      <p:tags r:id="rId1"/>
    </p:custDataLst>
    <p:extLst>
      <p:ext uri="{BB962C8B-B14F-4D97-AF65-F5344CB8AC3E}">
        <p14:creationId xmlns:p14="http://schemas.microsoft.com/office/powerpoint/2010/main" val="2411715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DED8C-8A37-2141-8788-6AE2F18D99EB}"/>
              </a:ext>
            </a:extLst>
          </p:cNvPr>
          <p:cNvSpPr>
            <a:spLocks noGrp="1"/>
          </p:cNvSpPr>
          <p:nvPr>
            <p:ph type="title"/>
          </p:nvPr>
        </p:nvSpPr>
        <p:spPr/>
        <p:txBody>
          <a:bodyPr/>
          <a:lstStyle/>
          <a:p>
            <a:r>
              <a:rPr lang="fr-CA" dirty="0"/>
              <a:t>Collaborateurs</a:t>
            </a:r>
            <a:endParaRPr lang="en-US" dirty="0"/>
          </a:p>
        </p:txBody>
      </p:sp>
      <p:sp>
        <p:nvSpPr>
          <p:cNvPr id="3" name="Content Placeholder 2">
            <a:extLst>
              <a:ext uri="{FF2B5EF4-FFF2-40B4-BE49-F238E27FC236}">
                <a16:creationId xmlns:a16="http://schemas.microsoft.com/office/drawing/2014/main" id="{3E4501B1-3B47-E049-8316-1B820E47EA22}"/>
              </a:ext>
            </a:extLst>
          </p:cNvPr>
          <p:cNvSpPr>
            <a:spLocks noGrp="1"/>
          </p:cNvSpPr>
          <p:nvPr>
            <p:ph idx="1"/>
          </p:nvPr>
        </p:nvSpPr>
        <p:spPr/>
        <p:txBody>
          <a:bodyPr/>
          <a:lstStyle/>
          <a:p>
            <a:pPr marL="0" indent="0"/>
            <a:r>
              <a:rPr lang="fr-CA" dirty="0">
                <a:solidFill>
                  <a:schemeClr val="tx1"/>
                </a:solidFill>
              </a:rPr>
              <a:t>Nous souhaitons remercier les personnes suivantes, qui ont contribué à la préparation du présent atelier :</a:t>
            </a:r>
            <a:endParaRPr lang="fr-CA" dirty="0"/>
          </a:p>
          <a:p>
            <a:pPr marL="457200" indent="-457200">
              <a:buFont typeface="Arial" panose="020B0604020202020204" pitchFamily="34" charset="0"/>
              <a:buChar char="•"/>
            </a:pPr>
            <a:r>
              <a:rPr lang="en-US" dirty="0"/>
              <a:t>Brie A. Yama, MD, MSc, FRCP(C)</a:t>
            </a:r>
            <a:br>
              <a:rPr lang="en-US" dirty="0"/>
            </a:br>
            <a:r>
              <a:rPr lang="es-ES" dirty="0">
                <a:hlinkClick r:id="rId4"/>
              </a:rPr>
              <a:t>brie.yama@sickkids.ca</a:t>
            </a:r>
            <a:r>
              <a:rPr lang="es-ES" dirty="0"/>
              <a:t> </a:t>
            </a:r>
            <a:endParaRPr lang="it-IT" dirty="0"/>
          </a:p>
          <a:p>
            <a:pPr marL="457200" indent="-457200">
              <a:buFont typeface="Arial" panose="020B0604020202020204" pitchFamily="34" charset="0"/>
              <a:buChar char="•"/>
            </a:pPr>
            <a:r>
              <a:rPr lang="it-IT" dirty="0" err="1"/>
              <a:t>Adelle</a:t>
            </a:r>
            <a:r>
              <a:rPr lang="it-IT" dirty="0"/>
              <a:t> </a:t>
            </a:r>
            <a:r>
              <a:rPr lang="it-IT" dirty="0" err="1"/>
              <a:t>R</a:t>
            </a:r>
            <a:r>
              <a:rPr lang="it-IT" dirty="0"/>
              <a:t>. </a:t>
            </a:r>
            <a:r>
              <a:rPr lang="it-IT" dirty="0" err="1"/>
              <a:t>Atkinson</a:t>
            </a:r>
            <a:r>
              <a:rPr lang="it-IT" dirty="0"/>
              <a:t>, MD, FRCP(C)</a:t>
            </a:r>
            <a:endParaRPr lang="fr-CA" dirty="0"/>
          </a:p>
        </p:txBody>
      </p:sp>
    </p:spTree>
    <p:custDataLst>
      <p:tags r:id="rId1"/>
    </p:custDataLst>
    <p:extLst>
      <p:ext uri="{BB962C8B-B14F-4D97-AF65-F5344CB8AC3E}">
        <p14:creationId xmlns:p14="http://schemas.microsoft.com/office/powerpoint/2010/main" val="618047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2F7DB-7857-B140-AC96-1CE02CF61896}"/>
              </a:ext>
            </a:extLst>
          </p:cNvPr>
          <p:cNvSpPr>
            <a:spLocks noGrp="1"/>
          </p:cNvSpPr>
          <p:nvPr>
            <p:ph type="title"/>
          </p:nvPr>
        </p:nvSpPr>
        <p:spPr/>
        <p:txBody>
          <a:bodyPr/>
          <a:lstStyle/>
          <a:p>
            <a:r>
              <a:rPr lang="en-US" dirty="0" err="1"/>
              <a:t>Objectifs</a:t>
            </a:r>
            <a:endParaRPr lang="en-US" dirty="0"/>
          </a:p>
        </p:txBody>
      </p:sp>
      <p:sp>
        <p:nvSpPr>
          <p:cNvPr id="3" name="Content Placeholder 2">
            <a:extLst>
              <a:ext uri="{FF2B5EF4-FFF2-40B4-BE49-F238E27FC236}">
                <a16:creationId xmlns:a16="http://schemas.microsoft.com/office/drawing/2014/main" id="{3A585FAB-BCD7-9240-93C6-6891C717E616}"/>
              </a:ext>
            </a:extLst>
          </p:cNvPr>
          <p:cNvSpPr>
            <a:spLocks noGrp="1"/>
          </p:cNvSpPr>
          <p:nvPr>
            <p:ph idx="1"/>
          </p:nvPr>
        </p:nvSpPr>
        <p:spPr/>
        <p:txBody>
          <a:bodyPr>
            <a:noAutofit/>
          </a:bodyPr>
          <a:lstStyle/>
          <a:p>
            <a:pPr marL="0" indent="0"/>
            <a:r>
              <a:rPr lang="fr-CA" sz="2400" b="1" dirty="0"/>
              <a:t>Après avoir assisté à cette séance, les participants pourront :</a:t>
            </a:r>
            <a:endParaRPr lang="fr-CA" sz="2400" dirty="0"/>
          </a:p>
          <a:p>
            <a:pPr marL="514350" indent="-514350">
              <a:lnSpc>
                <a:spcPct val="100000"/>
              </a:lnSpc>
              <a:buFont typeface="+mj-lt"/>
              <a:buAutoNum type="arabicPeriod"/>
            </a:pPr>
            <a:r>
              <a:rPr lang="fr-CA" sz="2400" dirty="0"/>
              <a:t>Comprendre le lien entre état d’esprit et apprentissage  </a:t>
            </a:r>
          </a:p>
          <a:p>
            <a:pPr marL="514350" indent="-514350">
              <a:lnSpc>
                <a:spcPct val="100000"/>
              </a:lnSpc>
              <a:buFont typeface="+mj-lt"/>
              <a:buAutoNum type="arabicPeriod"/>
            </a:pPr>
            <a:r>
              <a:rPr lang="fr-CA" sz="2400" dirty="0"/>
              <a:t>Explorer la façon dont l’état d’esprit influe sur la réussite dans un programme de résidence adapté à la CPC</a:t>
            </a:r>
          </a:p>
          <a:p>
            <a:pPr marL="514350" indent="-514350">
              <a:lnSpc>
                <a:spcPct val="100000"/>
              </a:lnSpc>
              <a:buFont typeface="+mj-lt"/>
              <a:buAutoNum type="arabicPeriod"/>
            </a:pPr>
            <a:r>
              <a:rPr lang="fr-CA" sz="2400" dirty="0"/>
              <a:t>Réfléchir à leur propre état d’esprit et à la façon dont il pourrait influencer leur apprentissage au sein d’un programme de formation adapté à la CPC</a:t>
            </a:r>
          </a:p>
          <a:p>
            <a:pPr marL="514350" indent="-514350">
              <a:lnSpc>
                <a:spcPct val="100000"/>
              </a:lnSpc>
              <a:buFont typeface="+mj-lt"/>
              <a:buAutoNum type="arabicPeriod"/>
            </a:pPr>
            <a:r>
              <a:rPr lang="fr-CA" sz="2400" dirty="0"/>
              <a:t>Élaborer des stratégies pour inciter les apprenants juniors à adopter un état d’esprit de développement</a:t>
            </a:r>
          </a:p>
          <a:p>
            <a:pPr marL="457200" lvl="1" indent="0">
              <a:buNone/>
            </a:pPr>
            <a:endParaRPr lang="fr-CA" dirty="0"/>
          </a:p>
        </p:txBody>
      </p:sp>
    </p:spTree>
    <p:custDataLst>
      <p:tags r:id="rId1"/>
    </p:custDataLst>
    <p:extLst>
      <p:ext uri="{BB962C8B-B14F-4D97-AF65-F5344CB8AC3E}">
        <p14:creationId xmlns:p14="http://schemas.microsoft.com/office/powerpoint/2010/main" val="2802747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A5754C-B4C5-0E46-98A4-A5404F475376}"/>
              </a:ext>
            </a:extLst>
          </p:cNvPr>
          <p:cNvPicPr>
            <a:picLocks noChangeAspect="1"/>
          </p:cNvPicPr>
          <p:nvPr/>
        </p:nvPicPr>
        <p:blipFill>
          <a:blip r:embed="rId4"/>
          <a:stretch>
            <a:fillRect/>
          </a:stretch>
        </p:blipFill>
        <p:spPr>
          <a:xfrm flipH="1">
            <a:off x="4287993" y="931127"/>
            <a:ext cx="7065807" cy="4995746"/>
          </a:xfrm>
          <a:prstGeom prst="rect">
            <a:avLst/>
          </a:prstGeom>
        </p:spPr>
      </p:pic>
      <p:sp>
        <p:nvSpPr>
          <p:cNvPr id="5" name="Title 4">
            <a:extLst>
              <a:ext uri="{FF2B5EF4-FFF2-40B4-BE49-F238E27FC236}">
                <a16:creationId xmlns:a16="http://schemas.microsoft.com/office/drawing/2014/main" id="{DD514C10-F19D-2141-8B76-6A7B9262BA5F}"/>
              </a:ext>
            </a:extLst>
          </p:cNvPr>
          <p:cNvSpPr>
            <a:spLocks noGrp="1"/>
          </p:cNvSpPr>
          <p:nvPr>
            <p:ph type="title"/>
          </p:nvPr>
        </p:nvSpPr>
        <p:spPr/>
        <p:txBody>
          <a:bodyPr/>
          <a:lstStyle/>
          <a:p>
            <a:r>
              <a:rPr lang="en-US" dirty="0"/>
              <a:t>ÉTAT D’ESPRIT </a:t>
            </a:r>
            <a:r>
              <a:rPr lang="en-US" dirty="0" err="1"/>
              <a:t>Exercice</a:t>
            </a:r>
            <a:endParaRPr lang="en-US" dirty="0"/>
          </a:p>
        </p:txBody>
      </p:sp>
    </p:spTree>
    <p:custDataLst>
      <p:tags r:id="rId1"/>
    </p:custDataLst>
    <p:extLst>
      <p:ext uri="{BB962C8B-B14F-4D97-AF65-F5344CB8AC3E}">
        <p14:creationId xmlns:p14="http://schemas.microsoft.com/office/powerpoint/2010/main" val="673289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CC7A6-037B-3241-B95C-B608715C8F52}"/>
              </a:ext>
            </a:extLst>
          </p:cNvPr>
          <p:cNvSpPr>
            <a:spLocks noGrp="1"/>
          </p:cNvSpPr>
          <p:nvPr>
            <p:ph type="title"/>
          </p:nvPr>
        </p:nvSpPr>
        <p:spPr/>
        <p:txBody>
          <a:bodyPr/>
          <a:lstStyle/>
          <a:p>
            <a:r>
              <a:rPr lang="en-US" dirty="0" err="1"/>
              <a:t>Activité</a:t>
            </a:r>
            <a:r>
              <a:rPr lang="en-US" dirty="0"/>
              <a:t> de reconstruction</a:t>
            </a:r>
          </a:p>
        </p:txBody>
      </p:sp>
      <p:pic>
        <p:nvPicPr>
          <p:cNvPr id="4" name="Picture 3">
            <a:extLst>
              <a:ext uri="{FF2B5EF4-FFF2-40B4-BE49-F238E27FC236}">
                <a16:creationId xmlns:a16="http://schemas.microsoft.com/office/drawing/2014/main" id="{02FF5AB0-B9E5-5C40-BB64-70286A50F16B}"/>
              </a:ext>
            </a:extLst>
          </p:cNvPr>
          <p:cNvPicPr/>
          <p:nvPr/>
        </p:nvPicPr>
        <p:blipFill rotWithShape="1">
          <a:blip r:embed="rId4">
            <a:extLst>
              <a:ext uri="{28A0092B-C50C-407E-A947-70E740481C1C}">
                <a14:useLocalDpi xmlns:a14="http://schemas.microsoft.com/office/drawing/2010/main" val="0"/>
              </a:ext>
            </a:extLst>
          </a:blip>
          <a:srcRect l="497" r="7632" b="-2"/>
          <a:stretch/>
        </p:blipFill>
        <p:spPr bwMode="auto">
          <a:xfrm>
            <a:off x="985157" y="1690688"/>
            <a:ext cx="6672943" cy="4571157"/>
          </a:xfrm>
          <a:prstGeom prst="rect">
            <a:avLst/>
          </a:prstGeom>
          <a:noFill/>
        </p:spPr>
      </p:pic>
    </p:spTree>
    <p:custDataLst>
      <p:tags r:id="rId1"/>
    </p:custDataLst>
    <p:extLst>
      <p:ext uri="{BB962C8B-B14F-4D97-AF65-F5344CB8AC3E}">
        <p14:creationId xmlns:p14="http://schemas.microsoft.com/office/powerpoint/2010/main" val="52931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E78301-1550-0C48-B043-A468FF3F988C}"/>
              </a:ext>
            </a:extLst>
          </p:cNvPr>
          <p:cNvSpPr>
            <a:spLocks noGrp="1"/>
          </p:cNvSpPr>
          <p:nvPr>
            <p:ph type="title"/>
          </p:nvPr>
        </p:nvSpPr>
        <p:spPr/>
        <p:txBody>
          <a:bodyPr/>
          <a:lstStyle/>
          <a:p>
            <a:r>
              <a:rPr lang="en-US" dirty="0" err="1"/>
              <a:t>Commentaires</a:t>
            </a:r>
            <a:r>
              <a:rPr lang="en-US" dirty="0"/>
              <a:t> </a:t>
            </a:r>
            <a:r>
              <a:rPr lang="en-US" dirty="0" err="1"/>
              <a:t>recueillis</a:t>
            </a:r>
            <a:r>
              <a:rPr lang="en-US" dirty="0"/>
              <a:t> </a:t>
            </a:r>
            <a:r>
              <a:rPr lang="en-US" dirty="0" err="1"/>
              <a:t>durant</a:t>
            </a:r>
            <a:r>
              <a:rPr lang="en-US" dirty="0"/>
              <a:t> </a:t>
            </a:r>
            <a:r>
              <a:rPr lang="en-US" dirty="0" err="1"/>
              <a:t>l’activité</a:t>
            </a:r>
            <a:endParaRPr lang="en-US" dirty="0"/>
          </a:p>
        </p:txBody>
      </p:sp>
      <p:sp>
        <p:nvSpPr>
          <p:cNvPr id="5" name="Content Placeholder 4">
            <a:extLst>
              <a:ext uri="{FF2B5EF4-FFF2-40B4-BE49-F238E27FC236}">
                <a16:creationId xmlns:a16="http://schemas.microsoft.com/office/drawing/2014/main" id="{13607DDF-2239-9449-AB73-29C5DD3C44C3}"/>
              </a:ext>
            </a:extLst>
          </p:cNvPr>
          <p:cNvSpPr>
            <a:spLocks noGrp="1"/>
          </p:cNvSpPr>
          <p:nvPr>
            <p:ph idx="1"/>
          </p:nvPr>
        </p:nvSpPr>
        <p:spPr/>
        <p:txBody>
          <a:bodyPr/>
          <a:lstStyle/>
          <a:p>
            <a:endParaRPr lang="en-US"/>
          </a:p>
        </p:txBody>
      </p:sp>
    </p:spTree>
    <p:custDataLst>
      <p:tags r:id="rId1"/>
    </p:custDataLst>
    <p:extLst>
      <p:ext uri="{BB962C8B-B14F-4D97-AF65-F5344CB8AC3E}">
        <p14:creationId xmlns:p14="http://schemas.microsoft.com/office/powerpoint/2010/main" val="4169819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5948FF-D31F-EC45-83BC-E58603C29D63}"/>
              </a:ext>
            </a:extLst>
          </p:cNvPr>
          <p:cNvSpPr>
            <a:spLocks noGrp="1"/>
          </p:cNvSpPr>
          <p:nvPr>
            <p:ph type="title"/>
          </p:nvPr>
        </p:nvSpPr>
        <p:spPr/>
        <p:txBody>
          <a:bodyPr/>
          <a:lstStyle/>
          <a:p>
            <a:r>
              <a:rPr lang="en-US" dirty="0" err="1"/>
              <a:t>Activité</a:t>
            </a:r>
            <a:r>
              <a:rPr lang="en-US" dirty="0"/>
              <a:t> de reconstruction - </a:t>
            </a:r>
            <a:r>
              <a:rPr lang="en-US" dirty="0" err="1"/>
              <a:t>Débreffage</a:t>
            </a:r>
            <a:endParaRPr lang="en-US" dirty="0"/>
          </a:p>
        </p:txBody>
      </p:sp>
      <p:sp>
        <p:nvSpPr>
          <p:cNvPr id="5" name="Content Placeholder 4">
            <a:extLst>
              <a:ext uri="{FF2B5EF4-FFF2-40B4-BE49-F238E27FC236}">
                <a16:creationId xmlns:a16="http://schemas.microsoft.com/office/drawing/2014/main" id="{C3F4C68F-10DE-914B-8342-B4B7F7D32DA2}"/>
              </a:ext>
            </a:extLst>
          </p:cNvPr>
          <p:cNvSpPr>
            <a:spLocks noGrp="1"/>
          </p:cNvSpPr>
          <p:nvPr>
            <p:ph idx="1"/>
          </p:nvPr>
        </p:nvSpPr>
        <p:spPr/>
        <p:txBody>
          <a:bodyPr/>
          <a:lstStyle/>
          <a:p>
            <a:pPr marL="342900" indent="-342900">
              <a:buFont typeface="Arial" panose="020B0604020202020204" pitchFamily="34" charset="0"/>
              <a:buChar char="•"/>
            </a:pPr>
            <a:r>
              <a:rPr lang="fr-CA" sz="2400" dirty="0"/>
              <a:t>Qui a été en mesure de reproduire la structure?</a:t>
            </a:r>
          </a:p>
          <a:p>
            <a:pPr lvl="1"/>
            <a:r>
              <a:rPr lang="fr-CA" dirty="0"/>
              <a:t>Combien de temps </a:t>
            </a:r>
            <a:r>
              <a:rPr lang="fr-CA" dirty="0" err="1"/>
              <a:t>a-t-il</a:t>
            </a:r>
            <a:r>
              <a:rPr lang="fr-CA" dirty="0"/>
              <a:t> fallu?</a:t>
            </a:r>
          </a:p>
          <a:p>
            <a:pPr lvl="1"/>
            <a:r>
              <a:rPr lang="fr-CA" dirty="0"/>
              <a:t>Combien de tentatives </a:t>
            </a:r>
            <a:r>
              <a:rPr lang="fr-CA" dirty="0" err="1"/>
              <a:t>a-t-il</a:t>
            </a:r>
            <a:r>
              <a:rPr lang="fr-CA" dirty="0"/>
              <a:t> fallu?</a:t>
            </a:r>
          </a:p>
          <a:p>
            <a:pPr marL="342900" indent="-342900">
              <a:buFont typeface="Arial" panose="020B0604020202020204" pitchFamily="34" charset="0"/>
              <a:buChar char="•"/>
            </a:pPr>
            <a:r>
              <a:rPr lang="fr-CA" sz="2400" dirty="0"/>
              <a:t>Qu’avez-vous ressenti lorsque d’autres participants ont réussi (avant vous)?</a:t>
            </a:r>
          </a:p>
          <a:p>
            <a:pPr marL="342900" indent="-342900">
              <a:buFont typeface="Arial" panose="020B0604020202020204" pitchFamily="34" charset="0"/>
              <a:buChar char="•"/>
            </a:pPr>
            <a:r>
              <a:rPr lang="fr-CA" sz="2400" dirty="0"/>
              <a:t>Suiviez-vous la progression des autres durant l’activité?</a:t>
            </a:r>
          </a:p>
          <a:p>
            <a:pPr lvl="1"/>
            <a:r>
              <a:rPr lang="fr-CA" dirty="0"/>
              <a:t>Les observiez-vous? Pourquoi?</a:t>
            </a:r>
          </a:p>
          <a:p>
            <a:pPr lvl="1"/>
            <a:r>
              <a:rPr lang="fr-CA" dirty="0"/>
              <a:t>Comment vous sentiez-vous?</a:t>
            </a:r>
          </a:p>
          <a:p>
            <a:pPr lvl="1"/>
            <a:r>
              <a:rPr lang="fr-CA" dirty="0"/>
              <a:t>En avez-vous tiré des leçons?</a:t>
            </a:r>
          </a:p>
        </p:txBody>
      </p:sp>
    </p:spTree>
    <p:custDataLst>
      <p:tags r:id="rId1"/>
    </p:custDataLst>
    <p:extLst>
      <p:ext uri="{BB962C8B-B14F-4D97-AF65-F5344CB8AC3E}">
        <p14:creationId xmlns:p14="http://schemas.microsoft.com/office/powerpoint/2010/main" val="29089106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8FACC-B617-9342-9316-0016B3BB9AD5}"/>
              </a:ext>
            </a:extLst>
          </p:cNvPr>
          <p:cNvSpPr>
            <a:spLocks noGrp="1"/>
          </p:cNvSpPr>
          <p:nvPr>
            <p:ph type="title"/>
          </p:nvPr>
        </p:nvSpPr>
        <p:spPr/>
        <p:txBody>
          <a:bodyPr/>
          <a:lstStyle/>
          <a:p>
            <a:r>
              <a:rPr lang="en-US" dirty="0" err="1"/>
              <a:t>Activité</a:t>
            </a:r>
            <a:r>
              <a:rPr lang="en-US" dirty="0"/>
              <a:t> de reconstruction - </a:t>
            </a:r>
            <a:r>
              <a:rPr lang="en-US" dirty="0" err="1"/>
              <a:t>Débreffage</a:t>
            </a:r>
            <a:endParaRPr lang="en-US" dirty="0"/>
          </a:p>
        </p:txBody>
      </p:sp>
      <p:sp>
        <p:nvSpPr>
          <p:cNvPr id="3" name="Content Placeholder 2">
            <a:extLst>
              <a:ext uri="{FF2B5EF4-FFF2-40B4-BE49-F238E27FC236}">
                <a16:creationId xmlns:a16="http://schemas.microsoft.com/office/drawing/2014/main" id="{4E3F8F8F-9629-6D4E-A9E8-F2383C068802}"/>
              </a:ext>
            </a:extLst>
          </p:cNvPr>
          <p:cNvSpPr>
            <a:spLocks noGrp="1"/>
          </p:cNvSpPr>
          <p:nvPr>
            <p:ph idx="1"/>
          </p:nvPr>
        </p:nvSpPr>
        <p:spPr/>
        <p:txBody>
          <a:bodyPr>
            <a:normAutofit/>
          </a:bodyPr>
          <a:lstStyle/>
          <a:p>
            <a:pPr marL="0" indent="0"/>
            <a:r>
              <a:rPr lang="fr-CA" sz="2400" b="1" dirty="0"/>
              <a:t>Dans quelle mesure l’activité de « reconstruction » peut-elle illustrer le cheminement des apprenants durant la résidence?</a:t>
            </a:r>
            <a:endParaRPr lang="fr-CA" sz="2400" dirty="0"/>
          </a:p>
          <a:p>
            <a:pPr marL="0" indent="0"/>
            <a:r>
              <a:rPr lang="fr-CA" sz="2400" i="1" dirty="0"/>
              <a:t>N’hésitez pas à citer les commentaires des participants, à discuter des liens possibles entre l’apprentissage nécessaire pour bâtir la structure et la réussite/l’échec d’un programme de résidence adapté à la CPC.</a:t>
            </a:r>
          </a:p>
        </p:txBody>
      </p:sp>
    </p:spTree>
    <p:custDataLst>
      <p:tags r:id="rId1"/>
    </p:custDataLst>
    <p:extLst>
      <p:ext uri="{BB962C8B-B14F-4D97-AF65-F5344CB8AC3E}">
        <p14:creationId xmlns:p14="http://schemas.microsoft.com/office/powerpoint/2010/main" val="27928422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TotalTime>
  <Words>3753</Words>
  <Application>Microsoft Office PowerPoint</Application>
  <PresentationFormat>Widescreen</PresentationFormat>
  <Paragraphs>271</Paragraphs>
  <Slides>20</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ＭＳ 明朝</vt:lpstr>
      <vt:lpstr>Arial</vt:lpstr>
      <vt:lpstr>Calibri</vt:lpstr>
      <vt:lpstr>Merriweather</vt:lpstr>
      <vt:lpstr>Open Sans</vt:lpstr>
      <vt:lpstr>Office Theme</vt:lpstr>
      <vt:lpstr>La CPC : des ateliers prêts à enseigner</vt:lpstr>
      <vt:lpstr>Atelier d’introduction sur l’état d’esprit de développement à l’intention des résidents</vt:lpstr>
      <vt:lpstr>Collaborateurs</vt:lpstr>
      <vt:lpstr>Objectifs</vt:lpstr>
      <vt:lpstr>ÉTAT D’ESPRIT Exercice</vt:lpstr>
      <vt:lpstr>Activité de reconstruction</vt:lpstr>
      <vt:lpstr>Commentaires recueillis durant l’activité</vt:lpstr>
      <vt:lpstr>Activité de reconstruction - Débreffage</vt:lpstr>
      <vt:lpstr>Activité de reconstruction - Débreffage</vt:lpstr>
      <vt:lpstr>La réussite est un iceberg!</vt:lpstr>
      <vt:lpstr>Démonstration : COMMENT BÂTIR LA STRUCTURE</vt:lpstr>
      <vt:lpstr>État d’esprit de DÉVELOPPEMENT</vt:lpstr>
      <vt:lpstr>État d’esprit de DÉVELOPPEMENT</vt:lpstr>
      <vt:lpstr>L’état d’esprit de développement et le COACHING durant la résidence</vt:lpstr>
      <vt:lpstr>Un bon médecin apprend de ses erreurs.  Ne croyez pas qu’un bon médecin ne fait jamais d’erreurs.</vt:lpstr>
      <vt:lpstr>Retour sur l’exercice sur l’ÉTAT D’ESPRIT</vt:lpstr>
      <vt:lpstr>RETOUR sur les objectifs</vt:lpstr>
      <vt:lpstr>#TipsForNewDocs</vt:lpstr>
      <vt:lpstr>Questions, commentaires et RÉTROACTION</vt:lpstr>
      <vt:lpstr>Merci!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Sage Mosurinjohn</dc:creator>
  <cp:lastModifiedBy>April Murphy</cp:lastModifiedBy>
  <cp:revision>51</cp:revision>
  <dcterms:created xsi:type="dcterms:W3CDTF">2020-12-15T13:55:12Z</dcterms:created>
  <dcterms:modified xsi:type="dcterms:W3CDTF">2021-01-08T14:57:04Z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3C04BFF0-9F4C-453F-913E-27EC2E6D5F6F</vt:lpwstr>
  </property>
  <property fmtid="{D5CDD505-2E9C-101B-9397-08002B2CF9AE}" pid="3" name="ArticulatePath">
    <vt:lpwstr>RC-ReadyToTeach-GrowthMindset-FR</vt:lpwstr>
  </property>
</Properties>
</file>