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22"/>
  </p:notesMasterIdLst>
  <p:sldIdLst>
    <p:sldId id="289" r:id="rId2"/>
    <p:sldId id="258" r:id="rId3"/>
    <p:sldId id="422" r:id="rId4"/>
    <p:sldId id="290" r:id="rId5"/>
    <p:sldId id="257" r:id="rId6"/>
    <p:sldId id="259" r:id="rId7"/>
    <p:sldId id="260" r:id="rId8"/>
    <p:sldId id="261" r:id="rId9"/>
    <p:sldId id="262" r:id="rId10"/>
    <p:sldId id="274" r:id="rId11"/>
    <p:sldId id="279" r:id="rId12"/>
    <p:sldId id="275" r:id="rId13"/>
    <p:sldId id="276" r:id="rId14"/>
    <p:sldId id="277" r:id="rId15"/>
    <p:sldId id="283" r:id="rId16"/>
    <p:sldId id="280" r:id="rId17"/>
    <p:sldId id="281" r:id="rId18"/>
    <p:sldId id="291" r:id="rId19"/>
    <p:sldId id="282" r:id="rId20"/>
    <p:sldId id="270" r:id="rId21"/>
  </p:sldIdLst>
  <p:sldSz cx="12192000" cy="6858000"/>
  <p:notesSz cx="6858000" cy="9144000"/>
  <p:custDataLst>
    <p:tags r:id="rId2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B4F54"/>
    <a:srgbClr val="9A3324"/>
    <a:srgbClr val="007680"/>
    <a:srgbClr val="00A3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303"/>
    <p:restoredTop sz="70878" autoAdjust="0"/>
  </p:normalViewPr>
  <p:slideViewPr>
    <p:cSldViewPr snapToGrid="0" snapToObjects="1">
      <p:cViewPr varScale="1">
        <p:scale>
          <a:sx n="48" d="100"/>
          <a:sy n="48" d="100"/>
        </p:scale>
        <p:origin x="1668" y="3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92A69E-8F97-A349-9B8A-A00E6249AC0C}" type="datetimeFigureOut">
              <a:rPr lang="en-US" smtClean="0"/>
              <a:t>12/2/2020</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D9E6494-AFFC-FE46-8CA3-2FC26414D6E0}" type="slidenum">
              <a:rPr lang="en-US" smtClean="0"/>
              <a:t>‹#›</a:t>
            </a:fld>
            <a:endParaRPr lang="en-US" dirty="0"/>
          </a:p>
        </p:txBody>
      </p:sp>
    </p:spTree>
    <p:extLst>
      <p:ext uri="{BB962C8B-B14F-4D97-AF65-F5344CB8AC3E}">
        <p14:creationId xmlns:p14="http://schemas.microsoft.com/office/powerpoint/2010/main" val="36940520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youtube.com/watch?v=gQScYOXyh34"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youtube.com/watch?v=75GFzikmRY0"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cs typeface="Calibri"/>
            </a:endParaRPr>
          </a:p>
        </p:txBody>
      </p:sp>
      <p:sp>
        <p:nvSpPr>
          <p:cNvPr id="4" name="Slide Number Placeholder 3"/>
          <p:cNvSpPr>
            <a:spLocks noGrp="1"/>
          </p:cNvSpPr>
          <p:nvPr>
            <p:ph type="sldNum" sz="quarter" idx="5"/>
          </p:nvPr>
        </p:nvSpPr>
        <p:spPr/>
        <p:txBody>
          <a:bodyPr/>
          <a:lstStyle/>
          <a:p>
            <a:fld id="{A8B0A53B-1ABE-B043-A592-6BB45599BD81}" type="slidenum">
              <a:rPr lang="en-US" smtClean="0"/>
              <a:t>1</a:t>
            </a:fld>
            <a:endParaRPr lang="en-US" dirty="0"/>
          </a:p>
        </p:txBody>
      </p:sp>
    </p:spTree>
    <p:extLst>
      <p:ext uri="{BB962C8B-B14F-4D97-AF65-F5344CB8AC3E}">
        <p14:creationId xmlns:p14="http://schemas.microsoft.com/office/powerpoint/2010/main" val="2945841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Transition slide</a:t>
            </a:r>
          </a:p>
          <a:p>
            <a:endParaRPr lang="en-US" dirty="0"/>
          </a:p>
          <a:p>
            <a:pPr marL="171450" indent="-171450">
              <a:buFont typeface="Arial" panose="020B0604020202020204" pitchFamily="34" charset="0"/>
              <a:buChar char="•"/>
            </a:pPr>
            <a:r>
              <a:rPr lang="en-US" dirty="0"/>
              <a:t>Use this slide to link the discussion about struggling to learn something new (as described by the small groups) to the iceberg metaphor</a:t>
            </a:r>
            <a:endParaRPr lang="en-US" dirty="0">
              <a:cs typeface="Calibri"/>
            </a:endParaRPr>
          </a:p>
          <a:p>
            <a:pPr marL="171450" indent="-171450">
              <a:buFont typeface="Arial" panose="020B0604020202020204" pitchFamily="34" charset="0"/>
              <a:buChar char="•"/>
            </a:pPr>
            <a:r>
              <a:rPr lang="en-US" dirty="0"/>
              <a:t>Emphasize the components of the the iceberg - what people see = success vs. what people don’t see = all the hard work that goes into learning something new</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Emphasize success, learning and RESIDENCY is about the PROCESS</a:t>
            </a:r>
          </a:p>
        </p:txBody>
      </p:sp>
      <p:sp>
        <p:nvSpPr>
          <p:cNvPr id="4" name="Slide Number Placeholder 3"/>
          <p:cNvSpPr>
            <a:spLocks noGrp="1"/>
          </p:cNvSpPr>
          <p:nvPr>
            <p:ph type="sldNum" sz="quarter" idx="5"/>
          </p:nvPr>
        </p:nvSpPr>
        <p:spPr/>
        <p:txBody>
          <a:bodyPr/>
          <a:lstStyle/>
          <a:p>
            <a:fld id="{46F61C6A-DBD1-3D41-B0D2-B1895B64B73F}" type="slidenum">
              <a:rPr lang="en-US" smtClean="0"/>
              <a:t>10</a:t>
            </a:fld>
            <a:endParaRPr lang="en-US" dirty="0"/>
          </a:p>
        </p:txBody>
      </p:sp>
    </p:spTree>
    <p:extLst>
      <p:ext uri="{BB962C8B-B14F-4D97-AF65-F5344CB8AC3E}">
        <p14:creationId xmlns:p14="http://schemas.microsoft.com/office/powerpoint/2010/main" val="20764413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CA" dirty="0"/>
              <a:t>Click on the video above to demonstrate how the structure is made</a:t>
            </a:r>
          </a:p>
          <a:p>
            <a:pPr marL="171450" indent="-171450">
              <a:buFont typeface="Arial" panose="020B0604020202020204" pitchFamily="34" charset="0"/>
              <a:buChar char="•"/>
            </a:pPr>
            <a:r>
              <a:rPr lang="en-CA" dirty="0"/>
              <a:t>If short on time this slide can be skipped and you can send to participants to view post-workshop</a:t>
            </a:r>
          </a:p>
          <a:p>
            <a:pPr marL="171450" indent="-171450">
              <a:buFont typeface="Arial" panose="020B0604020202020204" pitchFamily="34" charset="0"/>
              <a:buChar char="•"/>
            </a:pPr>
            <a:endParaRPr lang="en-CA" dirty="0"/>
          </a:p>
          <a:p>
            <a:pPr marL="171450" indent="-171450">
              <a:buFont typeface="Arial" panose="020B0604020202020204" pitchFamily="34" charset="0"/>
              <a:buChar char="•"/>
            </a:pPr>
            <a:r>
              <a:rPr lang="en-CA" dirty="0"/>
              <a:t>Link to YouTube video: </a:t>
            </a:r>
            <a:r>
              <a:rPr lang="en-US" dirty="0">
                <a:hlinkClick r:id="rId3"/>
              </a:rPr>
              <a:t>https://www.youtube.com/watch?v=gQScYOXyh34</a:t>
            </a:r>
            <a:endParaRPr lang="en-CA" dirty="0"/>
          </a:p>
        </p:txBody>
      </p:sp>
      <p:sp>
        <p:nvSpPr>
          <p:cNvPr id="4" name="Slide Number Placeholder 3"/>
          <p:cNvSpPr>
            <a:spLocks noGrp="1"/>
          </p:cNvSpPr>
          <p:nvPr>
            <p:ph type="sldNum" sz="quarter" idx="5"/>
          </p:nvPr>
        </p:nvSpPr>
        <p:spPr/>
        <p:txBody>
          <a:bodyPr/>
          <a:lstStyle/>
          <a:p>
            <a:fld id="{A8B0A53B-1ABE-B043-A592-6BB45599BD81}" type="slidenum">
              <a:rPr lang="en-US" smtClean="0"/>
              <a:t>11</a:t>
            </a:fld>
            <a:endParaRPr lang="en-US" dirty="0"/>
          </a:p>
        </p:txBody>
      </p:sp>
    </p:spTree>
    <p:extLst>
      <p:ext uri="{BB962C8B-B14F-4D97-AF65-F5344CB8AC3E}">
        <p14:creationId xmlns:p14="http://schemas.microsoft.com/office/powerpoint/2010/main" val="24585185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CA" sz="1200" b="0" i="0" u="none" strike="noStrike" cap="none" dirty="0">
                <a:solidFill>
                  <a:schemeClr val="dk1"/>
                </a:solidFill>
                <a:latin typeface="+mn-lt"/>
                <a:ea typeface="Calibri"/>
                <a:cs typeface="Calibri"/>
                <a:sym typeface="Calibri"/>
              </a:rPr>
              <a:t>So now that you’ve experienced learning or struggling to learn a new task </a:t>
            </a:r>
            <a:r>
              <a:rPr lang="en-CA" dirty="0">
                <a:solidFill>
                  <a:schemeClr val="dk1"/>
                </a:solidFill>
                <a:ea typeface="Calibri"/>
                <a:cs typeface="Calibri"/>
                <a:sym typeface="Calibri"/>
              </a:rPr>
              <a:t>and talked about this process, </a:t>
            </a:r>
            <a:r>
              <a:rPr lang="en-CA" sz="1200" b="0" i="0" u="none" strike="noStrike" cap="none" dirty="0">
                <a:solidFill>
                  <a:schemeClr val="dk1"/>
                </a:solidFill>
                <a:latin typeface="+mn-lt"/>
                <a:ea typeface="Calibri"/>
                <a:cs typeface="Calibri"/>
                <a:sym typeface="Calibri"/>
              </a:rPr>
              <a:t>we want to take a moment to name the theory that you all just described (and demonstrated) in the structure activity – GROWTH MINDSET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sz="1200" b="0" i="0" u="none" strike="noStrike" cap="none" dirty="0">
              <a:solidFill>
                <a:schemeClr val="dk1"/>
              </a:solidFill>
              <a:latin typeface="+mn-lt"/>
              <a:ea typeface="Calibri"/>
              <a:cs typeface="Calibri"/>
              <a:sym typeface="Calibri"/>
            </a:endParaRPr>
          </a:p>
          <a:p>
            <a:pPr>
              <a:defRPr/>
            </a:pPr>
            <a:r>
              <a:rPr lang="en-CA" sz="1200" b="0" i="0" u="none" strike="noStrike" cap="none" dirty="0">
                <a:solidFill>
                  <a:schemeClr val="dk1"/>
                </a:solidFill>
                <a:latin typeface="+mn-lt"/>
                <a:ea typeface="Calibri"/>
                <a:cs typeface="Calibri"/>
                <a:sym typeface="Calibri"/>
              </a:rPr>
              <a:t>By show of hands - who here has </a:t>
            </a:r>
            <a:r>
              <a:rPr lang="en-CA" dirty="0">
                <a:solidFill>
                  <a:schemeClr val="dk1"/>
                </a:solidFill>
                <a:ea typeface="Calibri"/>
                <a:cs typeface="Calibri"/>
                <a:sym typeface="Calibri"/>
              </a:rPr>
              <a:t>heard</a:t>
            </a:r>
            <a:r>
              <a:rPr lang="en-CA" sz="1200" b="0" i="0" u="none" strike="noStrike" cap="none" dirty="0">
                <a:solidFill>
                  <a:schemeClr val="dk1"/>
                </a:solidFill>
                <a:latin typeface="+mn-lt"/>
                <a:ea typeface="Calibri"/>
                <a:cs typeface="Calibri"/>
                <a:sym typeface="Calibri"/>
              </a:rPr>
              <a:t> about growth mindset before?</a:t>
            </a:r>
            <a:endParaRPr lang="en-CA" sz="1200" b="0" i="0" u="none" strike="noStrike" cap="none" dirty="0">
              <a:solidFill>
                <a:schemeClr val="dk1"/>
              </a:solidFill>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CA" sz="1200" b="0" i="0" u="none" strike="noStrike" cap="none" dirty="0">
              <a:solidFill>
                <a:schemeClr val="dk1"/>
              </a:solidFill>
              <a:latin typeface="+mn-lt"/>
              <a:ea typeface="Calibri"/>
              <a:cs typeface="Calibri"/>
              <a:sym typeface="Calibri"/>
            </a:endParaRPr>
          </a:p>
          <a:p>
            <a:pPr>
              <a:defRPr/>
            </a:pPr>
            <a:r>
              <a:rPr lang="en-CA" sz="1200" b="0" i="0" u="none" strike="noStrike" cap="none" dirty="0">
                <a:solidFill>
                  <a:schemeClr val="dk1"/>
                </a:solidFill>
                <a:latin typeface="+mn-lt"/>
                <a:ea typeface="Calibri"/>
                <a:cs typeface="Calibri"/>
                <a:sym typeface="Calibri"/>
              </a:rPr>
              <a:t>Growth Mindset is </a:t>
            </a:r>
            <a:r>
              <a:rPr lang="en-CA" dirty="0">
                <a:solidFill>
                  <a:schemeClr val="dk1"/>
                </a:solidFill>
                <a:ea typeface="Calibri"/>
                <a:cs typeface="Calibri"/>
                <a:sym typeface="Calibri"/>
              </a:rPr>
              <a:t>the </a:t>
            </a:r>
            <a:r>
              <a:rPr lang="en-CA" sz="1200" b="0" i="0" u="none" strike="noStrike" cap="none" dirty="0">
                <a:solidFill>
                  <a:schemeClr val="dk1"/>
                </a:solidFill>
                <a:latin typeface="+mn-lt"/>
                <a:ea typeface="Calibri"/>
                <a:cs typeface="Calibri"/>
                <a:sym typeface="Calibri"/>
              </a:rPr>
              <a:t>theory about “the foundation for learning” that </a:t>
            </a:r>
            <a:r>
              <a:rPr lang="en-CA" dirty="0">
                <a:solidFill>
                  <a:schemeClr val="dk1"/>
                </a:solidFill>
                <a:ea typeface="Calibri"/>
                <a:cs typeface="Calibri"/>
                <a:sym typeface="Calibri"/>
              </a:rPr>
              <a:t>was developed </a:t>
            </a:r>
            <a:r>
              <a:rPr lang="en-CA" sz="1200" b="0" i="0" u="none" strike="noStrike" cap="none" dirty="0">
                <a:solidFill>
                  <a:schemeClr val="dk1"/>
                </a:solidFill>
                <a:latin typeface="+mn-lt"/>
                <a:ea typeface="Calibri"/>
                <a:cs typeface="Calibri"/>
                <a:sym typeface="Calibri"/>
              </a:rPr>
              <a:t>by the American psychologist Carol Dweck</a:t>
            </a:r>
            <a:r>
              <a:rPr lang="en-CA" dirty="0">
                <a:solidFill>
                  <a:schemeClr val="dk1"/>
                </a:solidFill>
                <a:ea typeface="Calibri"/>
                <a:cs typeface="Calibri"/>
                <a:sym typeface="Calibri"/>
              </a:rPr>
              <a:t>.</a:t>
            </a:r>
            <a:endParaRPr lang="en-CA" dirty="0">
              <a:solidFill>
                <a:schemeClr val="dk1"/>
              </a:solidFill>
              <a:ea typeface="Calibri"/>
              <a:cs typeface="Calibri"/>
            </a:endParaRPr>
          </a:p>
          <a:p>
            <a:pPr>
              <a:defRPr/>
            </a:pPr>
            <a:r>
              <a:rPr lang="en-CA" dirty="0">
                <a:solidFill>
                  <a:schemeClr val="dk1"/>
                </a:solidFill>
                <a:ea typeface="Calibri"/>
                <a:cs typeface="Calibri"/>
                <a:sym typeface="Calibri"/>
              </a:rPr>
              <a:t>Growth Mindset </a:t>
            </a:r>
            <a:r>
              <a:rPr lang="en-CA" sz="1200" b="0" i="0" u="none" strike="noStrike" cap="none" dirty="0">
                <a:solidFill>
                  <a:schemeClr val="dk1"/>
                </a:solidFill>
                <a:latin typeface="+mn-lt"/>
                <a:ea typeface="Calibri"/>
                <a:cs typeface="Calibri"/>
                <a:sym typeface="Calibri"/>
              </a:rPr>
              <a:t>is the idea that intelligence can be developed through hard work and perseverance.</a:t>
            </a:r>
            <a:r>
              <a:rPr lang="en-CA" dirty="0">
                <a:solidFill>
                  <a:schemeClr val="dk1"/>
                </a:solidFill>
                <a:ea typeface="Calibri"/>
                <a:cs typeface="Calibri"/>
                <a:sym typeface="Calibri"/>
              </a:rPr>
              <a:t> </a:t>
            </a:r>
            <a:endParaRPr lang="en-CA" dirty="0"/>
          </a:p>
          <a:p>
            <a:pPr marL="0" marR="0" lvl="0" indent="0" algn="l" defTabSz="914400" rtl="0" eaLnBrk="1" fontAlgn="auto" latinLnBrk="0" hangingPunct="1">
              <a:lnSpc>
                <a:spcPct val="100000"/>
              </a:lnSpc>
              <a:spcBef>
                <a:spcPts val="0"/>
              </a:spcBef>
              <a:spcAft>
                <a:spcPts val="0"/>
              </a:spcAft>
              <a:buClrTx/>
              <a:buSzTx/>
              <a:buFontTx/>
              <a:buNone/>
              <a:tabLst/>
              <a:defRPr/>
            </a:pPr>
            <a:r>
              <a:rPr lang="en-CA" sz="1200" b="0" i="0" u="none" strike="noStrike" cap="none" dirty="0">
                <a:solidFill>
                  <a:schemeClr val="dk1"/>
                </a:solidFill>
                <a:latin typeface="+mn-lt"/>
                <a:ea typeface="Calibri"/>
                <a:cs typeface="Calibri"/>
                <a:sym typeface="Calibri"/>
              </a:rPr>
              <a:t>Fixed mindset, to contrast this, is the idea that intelligence is innate, something individuals are born with and cannot be altered over time.</a:t>
            </a:r>
            <a:endParaRPr lang="en-CA" sz="1200" b="0" i="0" u="none" strike="noStrike" cap="none" dirty="0">
              <a:solidFill>
                <a:schemeClr val="dk1"/>
              </a:solidFill>
              <a:latin typeface="+mn-lt"/>
              <a:cs typeface="Calibri"/>
            </a:endParaRPr>
          </a:p>
          <a:p>
            <a:endParaRPr lang="en-US" dirty="0"/>
          </a:p>
        </p:txBody>
      </p:sp>
      <p:sp>
        <p:nvSpPr>
          <p:cNvPr id="4" name="Slide Number Placeholder 3"/>
          <p:cNvSpPr>
            <a:spLocks noGrp="1"/>
          </p:cNvSpPr>
          <p:nvPr>
            <p:ph type="sldNum" sz="quarter" idx="5"/>
          </p:nvPr>
        </p:nvSpPr>
        <p:spPr/>
        <p:txBody>
          <a:bodyPr/>
          <a:lstStyle/>
          <a:p>
            <a:fld id="{A8B0A53B-1ABE-B043-A592-6BB45599BD81}" type="slidenum">
              <a:rPr lang="en-US" smtClean="0"/>
              <a:t>12</a:t>
            </a:fld>
            <a:endParaRPr lang="en-US" dirty="0"/>
          </a:p>
        </p:txBody>
      </p:sp>
    </p:spTree>
    <p:extLst>
      <p:ext uri="{BB962C8B-B14F-4D97-AF65-F5344CB8AC3E}">
        <p14:creationId xmlns:p14="http://schemas.microsoft.com/office/powerpoint/2010/main" val="749528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further explain the concept of growth mindset, here’s a short video that outlines the concepts.</a:t>
            </a:r>
          </a:p>
          <a:p>
            <a:endParaRPr lang="en-US" dirty="0"/>
          </a:p>
          <a:p>
            <a:r>
              <a:rPr lang="en-US" dirty="0"/>
              <a:t>Link to Growth Mindset video: </a:t>
            </a:r>
            <a:r>
              <a:rPr lang="en-US" dirty="0">
                <a:hlinkClick r:id="rId3"/>
              </a:rPr>
              <a:t>https://www.youtube.com/watch?v=75GFzikmRY0</a:t>
            </a:r>
            <a:endParaRPr lang="en-US" dirty="0"/>
          </a:p>
        </p:txBody>
      </p:sp>
      <p:sp>
        <p:nvSpPr>
          <p:cNvPr id="4" name="Slide Number Placeholder 3"/>
          <p:cNvSpPr>
            <a:spLocks noGrp="1"/>
          </p:cNvSpPr>
          <p:nvPr>
            <p:ph type="sldNum" sz="quarter" idx="5"/>
          </p:nvPr>
        </p:nvSpPr>
        <p:spPr/>
        <p:txBody>
          <a:bodyPr/>
          <a:lstStyle/>
          <a:p>
            <a:fld id="{A8B0A53B-1ABE-B043-A592-6BB45599BD81}" type="slidenum">
              <a:rPr lang="en-US" smtClean="0"/>
              <a:t>13</a:t>
            </a:fld>
            <a:endParaRPr lang="en-US" dirty="0"/>
          </a:p>
        </p:txBody>
      </p:sp>
    </p:spTree>
    <p:extLst>
      <p:ext uri="{BB962C8B-B14F-4D97-AF65-F5344CB8AC3E}">
        <p14:creationId xmlns:p14="http://schemas.microsoft.com/office/powerpoint/2010/main" val="42114031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1200" kern="1200" dirty="0">
                <a:solidFill>
                  <a:schemeClr val="tx1"/>
                </a:solidFill>
                <a:effectLst/>
                <a:latin typeface="+mn-lt"/>
                <a:ea typeface="+mn-ea"/>
                <a:cs typeface="+mn-cs"/>
              </a:rPr>
              <a:t>Drawing on the concepts discussed in the video, clear links can be made between embodying a growth mindset and being "coachable", which in turn is linked to the idea of learning, growing, and even failing in a CBD residency program.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CA" sz="1200" kern="1200" dirty="0">
                <a:solidFill>
                  <a:schemeClr val="tx1"/>
                </a:solidFill>
                <a:effectLst/>
                <a:latin typeface="+mn-lt"/>
                <a:ea typeface="+mn-ea"/>
                <a:cs typeface="+mn-cs"/>
              </a:rPr>
              <a:t>I want to take a moment to emphasize this idea of coachability, defined as an individual’s receptiveness and ability to implement feedback leading to growth and performance enhancement, and link it directly to learning during residency and really, lifelong learning throughout a career in medicine. There’s no doubt, that the stakes and consequences of failure in medicine are HIGH. Sitting in a room like we are now, the importance of coachability may be obvious and maybe even intuitive, but the reality is, growth and learning and FAILURE more often than not, can be extremely uncomfortable.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sz="1200" kern="1200" dirty="0">
              <a:solidFill>
                <a:schemeClr val="tx1"/>
              </a:solidFill>
              <a:effectLst/>
              <a:latin typeface="+mn-lt"/>
              <a:ea typeface="+mn-ea"/>
              <a:cs typeface="+mn-cs"/>
            </a:endParaRPr>
          </a:p>
          <a:p>
            <a:pPr>
              <a:defRPr/>
            </a:pPr>
            <a:r>
              <a:rPr lang="en-CA" sz="1200" kern="1200" dirty="0">
                <a:solidFill>
                  <a:schemeClr val="tx1"/>
                </a:solidFill>
                <a:effectLst/>
                <a:latin typeface="+mn-lt"/>
                <a:ea typeface="+mn-ea"/>
                <a:cs typeface="+mn-cs"/>
              </a:rPr>
              <a:t>But this is exactly when residents and really all doctors</a:t>
            </a:r>
            <a:r>
              <a:rPr lang="en-CA" dirty="0"/>
              <a:t>,</a:t>
            </a:r>
            <a:r>
              <a:rPr lang="en-CA" sz="1200" kern="1200" dirty="0">
                <a:solidFill>
                  <a:schemeClr val="tx1"/>
                </a:solidFill>
                <a:effectLst/>
                <a:latin typeface="+mn-lt"/>
                <a:ea typeface="+mn-ea"/>
                <a:cs typeface="+mn-cs"/>
              </a:rPr>
              <a:t> need to take a deep breath and lean into the discomfort, because the reality is no physician is immune to failure</a:t>
            </a:r>
            <a:r>
              <a:rPr lang="en-CA" dirty="0"/>
              <a:t>.</a:t>
            </a:r>
            <a:r>
              <a:rPr lang="en-CA" sz="1200" kern="1200" dirty="0">
                <a:solidFill>
                  <a:schemeClr val="tx1"/>
                </a:solidFill>
                <a:effectLst/>
                <a:latin typeface="+mn-lt"/>
                <a:ea typeface="+mn-ea"/>
                <a:cs typeface="+mn-cs"/>
              </a:rPr>
              <a:t> (I’ll let you in on a little secret – this includes every staff physician that you will work with over the course of your residency training). The reality is we all made mistakes. And while I won’t get into all the details here, as new doctors, you should know that we fully expect you to make mistakes (even though we know you’ll do your best not to!) and it is the job of the broader health care team and system to not only create environments that make it safe for those mistakes to happen, but also to identify them and help you </a:t>
            </a:r>
            <a:r>
              <a:rPr lang="en-CA" dirty="0"/>
              <a:t>to learn and grow from them while ensuring patient safety is always at the forefront.</a:t>
            </a:r>
            <a:endParaRPr lang="en-CA" sz="1200" kern="1200" dirty="0">
              <a:solidFill>
                <a:schemeClr val="tx1"/>
              </a:solidFill>
              <a:effectLst/>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CA"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CA" sz="1200" kern="1200" dirty="0">
                <a:solidFill>
                  <a:schemeClr val="tx1"/>
                </a:solidFill>
                <a:effectLst/>
                <a:latin typeface="+mn-lt"/>
                <a:ea typeface="+mn-ea"/>
                <a:cs typeface="+mn-cs"/>
              </a:rPr>
              <a:t>Since mistakes are inevitable, the focus needs to be on how you respond to the mistakes you do make and what you learn from the coaching and feedback you receive that will help each of you to grow and reach the next level of proficiency for your patients.</a:t>
            </a:r>
          </a:p>
          <a:p>
            <a:pPr>
              <a:defRPr/>
            </a:pPr>
            <a:endParaRPr lang="en-CA" b="1" dirty="0">
              <a:cs typeface="Calibri" panose="020F0502020204030204"/>
            </a:endParaRPr>
          </a:p>
          <a:p>
            <a:pPr>
              <a:defRPr/>
            </a:pPr>
            <a:r>
              <a:rPr lang="en-CA" b="1" dirty="0">
                <a:cs typeface="Calibri" panose="020F0502020204030204"/>
              </a:rPr>
              <a:t>NOTES:</a:t>
            </a:r>
          </a:p>
          <a:p>
            <a:pPr>
              <a:defRPr/>
            </a:pPr>
            <a:endParaRPr lang="en-CA" dirty="0">
              <a:cs typeface="Calibri" panose="020F0502020204030204"/>
            </a:endParaRPr>
          </a:p>
          <a:p>
            <a:pPr>
              <a:buFont typeface="Arial"/>
              <a:defRPr/>
            </a:pPr>
            <a:r>
              <a:rPr lang="en-CA" dirty="0">
                <a:cs typeface="Calibri" panose="020F0502020204030204"/>
              </a:rPr>
              <a:t>Since the above slide doesn't contain all the content noted above, and the content of the script is quite lengthy, a summary of the key points are as follows:</a:t>
            </a:r>
          </a:p>
          <a:p>
            <a:pPr marL="285750" indent="-285750">
              <a:buFont typeface="Arial"/>
              <a:buChar char="•"/>
              <a:defRPr/>
            </a:pPr>
            <a:r>
              <a:rPr lang="en-CA" dirty="0">
                <a:cs typeface="Calibri" panose="020F0502020204030204"/>
              </a:rPr>
              <a:t>Explain the concept of coachability</a:t>
            </a:r>
          </a:p>
          <a:p>
            <a:pPr marL="285750" indent="-285750">
              <a:buFont typeface="Arial"/>
              <a:buChar char="•"/>
              <a:defRPr/>
            </a:pPr>
            <a:r>
              <a:rPr lang="en-CA" dirty="0">
                <a:cs typeface="Calibri" panose="020F0502020204030204"/>
              </a:rPr>
              <a:t>Emphasize that an openness to learning from mistakes, i.e., embodying a growth mindset, is the foundation of coaching</a:t>
            </a:r>
          </a:p>
          <a:p>
            <a:pPr marL="285750" indent="-285750">
              <a:buFont typeface="Arial"/>
              <a:buChar char="•"/>
              <a:defRPr/>
            </a:pPr>
            <a:r>
              <a:rPr lang="en-CA" dirty="0">
                <a:cs typeface="Calibri" panose="020F0502020204030204"/>
              </a:rPr>
              <a:t>Normalize mistakes and failure – even in medicine</a:t>
            </a:r>
          </a:p>
          <a:p>
            <a:pPr marL="285750" indent="-285750">
              <a:buFont typeface="Arial"/>
              <a:buChar char="•"/>
              <a:defRPr/>
            </a:pPr>
            <a:r>
              <a:rPr lang="en-CA" dirty="0">
                <a:cs typeface="Calibri" panose="020F0502020204030204"/>
              </a:rPr>
              <a:t>Speak to the general culture of safety (this can be customized for local sites) that gives residents the opportunity to fail</a:t>
            </a:r>
          </a:p>
          <a:p>
            <a:pPr marL="285750" indent="-285750">
              <a:buFont typeface="Arial"/>
              <a:buChar char="•"/>
              <a:defRPr/>
            </a:pPr>
            <a:r>
              <a:rPr lang="en-CA" dirty="0">
                <a:cs typeface="Calibri" panose="020F0502020204030204"/>
              </a:rPr>
              <a:t>Re-emphasize learning from mistakes</a:t>
            </a:r>
          </a:p>
        </p:txBody>
      </p:sp>
      <p:sp>
        <p:nvSpPr>
          <p:cNvPr id="4" name="Slide Number Placeholder 3"/>
          <p:cNvSpPr>
            <a:spLocks noGrp="1"/>
          </p:cNvSpPr>
          <p:nvPr>
            <p:ph type="sldNum" sz="quarter" idx="5"/>
          </p:nvPr>
        </p:nvSpPr>
        <p:spPr/>
        <p:txBody>
          <a:bodyPr/>
          <a:lstStyle/>
          <a:p>
            <a:fld id="{A8B0A53B-1ABE-B043-A592-6BB45599BD81}" type="slidenum">
              <a:rPr lang="en-US" smtClean="0"/>
              <a:t>14</a:t>
            </a:fld>
            <a:endParaRPr lang="en-US" dirty="0"/>
          </a:p>
        </p:txBody>
      </p:sp>
    </p:spTree>
    <p:extLst>
      <p:ext uri="{BB962C8B-B14F-4D97-AF65-F5344CB8AC3E}">
        <p14:creationId xmlns:p14="http://schemas.microsoft.com/office/powerpoint/2010/main" val="13586697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Expanding on the idea of leaning into the discomfort as we learn in medicine, there are a couple of powerful quotes in the growth mindset medicine literature that illustrate how integral growth mindset is to your own learning during residency, but also, to shifting culture and prioritizing patient safety.</a:t>
            </a:r>
          </a:p>
          <a:p>
            <a:endParaRPr lang="en-US" dirty="0"/>
          </a:p>
          <a:p>
            <a:r>
              <a:rPr lang="en-US" b="1" dirty="0">
                <a:cs typeface="Calibri"/>
              </a:rPr>
              <a:t>NOTES:</a:t>
            </a:r>
            <a:endParaRPr lang="en-US" b="1" dirty="0"/>
          </a:p>
          <a:p>
            <a:pPr marL="171450" indent="-171450">
              <a:buFont typeface="Arial" panose="020B0604020202020204" pitchFamily="34" charset="0"/>
              <a:buChar char="•"/>
            </a:pPr>
            <a:r>
              <a:rPr lang="en-US" dirty="0"/>
              <a:t>If time, encourage discussion amongst the broader group:</a:t>
            </a:r>
            <a:endParaRPr lang="en-US" dirty="0">
              <a:cs typeface="Calibri"/>
            </a:endParaRPr>
          </a:p>
          <a:p>
            <a:pPr marL="628650" lvl="1" indent="-171450">
              <a:buFont typeface="Arial" panose="020B0604020202020204" pitchFamily="34" charset="0"/>
              <a:buChar char="•"/>
            </a:pPr>
            <a:r>
              <a:rPr lang="en-US" dirty="0"/>
              <a:t>Do these quote resonate with others?</a:t>
            </a:r>
          </a:p>
          <a:p>
            <a:pPr marL="628650" lvl="1" indent="-171450">
              <a:buFont typeface="Arial" panose="020B0604020202020204" pitchFamily="34" charset="0"/>
              <a:buChar char="•"/>
            </a:pPr>
            <a:r>
              <a:rPr lang="en-US" dirty="0"/>
              <a:t>Is this something that you’ve ever discussed with close friends/family? Colleagues? Senior Residents/Fellows? Staff?</a:t>
            </a:r>
          </a:p>
          <a:p>
            <a:pPr marL="628650" lvl="1" indent="-171450">
              <a:buFont typeface="Arial" panose="020B0604020202020204" pitchFamily="34" charset="0"/>
              <a:buChar char="•"/>
            </a:pPr>
            <a:r>
              <a:rPr lang="en-US" dirty="0">
                <a:cs typeface="Calibri" panose="020F0502020204030204"/>
              </a:rPr>
              <a:t>How does growth mindset connect to patient safety?</a:t>
            </a:r>
          </a:p>
        </p:txBody>
      </p:sp>
      <p:sp>
        <p:nvSpPr>
          <p:cNvPr id="4" name="Slide Number Placeholder 3"/>
          <p:cNvSpPr>
            <a:spLocks noGrp="1"/>
          </p:cNvSpPr>
          <p:nvPr>
            <p:ph type="sldNum" sz="quarter" idx="5"/>
          </p:nvPr>
        </p:nvSpPr>
        <p:spPr/>
        <p:txBody>
          <a:bodyPr/>
          <a:lstStyle/>
          <a:p>
            <a:fld id="{46F61C6A-DBD1-3D41-B0D2-B1895B64B73F}" type="slidenum">
              <a:rPr lang="en-US" smtClean="0"/>
              <a:t>15</a:t>
            </a:fld>
            <a:endParaRPr lang="en-US" dirty="0"/>
          </a:p>
        </p:txBody>
      </p:sp>
    </p:spTree>
    <p:extLst>
      <p:ext uri="{BB962C8B-B14F-4D97-AF65-F5344CB8AC3E}">
        <p14:creationId xmlns:p14="http://schemas.microsoft.com/office/powerpoint/2010/main" val="25222235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cs typeface="Calibri" panose="020F0502020204030204"/>
              </a:rPr>
              <a:t>NOTES:</a:t>
            </a:r>
          </a:p>
          <a:p>
            <a:pPr marL="171450" indent="-171450">
              <a:buFont typeface="Arial" panose="020B0604020202020204" pitchFamily="34" charset="0"/>
              <a:buChar char="•"/>
            </a:pPr>
            <a:r>
              <a:rPr lang="en-US" dirty="0"/>
              <a:t>Ask residents to pull up the quiz they completed at the beginning of the session and see how they scored</a:t>
            </a:r>
            <a:endParaRPr lang="en-US" dirty="0">
              <a:cs typeface="Calibri"/>
            </a:endParaRPr>
          </a:p>
          <a:p>
            <a:pPr marL="171450" indent="-171450">
              <a:buFont typeface="Arial" panose="020B0604020202020204" pitchFamily="34" charset="0"/>
              <a:buChar char="•"/>
            </a:pPr>
            <a:r>
              <a:rPr lang="en-US" dirty="0"/>
              <a:t>Reiterate that they don’t have to share this information with anyone, but that it can and should be used for personal reflection</a:t>
            </a:r>
            <a:endParaRPr lang="en-US" dirty="0">
              <a:cs typeface="Calibri" panose="020F0502020204030204"/>
            </a:endParaRP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As they’re scoring their quiz, some of the things that you can mention / reinforce are as follows:</a:t>
            </a:r>
            <a:endParaRPr lang="en-US" dirty="0">
              <a:cs typeface="Calibri"/>
            </a:endParaRPr>
          </a:p>
          <a:p>
            <a:pPr marL="628650" lvl="1" indent="-171450">
              <a:buFont typeface="Arial" panose="020B0604020202020204" pitchFamily="34" charset="0"/>
              <a:buChar char="•"/>
            </a:pPr>
            <a:r>
              <a:rPr lang="en-US" dirty="0"/>
              <a:t>Emphasis on mindset as a continuum – things can change overtime and you might score higher or lower depending </a:t>
            </a:r>
            <a:r>
              <a:rPr lang="en-US"/>
              <a:t>on experience</a:t>
            </a:r>
            <a:endParaRPr lang="en-US" dirty="0"/>
          </a:p>
          <a:p>
            <a:pPr marL="628650" lvl="1" indent="-171450">
              <a:buFont typeface="Arial" panose="020B0604020202020204" pitchFamily="34" charset="0"/>
              <a:buChar char="•"/>
            </a:pPr>
            <a:r>
              <a:rPr lang="en-US" dirty="0"/>
              <a:t>One can be generally growth mindset oriented, but stressful situations (?residency!) or certain triggers can cause regression (feel free to throw in a personal anecdote here)</a:t>
            </a:r>
            <a:endParaRPr lang="en-US" dirty="0">
              <a:cs typeface="Calibri"/>
            </a:endParaRPr>
          </a:p>
          <a:p>
            <a:pPr marL="628650" lvl="1" indent="-171450">
              <a:buFont typeface="Arial" panose="020B0604020202020204" pitchFamily="34" charset="0"/>
              <a:buChar char="•"/>
            </a:pPr>
            <a:r>
              <a:rPr lang="en-US" dirty="0"/>
              <a:t>Emphasize the importance of awareness, self-reflection and focus on GROWTH</a:t>
            </a:r>
            <a:endParaRPr lang="en-US" dirty="0">
              <a:cs typeface="Calibri" panose="020F0502020204030204"/>
            </a:endParaRPr>
          </a:p>
        </p:txBody>
      </p:sp>
      <p:sp>
        <p:nvSpPr>
          <p:cNvPr id="4" name="Slide Number Placeholder 3"/>
          <p:cNvSpPr>
            <a:spLocks noGrp="1"/>
          </p:cNvSpPr>
          <p:nvPr>
            <p:ph type="sldNum" sz="quarter" idx="5"/>
          </p:nvPr>
        </p:nvSpPr>
        <p:spPr/>
        <p:txBody>
          <a:bodyPr/>
          <a:lstStyle/>
          <a:p>
            <a:fld id="{A8B0A53B-1ABE-B043-A592-6BB45599BD81}" type="slidenum">
              <a:rPr lang="en-US" smtClean="0"/>
              <a:t>16</a:t>
            </a:fld>
            <a:endParaRPr lang="en-US" dirty="0"/>
          </a:p>
        </p:txBody>
      </p:sp>
    </p:spTree>
    <p:extLst>
      <p:ext uri="{BB962C8B-B14F-4D97-AF65-F5344CB8AC3E}">
        <p14:creationId xmlns:p14="http://schemas.microsoft.com/office/powerpoint/2010/main" val="41572462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cs typeface="Calibri"/>
              </a:rPr>
              <a:t>NOTES:</a:t>
            </a:r>
          </a:p>
          <a:p>
            <a:pPr marL="171450" indent="-171450">
              <a:buFont typeface="Arial"/>
              <a:buChar char="•"/>
            </a:pPr>
            <a:r>
              <a:rPr lang="en-US" dirty="0">
                <a:cs typeface="Calibri" panose="020F0502020204030204"/>
              </a:rPr>
              <a:t>Recap what has been covered / accomplished in this session</a:t>
            </a:r>
          </a:p>
        </p:txBody>
      </p:sp>
      <p:sp>
        <p:nvSpPr>
          <p:cNvPr id="4" name="Slide Number Placeholder 3"/>
          <p:cNvSpPr>
            <a:spLocks noGrp="1"/>
          </p:cNvSpPr>
          <p:nvPr>
            <p:ph type="sldNum" sz="quarter" idx="5"/>
          </p:nvPr>
        </p:nvSpPr>
        <p:spPr/>
        <p:txBody>
          <a:bodyPr/>
          <a:lstStyle/>
          <a:p>
            <a:fld id="{A8B0A53B-1ABE-B043-A592-6BB45599BD81}" type="slidenum">
              <a:rPr lang="en-US" smtClean="0"/>
              <a:t>17</a:t>
            </a:fld>
            <a:endParaRPr lang="en-US" dirty="0"/>
          </a:p>
        </p:txBody>
      </p:sp>
    </p:spTree>
    <p:extLst>
      <p:ext uri="{BB962C8B-B14F-4D97-AF65-F5344CB8AC3E}">
        <p14:creationId xmlns:p14="http://schemas.microsoft.com/office/powerpoint/2010/main" val="5579192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cs typeface="Calibri" panose="020F0502020204030204"/>
              </a:rPr>
              <a:t>NOTES:</a:t>
            </a:r>
          </a:p>
          <a:p>
            <a:pPr marL="171450" indent="-171450">
              <a:buFont typeface="Arial" panose="020B0604020202020204" pitchFamily="34" charset="0"/>
              <a:buChar char="•"/>
            </a:pPr>
            <a:r>
              <a:rPr lang="en-US" dirty="0"/>
              <a:t>Brief introduction to the medical communities that exist on twitter, can be an excellent learning, supportive network for new doctors!</a:t>
            </a:r>
            <a:endParaRPr lang="en-US" dirty="0">
              <a:cs typeface="Calibri"/>
            </a:endParaRPr>
          </a:p>
          <a:p>
            <a:pPr marL="171450" indent="-171450">
              <a:buFont typeface="Arial" panose="020B0604020202020204" pitchFamily="34" charset="0"/>
              <a:buChar char="•"/>
            </a:pPr>
            <a:r>
              <a:rPr lang="en-US" dirty="0">
                <a:cs typeface="Calibri"/>
              </a:rPr>
              <a:t>Tips for new docs – is a twitter thread that trends each year in July, which included excellent demonstration of growth mindset in action</a:t>
            </a:r>
            <a:endParaRPr lang="en-US" dirty="0"/>
          </a:p>
          <a:p>
            <a:pPr marL="171450" indent="-171450">
              <a:buFont typeface="Arial" panose="020B0604020202020204" pitchFamily="34" charset="0"/>
              <a:buChar char="•"/>
            </a:pPr>
            <a:r>
              <a:rPr lang="en-US" dirty="0"/>
              <a:t>Read through quotes above</a:t>
            </a:r>
            <a:endParaRPr lang="en-US" dirty="0">
              <a:cs typeface="Calibri"/>
            </a:endParaRPr>
          </a:p>
        </p:txBody>
      </p:sp>
      <p:sp>
        <p:nvSpPr>
          <p:cNvPr id="4" name="Slide Number Placeholder 3"/>
          <p:cNvSpPr>
            <a:spLocks noGrp="1"/>
          </p:cNvSpPr>
          <p:nvPr>
            <p:ph type="sldNum" sz="quarter" idx="5"/>
          </p:nvPr>
        </p:nvSpPr>
        <p:spPr/>
        <p:txBody>
          <a:bodyPr/>
          <a:lstStyle/>
          <a:p>
            <a:fld id="{A8B0A53B-1ABE-B043-A592-6BB45599BD81}" type="slidenum">
              <a:rPr lang="en-US" smtClean="0"/>
              <a:t>18</a:t>
            </a:fld>
            <a:endParaRPr lang="en-US" dirty="0"/>
          </a:p>
        </p:txBody>
      </p:sp>
    </p:spTree>
    <p:extLst>
      <p:ext uri="{BB962C8B-B14F-4D97-AF65-F5344CB8AC3E}">
        <p14:creationId xmlns:p14="http://schemas.microsoft.com/office/powerpoint/2010/main" val="41908794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cs typeface="Calibri"/>
              </a:rPr>
              <a:t>NOTES:</a:t>
            </a:r>
            <a:endParaRPr lang="en-US" dirty="0">
              <a:cs typeface="Calibri" panose="020F0502020204030204"/>
            </a:endParaRPr>
          </a:p>
          <a:p>
            <a:pPr marL="171450" indent="-171450">
              <a:buFont typeface="Arial" panose="020B0604020202020204" pitchFamily="34" charset="0"/>
              <a:buChar char="•"/>
            </a:pPr>
            <a:r>
              <a:rPr lang="en-US" dirty="0"/>
              <a:t>End session with reference to Carol Dweck's quote about learning and growth</a:t>
            </a:r>
          </a:p>
          <a:p>
            <a:pPr marL="171450" indent="-171450">
              <a:buFont typeface="Arial" panose="020B0604020202020204" pitchFamily="34" charset="0"/>
              <a:buChar char="•"/>
            </a:pPr>
            <a:r>
              <a:rPr lang="en-US" dirty="0"/>
              <a:t>Invite questions, comments, and feedback from the group</a:t>
            </a:r>
          </a:p>
        </p:txBody>
      </p:sp>
      <p:sp>
        <p:nvSpPr>
          <p:cNvPr id="4" name="Slide Number Placeholder 3"/>
          <p:cNvSpPr>
            <a:spLocks noGrp="1"/>
          </p:cNvSpPr>
          <p:nvPr>
            <p:ph type="sldNum" sz="quarter" idx="5"/>
          </p:nvPr>
        </p:nvSpPr>
        <p:spPr/>
        <p:txBody>
          <a:bodyPr/>
          <a:lstStyle/>
          <a:p>
            <a:fld id="{A8B0A53B-1ABE-B043-A592-6BB45599BD81}" type="slidenum">
              <a:rPr lang="en-US" smtClean="0"/>
              <a:t>19</a:t>
            </a:fld>
            <a:endParaRPr lang="en-US" dirty="0"/>
          </a:p>
        </p:txBody>
      </p:sp>
    </p:spTree>
    <p:extLst>
      <p:ext uri="{BB962C8B-B14F-4D97-AF65-F5344CB8AC3E}">
        <p14:creationId xmlns:p14="http://schemas.microsoft.com/office/powerpoint/2010/main" val="17541300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In this workshop, we will explore the link between growth mindset, a theory of learning, and learning in a competency-based residency education program.</a:t>
            </a:r>
          </a:p>
          <a:p>
            <a:endParaRPr lang="en-US" sz="1200" dirty="0"/>
          </a:p>
          <a:p>
            <a:r>
              <a:rPr lang="en-US" sz="1200" dirty="0"/>
              <a:t>This session will be highly interactive, using a “show” as opposed to “tell” method of teaching to demonstrate the key components of mindsets.</a:t>
            </a:r>
          </a:p>
          <a:p>
            <a:endParaRPr lang="en-US" sz="1200" dirty="0"/>
          </a:p>
          <a:p>
            <a:r>
              <a:rPr lang="en-US" sz="1200" b="1" dirty="0"/>
              <a:t>VIRTUAL DELIVERY:</a:t>
            </a:r>
          </a:p>
          <a:p>
            <a:r>
              <a:rPr lang="en-US" sz="1200" dirty="0"/>
              <a:t>Since we’re doing this session virtual today, we wanted to go over a few housekeeping issues that will ensure the workshop works in this virtual setting:</a:t>
            </a:r>
            <a:endParaRPr lang="en-US" sz="1200" dirty="0">
              <a:cs typeface="Calibri"/>
            </a:endParaRPr>
          </a:p>
          <a:p>
            <a:r>
              <a:rPr lang="en-US" sz="1200" dirty="0"/>
              <a:t>1)</a:t>
            </a:r>
            <a:r>
              <a:rPr lang="en-CA" dirty="0"/>
              <a:t> Webcams and microphones should be turned on during discussions and break out groups (a little background noise won’t interfere with the tasks!)</a:t>
            </a:r>
            <a:endParaRPr lang="en-CA" dirty="0">
              <a:cs typeface="Calibri"/>
            </a:endParaRPr>
          </a:p>
          <a:p>
            <a:r>
              <a:rPr lang="en-CA" dirty="0"/>
              <a:t>2) The gallery view is recommended to be able to see your colleagues and to ensure that the session is as interactive as possible</a:t>
            </a:r>
            <a:endParaRPr lang="en-CA" dirty="0">
              <a:cs typeface="Calibri" panose="020F0502020204030204"/>
            </a:endParaRPr>
          </a:p>
          <a:p>
            <a:r>
              <a:rPr lang="en-CA" dirty="0"/>
              <a:t>3) Ensure you have a pair of scissors and cardstock available (or paper – the thicker the better will do if no cardstock is available)</a:t>
            </a:r>
          </a:p>
          <a:p>
            <a:r>
              <a:rPr lang="en-CA" dirty="0">
                <a:cs typeface="Calibri"/>
              </a:rPr>
              <a:t>4) OPTIONAL – Depending on what platform you’re using (e.g. Zoom) it may be better to use a computer or laptop so that all features are available</a:t>
            </a:r>
          </a:p>
          <a:p>
            <a:endParaRPr lang="en-CA" dirty="0">
              <a:cs typeface="Calibri"/>
            </a:endParaRPr>
          </a:p>
          <a:p>
            <a:r>
              <a:rPr lang="en-CA" b="1" dirty="0">
                <a:cs typeface="Calibri"/>
              </a:rPr>
              <a:t>NOTES:</a:t>
            </a:r>
            <a:endParaRPr lang="en-CA" b="1" dirty="0"/>
          </a:p>
          <a:p>
            <a:pPr marL="342900" indent="-342900">
              <a:buFont typeface="Arial" panose="020B0604020202020204" pitchFamily="34" charset="0"/>
              <a:buChar char="•"/>
            </a:pPr>
            <a:r>
              <a:rPr lang="en-US" sz="1200" dirty="0"/>
              <a:t>Workshop presenters please briefly introduce yourselves</a:t>
            </a:r>
            <a:endParaRPr lang="en-US" sz="1200" dirty="0">
              <a:cs typeface="Calibri"/>
            </a:endParaRPr>
          </a:p>
          <a:p>
            <a:endParaRPr lang="en-US" sz="1200" dirty="0"/>
          </a:p>
          <a:p>
            <a:endParaRPr lang="en-US" sz="1200" dirty="0"/>
          </a:p>
          <a:p>
            <a:r>
              <a:rPr lang="en-US" sz="1200" b="1" dirty="0"/>
              <a:t>Reference ONLY:</a:t>
            </a:r>
          </a:p>
          <a:p>
            <a:pPr lvl="0">
              <a:defRPr/>
            </a:pPr>
            <a:r>
              <a:rPr lang="en-US" sz="1200" dirty="0"/>
              <a:t>Definition of CBME: Competency-based medical education (CBME) is an </a:t>
            </a:r>
            <a:r>
              <a:rPr lang="en-US" sz="1200" u="sng" dirty="0"/>
              <a:t>outcomes-based approach </a:t>
            </a:r>
            <a:r>
              <a:rPr lang="en-US" sz="1200" dirty="0"/>
              <a:t>to the </a:t>
            </a:r>
            <a:r>
              <a:rPr lang="en-US" sz="1200" u="sng" dirty="0"/>
              <a:t>design</a:t>
            </a:r>
            <a:r>
              <a:rPr lang="en-US" sz="1200" dirty="0"/>
              <a:t>, </a:t>
            </a:r>
            <a:r>
              <a:rPr lang="en-US" sz="1200" u="sng" dirty="0"/>
              <a:t>implementation</a:t>
            </a:r>
            <a:r>
              <a:rPr lang="en-US" sz="1200" dirty="0"/>
              <a:t>, </a:t>
            </a:r>
            <a:r>
              <a:rPr lang="en-US" sz="1200" u="sng" dirty="0"/>
              <a:t>assessment,</a:t>
            </a:r>
            <a:r>
              <a:rPr lang="en-US" sz="1200" dirty="0"/>
              <a:t> and </a:t>
            </a:r>
            <a:r>
              <a:rPr lang="en-US" sz="1200" u="sng" dirty="0"/>
              <a:t>evaluation</a:t>
            </a:r>
            <a:r>
              <a:rPr lang="en-US" sz="1200" dirty="0"/>
              <a:t> of a medical education program using an </a:t>
            </a:r>
            <a:r>
              <a:rPr lang="en-US" sz="1200" u="sng" dirty="0"/>
              <a:t>organizing framework of competencies</a:t>
            </a:r>
            <a:r>
              <a:rPr lang="en-US" sz="1200" dirty="0"/>
              <a:t>.</a:t>
            </a:r>
            <a:endParaRPr lang="en-US" dirty="0"/>
          </a:p>
        </p:txBody>
      </p:sp>
      <p:sp>
        <p:nvSpPr>
          <p:cNvPr id="4" name="Slide Number Placeholder 3"/>
          <p:cNvSpPr>
            <a:spLocks noGrp="1"/>
          </p:cNvSpPr>
          <p:nvPr>
            <p:ph type="sldNum" sz="quarter" idx="5"/>
          </p:nvPr>
        </p:nvSpPr>
        <p:spPr/>
        <p:txBody>
          <a:bodyPr/>
          <a:lstStyle/>
          <a:p>
            <a:fld id="{2D9E6494-AFFC-FE46-8CA3-2FC26414D6E0}" type="slidenum">
              <a:rPr lang="en-US" smtClean="0"/>
              <a:t>2</a:t>
            </a:fld>
            <a:endParaRPr lang="en-US" dirty="0"/>
          </a:p>
        </p:txBody>
      </p:sp>
    </p:spTree>
    <p:extLst>
      <p:ext uri="{BB962C8B-B14F-4D97-AF65-F5344CB8AC3E}">
        <p14:creationId xmlns:p14="http://schemas.microsoft.com/office/powerpoint/2010/main" val="14247611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200" kern="1200" dirty="0">
                <a:solidFill>
                  <a:schemeClr val="tx1"/>
                </a:solidFill>
                <a:effectLst/>
                <a:latin typeface="+mn-lt"/>
                <a:ea typeface="+mn-ea"/>
                <a:cs typeface="+mn-cs"/>
              </a:rPr>
              <a:t>Brie A. Yama, MD, MSc, FRCP(C)</a:t>
            </a:r>
            <a:endParaRPr lang="en-US" sz="1200" kern="1200" dirty="0">
              <a:solidFill>
                <a:schemeClr val="tx1"/>
              </a:solidFill>
              <a:effectLst/>
              <a:latin typeface="+mn-lt"/>
              <a:ea typeface="+mn-ea"/>
              <a:cs typeface="+mn-cs"/>
            </a:endParaRPr>
          </a:p>
          <a:p>
            <a:r>
              <a:rPr lang="en-CA" sz="1200" kern="1200" dirty="0">
                <a:solidFill>
                  <a:schemeClr val="tx1"/>
                </a:solidFill>
                <a:effectLst/>
                <a:latin typeface="+mn-lt"/>
                <a:ea typeface="+mn-ea"/>
                <a:cs typeface="+mn-cs"/>
              </a:rPr>
              <a:t>Division of Paediatric Medicine, The Hospital for Sick Children</a:t>
            </a:r>
            <a:endParaRPr lang="en-US" sz="1200" kern="1200" dirty="0">
              <a:solidFill>
                <a:schemeClr val="tx1"/>
              </a:solidFill>
              <a:effectLst/>
              <a:latin typeface="+mn-lt"/>
              <a:ea typeface="+mn-ea"/>
              <a:cs typeface="+mn-cs"/>
            </a:endParaRPr>
          </a:p>
          <a:p>
            <a:r>
              <a:rPr lang="en-CA" sz="1200" kern="1200" dirty="0">
                <a:solidFill>
                  <a:schemeClr val="tx1"/>
                </a:solidFill>
                <a:effectLst/>
                <a:latin typeface="+mn-lt"/>
                <a:ea typeface="+mn-ea"/>
                <a:cs typeface="+mn-cs"/>
              </a:rPr>
              <a:t>Department of Paediatrics, University of Toronto</a:t>
            </a:r>
          </a:p>
          <a:p>
            <a:endParaRPr lang="it-IT" dirty="0"/>
          </a:p>
          <a:p>
            <a:pPr marL="0" marR="0" lvl="0" indent="0" algn="l" defTabSz="914400" rtl="0" eaLnBrk="1" fontAlgn="auto" latinLnBrk="0" hangingPunct="1">
              <a:lnSpc>
                <a:spcPct val="100000"/>
              </a:lnSpc>
              <a:spcBef>
                <a:spcPts val="0"/>
              </a:spcBef>
              <a:spcAft>
                <a:spcPts val="0"/>
              </a:spcAft>
              <a:buClrTx/>
              <a:buSzTx/>
              <a:buFontTx/>
              <a:buNone/>
              <a:tabLst/>
              <a:defRPr/>
            </a:pPr>
            <a:r>
              <a:rPr lang="it-IT" dirty="0"/>
              <a:t>Adelle R. Atkinson, MD, FRCP(C)</a:t>
            </a:r>
            <a:endParaRPr lang="en-US" dirty="0"/>
          </a:p>
          <a:p>
            <a:endParaRPr lang="en-US" dirty="0"/>
          </a:p>
        </p:txBody>
      </p:sp>
      <p:sp>
        <p:nvSpPr>
          <p:cNvPr id="4" name="Slide Number Placeholder 3"/>
          <p:cNvSpPr>
            <a:spLocks noGrp="1"/>
          </p:cNvSpPr>
          <p:nvPr>
            <p:ph type="sldNum" sz="quarter" idx="5"/>
          </p:nvPr>
        </p:nvSpPr>
        <p:spPr/>
        <p:txBody>
          <a:bodyPr/>
          <a:lstStyle/>
          <a:p>
            <a:fld id="{2D9E6494-AFFC-FE46-8CA3-2FC26414D6E0}" type="slidenum">
              <a:rPr lang="en-US" smtClean="0"/>
              <a:t>3</a:t>
            </a:fld>
            <a:endParaRPr lang="en-US"/>
          </a:p>
        </p:txBody>
      </p:sp>
    </p:spTree>
    <p:extLst>
      <p:ext uri="{BB962C8B-B14F-4D97-AF65-F5344CB8AC3E}">
        <p14:creationId xmlns:p14="http://schemas.microsoft.com/office/powerpoint/2010/main" val="26681274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cs typeface="Calibri"/>
              </a:rPr>
              <a:t>NOTES:</a:t>
            </a:r>
          </a:p>
          <a:p>
            <a:pPr marL="171450" indent="-171450">
              <a:buFont typeface="Arial"/>
              <a:buChar char="•"/>
            </a:pPr>
            <a:r>
              <a:rPr lang="en-US" dirty="0">
                <a:cs typeface="Calibri" panose="020F0502020204030204"/>
              </a:rPr>
              <a:t>Review the objectives of the workshop as outlined above</a:t>
            </a:r>
          </a:p>
          <a:p>
            <a:pPr marL="171450" indent="-171450">
              <a:buFont typeface="Arial"/>
              <a:buChar char="•"/>
            </a:pPr>
            <a:endParaRPr lang="en-US" dirty="0">
              <a:cs typeface="Calibri" panose="020F0502020204030204"/>
            </a:endParaRPr>
          </a:p>
          <a:p>
            <a:pPr marL="0" indent="0">
              <a:buFont typeface="Arial"/>
              <a:buNone/>
            </a:pPr>
            <a:r>
              <a:rPr lang="en-US" b="1" dirty="0">
                <a:cs typeface="Calibri" panose="020F0502020204030204"/>
              </a:rPr>
              <a:t>VIRTUAL DELIVERY:</a:t>
            </a:r>
          </a:p>
          <a:p>
            <a:pPr marL="0" marR="0" lvl="0" indent="0" algn="l" defTabSz="914400" rtl="0" eaLnBrk="1" fontAlgn="auto" latinLnBrk="0" hangingPunct="1">
              <a:lnSpc>
                <a:spcPct val="100000"/>
              </a:lnSpc>
              <a:spcBef>
                <a:spcPts val="0"/>
              </a:spcBef>
              <a:spcAft>
                <a:spcPts val="0"/>
              </a:spcAft>
              <a:buClrTx/>
              <a:buSzTx/>
              <a:buFont typeface="Arial"/>
              <a:buNone/>
              <a:tabLst/>
              <a:defRPr/>
            </a:pPr>
            <a:r>
              <a:rPr lang="en-US" sz="1200" kern="1200" dirty="0">
                <a:solidFill>
                  <a:schemeClr val="tx1"/>
                </a:solidFill>
                <a:effectLst/>
                <a:latin typeface="+mn-lt"/>
                <a:ea typeface="+mn-ea"/>
                <a:cs typeface="+mn-cs"/>
              </a:rPr>
              <a:t>Instead of listing objectives, consider turning this slide into a poll (e.g. What are you MOST interested in learning?) with the objectives as possible answers. This makes the slide interactive, but also tells you more about participants’ needs.</a:t>
            </a:r>
          </a:p>
          <a:p>
            <a:pPr marL="0" marR="0" lvl="0" indent="0" algn="l" defTabSz="914400" rtl="0" eaLnBrk="1" fontAlgn="auto" latinLnBrk="0" hangingPunct="1">
              <a:lnSpc>
                <a:spcPct val="100000"/>
              </a:lnSpc>
              <a:spcBef>
                <a:spcPts val="0"/>
              </a:spcBef>
              <a:spcAft>
                <a:spcPts val="0"/>
              </a:spcAft>
              <a:buClrTx/>
              <a:buSzTx/>
              <a:buFont typeface="Arial"/>
              <a:buNone/>
              <a:tabLst/>
              <a:defRPr/>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When opening the workshop, consider starting off with a poll getting agreement from learners to participate in the session. Getting this agreement helps to establish participant accountability. It emphasizes that this session is about two-way communication, helps to set expectations for engagement, and discourages multi-tasking throughout the session.</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e.g. Poll:</a:t>
            </a:r>
          </a:p>
          <a:p>
            <a:r>
              <a:rPr lang="en-US" sz="1200" kern="1200" dirty="0">
                <a:solidFill>
                  <a:schemeClr val="tx1"/>
                </a:solidFill>
                <a:effectLst/>
                <a:latin typeface="+mn-lt"/>
                <a:ea typeface="+mn-ea"/>
                <a:cs typeface="+mn-cs"/>
              </a:rPr>
              <a:t>Do you agree to participate in this session?</a:t>
            </a:r>
          </a:p>
          <a:p>
            <a:r>
              <a:rPr lang="en-US" sz="1200" kern="1200" dirty="0">
                <a:solidFill>
                  <a:schemeClr val="tx1"/>
                </a:solidFill>
                <a:effectLst/>
                <a:latin typeface="+mn-lt"/>
                <a:ea typeface="+mn-ea"/>
                <a:cs typeface="+mn-cs"/>
              </a:rPr>
              <a:t>• Of course! I can’t wait!</a:t>
            </a:r>
          </a:p>
          <a:p>
            <a:r>
              <a:rPr lang="en-US" sz="1200" kern="1200" dirty="0">
                <a:solidFill>
                  <a:schemeClr val="tx1"/>
                </a:solidFill>
                <a:effectLst/>
                <a:latin typeface="+mn-lt"/>
                <a:ea typeface="+mn-ea"/>
                <a:cs typeface="+mn-cs"/>
              </a:rPr>
              <a:t>• We’ll see how it goes. I’m multitasking.</a:t>
            </a:r>
          </a:p>
          <a:p>
            <a:r>
              <a:rPr lang="en-US" sz="1200" kern="1200" dirty="0">
                <a:solidFill>
                  <a:schemeClr val="tx1"/>
                </a:solidFill>
                <a:effectLst/>
                <a:latin typeface="+mn-lt"/>
                <a:ea typeface="+mn-ea"/>
                <a:cs typeface="+mn-cs"/>
              </a:rPr>
              <a:t>• I’m not able to participate. I’ll just listen.</a:t>
            </a:r>
          </a:p>
          <a:p>
            <a:pPr marL="0" indent="0">
              <a:buFont typeface="Arial"/>
              <a:buNone/>
            </a:pPr>
            <a:endParaRPr lang="en-US" dirty="0">
              <a:cs typeface="Calibri" panose="020F0502020204030204"/>
            </a:endParaRPr>
          </a:p>
        </p:txBody>
      </p:sp>
      <p:sp>
        <p:nvSpPr>
          <p:cNvPr id="4" name="Slide Number Placeholder 3"/>
          <p:cNvSpPr>
            <a:spLocks noGrp="1"/>
          </p:cNvSpPr>
          <p:nvPr>
            <p:ph type="sldNum" sz="quarter" idx="5"/>
          </p:nvPr>
        </p:nvSpPr>
        <p:spPr/>
        <p:txBody>
          <a:bodyPr/>
          <a:lstStyle/>
          <a:p>
            <a:fld id="{C363E9D8-54C9-C64E-AA8F-4430CA68FE93}" type="slidenum">
              <a:rPr lang="en-US" smtClean="0"/>
              <a:t>4</a:t>
            </a:fld>
            <a:endParaRPr lang="en-US" dirty="0"/>
          </a:p>
        </p:txBody>
      </p:sp>
    </p:spTree>
    <p:extLst>
      <p:ext uri="{BB962C8B-B14F-4D97-AF65-F5344CB8AC3E}">
        <p14:creationId xmlns:p14="http://schemas.microsoft.com/office/powerpoint/2010/main" val="28199202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table in front of you, there is a quiz that we'd like you to take a moment and complete.</a:t>
            </a:r>
          </a:p>
          <a:p>
            <a:endParaRPr lang="en-US" dirty="0"/>
          </a:p>
          <a:p>
            <a:r>
              <a:rPr lang="en-US" b="1" dirty="0"/>
              <a:t>VIRTUAL DELIVERY: </a:t>
            </a:r>
            <a:r>
              <a:rPr lang="en-US" b="0" dirty="0"/>
              <a:t>Most platforms include an option to send files to participants. If this is not working, you can always email the file. </a:t>
            </a:r>
            <a:endParaRPr lang="en-US" b="0" dirty="0">
              <a:cs typeface="Calibri"/>
            </a:endParaRPr>
          </a:p>
          <a:p>
            <a:endParaRPr lang="en-US" dirty="0"/>
          </a:p>
          <a:p>
            <a:r>
              <a:rPr lang="en-US" dirty="0"/>
              <a:t>This is meant to be an individual exercise designed to stimulate personal reflection (not for grading or any formal assessment!!!) so we ask that you answer as honestly as possible.</a:t>
            </a:r>
            <a:endParaRPr lang="en-US" dirty="0">
              <a:cs typeface="Calibri"/>
            </a:endParaRPr>
          </a:p>
          <a:p>
            <a:endParaRPr lang="en-US" dirty="0"/>
          </a:p>
          <a:p>
            <a:r>
              <a:rPr lang="en-US" b="1" dirty="0">
                <a:cs typeface="Calibri"/>
              </a:rPr>
              <a:t>NOTES:</a:t>
            </a:r>
            <a:endParaRPr lang="en-US" dirty="0">
              <a:cs typeface="Calibri" panose="020F0502020204030204"/>
            </a:endParaRPr>
          </a:p>
          <a:p>
            <a:pPr marL="171450" indent="-171450">
              <a:buFont typeface="Arial" panose="020B0604020202020204" pitchFamily="34" charset="0"/>
              <a:buChar char="•"/>
            </a:pPr>
            <a:r>
              <a:rPr lang="en-US" dirty="0"/>
              <a:t>After ~ 5mins (or earlier if the group appears to be finished) bring the group back together</a:t>
            </a:r>
            <a:endParaRPr lang="en-US" dirty="0">
              <a:cs typeface="Calibri"/>
            </a:endParaRPr>
          </a:p>
          <a:p>
            <a:pPr marL="171450" indent="-171450">
              <a:buFont typeface="Arial" panose="020B0604020202020204" pitchFamily="34" charset="0"/>
              <a:buChar char="•"/>
            </a:pPr>
            <a:r>
              <a:rPr lang="en-US" b="1" dirty="0"/>
              <a:t>VIRTUAL DELIVERY: </a:t>
            </a:r>
            <a:r>
              <a:rPr lang="en-US" dirty="0"/>
              <a:t>Since it can be hard to tell when groups have completed independent activities virtually, you could ask the residents to use the “raise hand” function (or something equivalent).</a:t>
            </a:r>
            <a:endParaRPr lang="en-US" dirty="0">
              <a:cs typeface="Calibri" panose="020F0502020204030204"/>
            </a:endParaRPr>
          </a:p>
          <a:p>
            <a:endParaRPr lang="en-US" dirty="0"/>
          </a:p>
          <a:p>
            <a:pPr marL="171450" indent="-171450">
              <a:buFont typeface="Arial" panose="020B0604020202020204" pitchFamily="34" charset="0"/>
              <a:buChar char="•"/>
            </a:pPr>
            <a:r>
              <a:rPr lang="en-US" dirty="0"/>
              <a:t>Request that that quizzes be placed aside as they will be revisited towards the end of the session</a:t>
            </a:r>
            <a:endParaRPr lang="en-US" dirty="0">
              <a:cs typeface="Calibri"/>
            </a:endParaRPr>
          </a:p>
        </p:txBody>
      </p:sp>
      <p:sp>
        <p:nvSpPr>
          <p:cNvPr id="4" name="Slide Number Placeholder 3"/>
          <p:cNvSpPr>
            <a:spLocks noGrp="1"/>
          </p:cNvSpPr>
          <p:nvPr>
            <p:ph type="sldNum" sz="quarter" idx="5"/>
          </p:nvPr>
        </p:nvSpPr>
        <p:spPr/>
        <p:txBody>
          <a:bodyPr/>
          <a:lstStyle/>
          <a:p>
            <a:fld id="{A8B0A53B-1ABE-B043-A592-6BB45599BD81}" type="slidenum">
              <a:rPr lang="en-US" smtClean="0"/>
              <a:t>5</a:t>
            </a:fld>
            <a:endParaRPr lang="en-US" dirty="0"/>
          </a:p>
        </p:txBody>
      </p:sp>
    </p:spTree>
    <p:extLst>
      <p:ext uri="{BB962C8B-B14F-4D97-AF65-F5344CB8AC3E}">
        <p14:creationId xmlns:p14="http://schemas.microsoft.com/office/powerpoint/2010/main" val="33990541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 for Activity</a:t>
            </a:r>
            <a:r>
              <a:rPr lang="en-US" sz="1200" b="1" kern="1200" dirty="0">
                <a:solidFill>
                  <a:schemeClr val="tx1"/>
                </a:solidFill>
                <a:effectLst/>
                <a:latin typeface="+mn-lt"/>
                <a:ea typeface="+mn-ea"/>
                <a:cs typeface="+mn-cs"/>
              </a:rPr>
              <a:t> Set-Up</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Set up this activity while residents complete quiz</a:t>
            </a:r>
            <a:endParaRPr lang="en-CA"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Scissors and paper placed on tables</a:t>
            </a:r>
            <a:endParaRPr lang="en-CA"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Example structure placed on tables (</a:t>
            </a:r>
            <a:r>
              <a:rPr lang="en-US" sz="1200" b="1" kern="1200" dirty="0">
                <a:solidFill>
                  <a:schemeClr val="tx1"/>
                </a:solidFill>
                <a:effectLst/>
                <a:latin typeface="+mn-lt"/>
                <a:ea typeface="+mn-ea"/>
                <a:cs typeface="+mn-cs"/>
              </a:rPr>
              <a:t>NOTE: </a:t>
            </a:r>
            <a:r>
              <a:rPr lang="en-US" sz="1200" kern="1200" dirty="0">
                <a:solidFill>
                  <a:schemeClr val="tx1"/>
                </a:solidFill>
                <a:effectLst/>
                <a:latin typeface="+mn-lt"/>
                <a:ea typeface="+mn-ea"/>
                <a:cs typeface="+mn-cs"/>
              </a:rPr>
              <a:t>participants can be asked to recreate the structure from the above photo OR if the workshop is being delivered in person, example structures can be prepared in advance on placed on the tables</a:t>
            </a:r>
            <a:r>
              <a:rPr lang="en-US" dirty="0"/>
              <a:t> – slide 10 demonstrates how to build the structure)</a:t>
            </a:r>
            <a:endParaRPr lang="en-CA"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CA" sz="1200" b="0" kern="1200" dirty="0">
                <a:solidFill>
                  <a:schemeClr val="tx1"/>
                </a:solidFill>
                <a:effectLst/>
                <a:latin typeface="+mn-lt"/>
                <a:ea typeface="+mn-ea"/>
                <a:cs typeface="+mn-cs"/>
              </a:rPr>
              <a:t>We’re now going to do an interactive activity. On the screen (and/or table in front of you) there is a structure created out of a single piece of card stock and scissors. </a:t>
            </a:r>
            <a:r>
              <a:rPr lang="en-CA" dirty="0"/>
              <a:t>In small </a:t>
            </a:r>
            <a:r>
              <a:rPr lang="en-CA" sz="1200" b="0" kern="1200" dirty="0">
                <a:solidFill>
                  <a:schemeClr val="tx1"/>
                </a:solidFill>
                <a:effectLst/>
                <a:latin typeface="+mn-lt"/>
                <a:ea typeface="+mn-ea"/>
                <a:cs typeface="+mn-cs"/>
              </a:rPr>
              <a:t>groups, we’d like you to try and recreate this structure. However there are a couple of rules:</a:t>
            </a:r>
            <a:r>
              <a:rPr lang="en-CA" dirty="0"/>
              <a:t> </a:t>
            </a:r>
            <a:endParaRPr lang="en-CA" sz="1200" b="0" kern="1200" dirty="0">
              <a:solidFill>
                <a:schemeClr val="tx1"/>
              </a:solidFill>
              <a:effectLst/>
              <a:latin typeface="+mn-lt"/>
              <a:cs typeface="Calibri"/>
            </a:endParaRPr>
          </a:p>
          <a:p>
            <a:pPr marL="228600" indent="-228600">
              <a:buAutoNum type="arabicParenR"/>
            </a:pPr>
            <a:r>
              <a:rPr lang="en-US" dirty="0"/>
              <a:t>(if example structures are provided) NO</a:t>
            </a:r>
            <a:r>
              <a:rPr lang="en-US" sz="1200" kern="1200" dirty="0">
                <a:solidFill>
                  <a:schemeClr val="tx1"/>
                </a:solidFill>
                <a:effectLst/>
                <a:latin typeface="+mn-lt"/>
                <a:ea typeface="+mn-ea"/>
                <a:cs typeface="+mn-cs"/>
              </a:rPr>
              <a:t> touching or picking up the structure, using the piece of paper and scissors in front of you please attempt to recreate the structure</a:t>
            </a:r>
            <a:endParaRPr lang="en-US" sz="1200" kern="1200" dirty="0">
              <a:solidFill>
                <a:schemeClr val="tx1"/>
              </a:solidFill>
              <a:effectLst/>
              <a:latin typeface="+mn-lt"/>
              <a:cs typeface="Calibri"/>
            </a:endParaRPr>
          </a:p>
          <a:p>
            <a:pPr marL="228600" indent="-228600">
              <a:buAutoNum type="arabicParenR"/>
            </a:pPr>
            <a:r>
              <a:rPr lang="en-US" sz="1200" kern="1200" dirty="0">
                <a:solidFill>
                  <a:schemeClr val="tx1"/>
                </a:solidFill>
                <a:effectLst/>
                <a:latin typeface="+mn-lt"/>
                <a:ea typeface="+mn-ea"/>
                <a:cs typeface="+mn-cs"/>
              </a:rPr>
              <a:t>Feel free to get up and move around the table to view it from different angles</a:t>
            </a:r>
          </a:p>
          <a:p>
            <a:pPr marL="228600" indent="-228600">
              <a:buAutoNum type="arabicParenR"/>
            </a:pPr>
            <a:r>
              <a:rPr lang="en-US" sz="1200" kern="1200" dirty="0">
                <a:solidFill>
                  <a:schemeClr val="tx1"/>
                </a:solidFill>
                <a:effectLst/>
                <a:latin typeface="+mn-lt"/>
                <a:ea typeface="+mn-ea"/>
                <a:cs typeface="+mn-cs"/>
              </a:rPr>
              <a:t>This is meant to be a semi-independent activity with the goal for each person to recreate the structure themselves; however, you are allowed to discuss with your group </a:t>
            </a:r>
            <a:r>
              <a:rPr lang="en-US" dirty="0"/>
              <a:t>as </a:t>
            </a:r>
            <a:r>
              <a:rPr lang="en-US" sz="1200" kern="1200" dirty="0">
                <a:solidFill>
                  <a:schemeClr val="tx1"/>
                </a:solidFill>
                <a:effectLst/>
                <a:latin typeface="+mn-lt"/>
                <a:ea typeface="+mn-ea"/>
                <a:cs typeface="+mn-cs"/>
              </a:rPr>
              <a:t>you go about trying to recreate the structure</a:t>
            </a:r>
            <a:endParaRPr lang="en-US" sz="1200" kern="1200" dirty="0">
              <a:solidFill>
                <a:schemeClr val="tx1"/>
              </a:solidFill>
              <a:effectLst/>
              <a:latin typeface="+mn-lt"/>
              <a:cs typeface="Calibri"/>
            </a:endParaRPr>
          </a:p>
          <a:p>
            <a:pPr marL="685800" lvl="1" indent="-228600">
              <a:buFont typeface="Arial" panose="020B0604020202020204" pitchFamily="34" charset="0"/>
              <a:buChar char="•"/>
            </a:pPr>
            <a:endParaRPr lang="en-US" sz="1200" kern="1200" dirty="0">
              <a:solidFill>
                <a:schemeClr val="tx1"/>
              </a:solidFill>
              <a:effectLst/>
              <a:latin typeface="+mn-lt"/>
              <a:ea typeface="+mn-ea"/>
              <a:cs typeface="+mn-cs"/>
            </a:endParaRPr>
          </a:p>
          <a:p>
            <a:r>
              <a:rPr lang="en-CA" sz="1200" b="1" kern="1200" dirty="0">
                <a:solidFill>
                  <a:schemeClr val="tx1"/>
                </a:solidFill>
                <a:effectLst/>
                <a:latin typeface="+mn-lt"/>
                <a:ea typeface="+mn-ea"/>
                <a:cs typeface="+mn-cs"/>
              </a:rPr>
              <a:t>VIRTUAL DELIVERY: </a:t>
            </a:r>
            <a:r>
              <a:rPr lang="en-CA" sz="1200" b="0" kern="1200" dirty="0">
                <a:solidFill>
                  <a:schemeClr val="tx1"/>
                </a:solidFill>
                <a:effectLst/>
                <a:latin typeface="+mn-lt"/>
                <a:ea typeface="+mn-ea"/>
                <a:cs typeface="+mn-cs"/>
              </a:rPr>
              <a:t>We’re now going to do an interactive activity. On the screen there is a structure created out of a single piece of card stock and scissors. We’ve also provided a </a:t>
            </a:r>
            <a:r>
              <a:rPr lang="en-CA" dirty="0"/>
              <a:t>copy of the structure in</a:t>
            </a:r>
            <a:r>
              <a:rPr lang="en-CA" sz="1200" b="0" kern="1200" dirty="0">
                <a:solidFill>
                  <a:schemeClr val="tx1"/>
                </a:solidFill>
                <a:effectLst/>
                <a:latin typeface="+mn-lt"/>
                <a:ea typeface="+mn-ea"/>
                <a:cs typeface="+mn-cs"/>
              </a:rPr>
              <a:t> the file section of [INSERT PLATFORM] for you to download now</a:t>
            </a:r>
            <a:r>
              <a:rPr lang="en-CA" dirty="0"/>
              <a:t> (reference PowerPoint slide named: Structure Challenge_virtual workshop ONLY).</a:t>
            </a:r>
            <a:r>
              <a:rPr lang="en-CA" sz="1200" b="0" kern="1200" dirty="0">
                <a:solidFill>
                  <a:schemeClr val="tx1"/>
                </a:solidFill>
                <a:effectLst/>
                <a:latin typeface="+mn-lt"/>
                <a:ea typeface="+mn-ea"/>
                <a:cs typeface="+mn-cs"/>
              </a:rPr>
              <a:t> We’re going to send you all into breakout rooms</a:t>
            </a:r>
            <a:r>
              <a:rPr lang="en-CA" dirty="0"/>
              <a:t> </a:t>
            </a:r>
            <a:r>
              <a:rPr lang="en-CA" sz="1200" b="0" kern="1200" dirty="0">
                <a:solidFill>
                  <a:schemeClr val="tx1"/>
                </a:solidFill>
                <a:effectLst/>
                <a:latin typeface="+mn-lt"/>
                <a:ea typeface="+mn-ea"/>
                <a:cs typeface="+mn-cs"/>
              </a:rPr>
              <a:t>where we’d like you each to try and recreate this structure. </a:t>
            </a:r>
            <a:r>
              <a:rPr lang="en-US" sz="1200" kern="1200" dirty="0">
                <a:solidFill>
                  <a:schemeClr val="tx1"/>
                </a:solidFill>
                <a:effectLst/>
                <a:latin typeface="+mn-lt"/>
                <a:ea typeface="+mn-ea"/>
                <a:cs typeface="+mn-cs"/>
              </a:rPr>
              <a:t>This is meant to be an semi-independent activity with the goal for each person to recreate the structure themselves; however, you are allowed to discuss with your group you go about trying to recreate the structure. </a:t>
            </a:r>
            <a:r>
              <a:rPr lang="en-US" sz="1200" b="1" kern="1200" dirty="0">
                <a:solidFill>
                  <a:schemeClr val="tx1"/>
                </a:solidFill>
                <a:effectLst/>
                <a:latin typeface="+mn-lt"/>
                <a:ea typeface="+mn-ea"/>
                <a:cs typeface="+mn-cs"/>
              </a:rPr>
              <a:t>Note: </a:t>
            </a:r>
            <a:r>
              <a:rPr lang="en-US" sz="1200" kern="1200" dirty="0">
                <a:solidFill>
                  <a:schemeClr val="tx1"/>
                </a:solidFill>
                <a:effectLst/>
                <a:latin typeface="+mn-lt"/>
                <a:ea typeface="+mn-ea"/>
                <a:cs typeface="+mn-cs"/>
              </a:rPr>
              <a:t>Send the PPT slide by email if file transfer not a feature/not working.</a:t>
            </a:r>
          </a:p>
          <a:p>
            <a:pPr marL="0" lvl="0" indent="0">
              <a:buFont typeface="Arial" panose="020B0604020202020204" pitchFamily="34" charset="0"/>
              <a:buNone/>
            </a:pPr>
            <a:endParaRPr lang="en-US" sz="1200" kern="1200" dirty="0">
              <a:solidFill>
                <a:schemeClr val="tx1"/>
              </a:solidFill>
              <a:effectLst/>
              <a:latin typeface="+mn-lt"/>
              <a:ea typeface="+mn-ea"/>
              <a:cs typeface="+mn-cs"/>
            </a:endParaRPr>
          </a:p>
          <a:p>
            <a:pPr marL="0" lvl="0" indent="0">
              <a:buFont typeface="Arial" panose="020B0604020202020204" pitchFamily="34" charset="0"/>
              <a:buNone/>
            </a:pPr>
            <a:r>
              <a:rPr lang="en-US" b="1" dirty="0">
                <a:cs typeface="Calibri"/>
              </a:rPr>
              <a:t>NOTES:</a:t>
            </a:r>
            <a:endParaRPr lang="en-US" sz="1200" b="1" kern="1200" dirty="0">
              <a:solidFill>
                <a:schemeClr val="tx1"/>
              </a:solidFill>
              <a:effectLst/>
              <a:latin typeface="+mn-lt"/>
              <a:ea typeface="+mn-ea"/>
              <a:cs typeface="+mn-cs"/>
            </a:endParaRPr>
          </a:p>
          <a:p>
            <a:pPr>
              <a:buFont typeface="Arial" panose="020B0604020202020204" pitchFamily="34" charset="0"/>
            </a:pPr>
            <a:endParaRPr lang="en-US" b="1" dirty="0"/>
          </a:p>
          <a:p>
            <a:r>
              <a:rPr lang="en-US" sz="1200" b="1" kern="1200" dirty="0">
                <a:solidFill>
                  <a:schemeClr val="tx1"/>
                </a:solidFill>
                <a:effectLst/>
                <a:latin typeface="+mn-lt"/>
                <a:ea typeface="+mn-ea"/>
                <a:cs typeface="+mn-cs"/>
              </a:rPr>
              <a:t>FACILITATOR INSTRUCTIONS</a:t>
            </a:r>
            <a:r>
              <a:rPr lang="en-US" b="1" dirty="0"/>
              <a:t> FOR INPERSON WORKSHOP</a:t>
            </a:r>
            <a:endParaRPr lang="en-US" sz="1200" b="1" kern="1200" dirty="0">
              <a:solidFill>
                <a:schemeClr val="tx1"/>
              </a:solidFill>
              <a:effectLst/>
              <a:latin typeface="+mn-lt"/>
              <a:cs typeface="Calibri"/>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Walk around </a:t>
            </a:r>
            <a:r>
              <a:rPr lang="en-US" dirty="0"/>
              <a:t>to the different groups and</a:t>
            </a:r>
            <a:r>
              <a:rPr lang="en-US" sz="1200" kern="1200" dirty="0">
                <a:solidFill>
                  <a:schemeClr val="tx1"/>
                </a:solidFill>
                <a:effectLst/>
                <a:latin typeface="+mn-lt"/>
                <a:ea typeface="+mn-ea"/>
                <a:cs typeface="+mn-cs"/>
              </a:rPr>
              <a:t> (anonymously) write down all comments (noises, sighs also welcome</a:t>
            </a:r>
            <a:r>
              <a:rPr lang="en-US" dirty="0"/>
              <a:t>!)</a:t>
            </a:r>
            <a:r>
              <a:rPr lang="en-US" sz="1200" kern="1200" dirty="0">
                <a:solidFill>
                  <a:schemeClr val="tx1"/>
                </a:solidFill>
                <a:effectLst/>
                <a:latin typeface="+mn-lt"/>
                <a:ea typeface="+mn-ea"/>
                <a:cs typeface="+mn-cs"/>
              </a:rPr>
              <a:t> </a:t>
            </a:r>
            <a:r>
              <a:rPr lang="en-US" dirty="0"/>
              <a:t>said</a:t>
            </a:r>
            <a:r>
              <a:rPr lang="en-US" sz="1200" kern="1200" dirty="0">
                <a:solidFill>
                  <a:schemeClr val="tx1"/>
                </a:solidFill>
                <a:effectLst/>
                <a:latin typeface="+mn-lt"/>
                <a:ea typeface="+mn-ea"/>
                <a:cs typeface="+mn-cs"/>
              </a:rPr>
              <a:t> by </a:t>
            </a:r>
            <a:r>
              <a:rPr lang="en-US" dirty="0"/>
              <a:t>the </a:t>
            </a:r>
            <a:r>
              <a:rPr lang="en-US" sz="1200" kern="1200" dirty="0">
                <a:solidFill>
                  <a:schemeClr val="tx1"/>
                </a:solidFill>
                <a:effectLst/>
                <a:latin typeface="+mn-lt"/>
                <a:ea typeface="+mn-ea"/>
                <a:cs typeface="+mn-cs"/>
              </a:rPr>
              <a:t>residents</a:t>
            </a:r>
            <a:endParaRPr lang="en-CA"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After </a:t>
            </a:r>
            <a:r>
              <a:rPr lang="en-US" dirty="0"/>
              <a:t>ensuring</a:t>
            </a:r>
            <a:r>
              <a:rPr lang="en-US" sz="1200" kern="1200" dirty="0">
                <a:solidFill>
                  <a:schemeClr val="tx1"/>
                </a:solidFill>
                <a:effectLst/>
                <a:latin typeface="+mn-lt"/>
                <a:ea typeface="+mn-ea"/>
                <a:cs typeface="+mn-cs"/>
              </a:rPr>
              <a:t> that the </a:t>
            </a:r>
            <a:r>
              <a:rPr lang="en-US" dirty="0"/>
              <a:t>PowerPoint</a:t>
            </a:r>
            <a:r>
              <a:rPr lang="en-US" sz="1200" kern="1200" dirty="0">
                <a:solidFill>
                  <a:schemeClr val="tx1"/>
                </a:solidFill>
                <a:effectLst/>
                <a:latin typeface="+mn-lt"/>
                <a:ea typeface="+mn-ea"/>
                <a:cs typeface="+mn-cs"/>
              </a:rPr>
              <a:t> slides aren’t viewable </a:t>
            </a:r>
            <a:r>
              <a:rPr lang="en-US" dirty="0"/>
              <a:t>to the group, </a:t>
            </a:r>
            <a:r>
              <a:rPr lang="en-US" sz="1200" kern="1200" dirty="0">
                <a:solidFill>
                  <a:schemeClr val="tx1"/>
                </a:solidFill>
                <a:effectLst/>
                <a:latin typeface="+mn-lt"/>
                <a:ea typeface="+mn-ea"/>
                <a:cs typeface="+mn-cs"/>
              </a:rPr>
              <a:t>type the </a:t>
            </a:r>
            <a:r>
              <a:rPr lang="en-US" dirty="0"/>
              <a:t>comments into the next</a:t>
            </a:r>
            <a:r>
              <a:rPr lang="en-US" sz="1200" kern="1200" dirty="0">
                <a:solidFill>
                  <a:schemeClr val="tx1"/>
                </a:solidFill>
                <a:effectLst/>
                <a:latin typeface="+mn-lt"/>
                <a:ea typeface="+mn-ea"/>
                <a:cs typeface="+mn-cs"/>
              </a:rPr>
              <a:t> slide while the groups </a:t>
            </a:r>
            <a:r>
              <a:rPr lang="en-US" dirty="0"/>
              <a:t>finishes the activity</a:t>
            </a:r>
            <a:endParaRPr lang="en-US" sz="1200" kern="1200" dirty="0">
              <a:solidFill>
                <a:schemeClr val="tx1"/>
              </a:solidFill>
              <a:effectLst/>
              <a:latin typeface="+mn-lt"/>
              <a:cs typeface="Calibri"/>
            </a:endParaRPr>
          </a:p>
          <a:p>
            <a:pPr marL="171450" indent="-171450">
              <a:buFont typeface="Arial" panose="020B0604020202020204" pitchFamily="34" charset="0"/>
              <a:buChar char="•"/>
            </a:pPr>
            <a:r>
              <a:rPr lang="en-US" b="1" dirty="0"/>
              <a:t>Note: </a:t>
            </a:r>
            <a:r>
              <a:rPr lang="en-US" dirty="0"/>
              <a:t>The</a:t>
            </a:r>
            <a:r>
              <a:rPr lang="en-US" sz="1200" b="0" kern="1200" dirty="0">
                <a:solidFill>
                  <a:schemeClr val="tx1"/>
                </a:solidFill>
                <a:effectLst/>
                <a:latin typeface="+mn-lt"/>
                <a:ea typeface="+mn-ea"/>
                <a:cs typeface="+mn-cs"/>
              </a:rPr>
              <a:t> comments should be kept anonymous and the residents should be unaware that the facilitators are doing this</a:t>
            </a:r>
            <a:endParaRPr lang="en-CA" sz="1200" kern="1200" dirty="0">
              <a:solidFill>
                <a:schemeClr val="tx1"/>
              </a:solidFill>
              <a:effectLst/>
              <a:latin typeface="+mn-lt"/>
              <a:ea typeface="+mn-ea"/>
              <a:cs typeface="+mn-cs"/>
            </a:endParaRPr>
          </a:p>
          <a:p>
            <a:pPr marL="171450" lvl="0" indent="-171450">
              <a:buFont typeface="Arial" panose="020B0604020202020204" pitchFamily="34" charset="0"/>
              <a:buChar char="•"/>
            </a:pPr>
            <a:endParaRPr lang="en-US" sz="1200" kern="1200" dirty="0">
              <a:solidFill>
                <a:schemeClr val="tx1"/>
              </a:solidFill>
              <a:effectLst/>
              <a:latin typeface="+mn-lt"/>
              <a:ea typeface="+mn-ea"/>
              <a:cs typeface="+mn-cs"/>
            </a:endParaRPr>
          </a:p>
          <a:p>
            <a:pPr marL="0" indent="0">
              <a:buNone/>
            </a:pP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FACILITATOR INSTRUCTIONS </a:t>
            </a:r>
            <a:r>
              <a:rPr lang="en-US" b="1" dirty="0"/>
              <a:t>FOR VIRTUAL WORKSHOP</a:t>
            </a:r>
            <a:endParaRPr lang="en-US" sz="1200" b="1" kern="1200" dirty="0">
              <a:solidFill>
                <a:schemeClr val="tx1"/>
              </a:solidFill>
              <a:effectLst/>
              <a:latin typeface="+mn-lt"/>
              <a:cs typeface="Calibri"/>
            </a:endParaRPr>
          </a:p>
          <a:p>
            <a:pPr marL="171450" indent="-171450">
              <a:buFont typeface="Arial" panose="020B0604020202020204" pitchFamily="34" charset="0"/>
              <a:buChar char="•"/>
            </a:pPr>
            <a:r>
              <a:rPr lang="en-CA" sz="1200" kern="1200" dirty="0">
                <a:solidFill>
                  <a:schemeClr val="tx1"/>
                </a:solidFill>
                <a:effectLst/>
                <a:latin typeface="+mn-lt"/>
                <a:ea typeface="+mn-ea"/>
                <a:cs typeface="+mn-cs"/>
              </a:rPr>
              <a:t>Ensure 1 facilitator is assigned to each breakout room</a:t>
            </a:r>
            <a:r>
              <a:rPr lang="en-CA" dirty="0"/>
              <a:t> (the facilitators should also have a copy of the structure to share on their screen or with anyone who missed the chance to download it in the bigger group)</a:t>
            </a:r>
            <a:endParaRPr lang="en-CA" sz="1200" kern="1200" dirty="0">
              <a:solidFill>
                <a:schemeClr val="tx1"/>
              </a:solidFill>
              <a:effectLst/>
              <a:latin typeface="+mn-lt"/>
              <a:cs typeface="Calibri"/>
            </a:endParaRPr>
          </a:p>
          <a:p>
            <a:pPr marL="171450" indent="-171450">
              <a:buFont typeface="Arial" panose="020B0604020202020204" pitchFamily="34" charset="0"/>
              <a:buChar char="•"/>
            </a:pPr>
            <a:r>
              <a:rPr lang="en-CA" dirty="0">
                <a:cs typeface="Calibri" panose="020F0502020204030204"/>
              </a:rPr>
              <a:t>Recommended group size 5-6 individuals</a:t>
            </a:r>
            <a:endParaRPr lang="en-CA" dirty="0"/>
          </a:p>
          <a:p>
            <a:pPr marL="171450" indent="-171450">
              <a:buFont typeface="Arial" panose="020B0604020202020204" pitchFamily="34" charset="0"/>
              <a:buChar char="•"/>
            </a:pPr>
            <a:r>
              <a:rPr lang="en-CA" sz="1200" kern="1200" dirty="0">
                <a:solidFill>
                  <a:schemeClr val="tx1"/>
                </a:solidFill>
                <a:effectLst/>
                <a:latin typeface="+mn-lt"/>
                <a:ea typeface="+mn-ea"/>
                <a:cs typeface="+mn-cs"/>
              </a:rPr>
              <a:t>The facilitators are responsible for writing down all the comments made by residents</a:t>
            </a:r>
            <a:r>
              <a:rPr lang="en-US" dirty="0"/>
              <a:t> as they attempt to build the structures so</a:t>
            </a:r>
            <a:r>
              <a:rPr lang="en-US" sz="1200" b="0" kern="1200" dirty="0">
                <a:solidFill>
                  <a:schemeClr val="tx1"/>
                </a:solidFill>
                <a:effectLst/>
                <a:latin typeface="+mn-lt"/>
                <a:ea typeface="+mn-ea"/>
                <a:cs typeface="+mn-cs"/>
              </a:rPr>
              <a:t> that they can share </a:t>
            </a:r>
            <a:r>
              <a:rPr lang="en-US" dirty="0"/>
              <a:t>them with</a:t>
            </a:r>
            <a:r>
              <a:rPr lang="en-US" sz="1200" b="0" kern="1200" dirty="0">
                <a:solidFill>
                  <a:schemeClr val="tx1"/>
                </a:solidFill>
                <a:effectLst/>
                <a:latin typeface="+mn-lt"/>
                <a:ea typeface="+mn-ea"/>
                <a:cs typeface="+mn-cs"/>
              </a:rPr>
              <a:t> the broader group when everyone comes back together</a:t>
            </a:r>
            <a:endParaRPr lang="en-US" sz="1200" b="0" kern="1200" dirty="0">
              <a:solidFill>
                <a:schemeClr val="tx1"/>
              </a:solidFill>
              <a:effectLst/>
              <a:latin typeface="+mn-lt"/>
              <a:cs typeface="Calibri"/>
            </a:endParaRPr>
          </a:p>
          <a:p>
            <a:pPr marL="171450" lvl="0" indent="-171450">
              <a:buFont typeface="Arial" panose="020B0604020202020204" pitchFamily="34" charset="0"/>
              <a:buChar char="•"/>
            </a:pPr>
            <a:r>
              <a:rPr lang="en-US" sz="1200" b="0" kern="1200" dirty="0">
                <a:solidFill>
                  <a:schemeClr val="tx1"/>
                </a:solidFill>
                <a:effectLst/>
                <a:latin typeface="+mn-lt"/>
                <a:ea typeface="+mn-ea"/>
                <a:cs typeface="+mn-cs"/>
              </a:rPr>
              <a:t>The comments should be kept anonymous and the residents should be unaware that the facilitators are doing this</a:t>
            </a:r>
            <a:endParaRPr lang="en-CA"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A8B0A53B-1ABE-B043-A592-6BB45599BD81}" type="slidenum">
              <a:rPr lang="en-US" smtClean="0"/>
              <a:t>6</a:t>
            </a:fld>
            <a:endParaRPr lang="en-US" dirty="0"/>
          </a:p>
        </p:txBody>
      </p:sp>
    </p:spTree>
    <p:extLst>
      <p:ext uri="{BB962C8B-B14F-4D97-AF65-F5344CB8AC3E}">
        <p14:creationId xmlns:p14="http://schemas.microsoft.com/office/powerpoint/2010/main" val="31518536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cs typeface="Calibri" panose="020F0502020204030204"/>
              </a:rPr>
              <a:t>NOTES:</a:t>
            </a:r>
          </a:p>
          <a:p>
            <a:pPr marL="171450" indent="-171450">
              <a:buFont typeface="Arial" panose="020B0604020202020204" pitchFamily="34" charset="0"/>
              <a:buChar char="•"/>
            </a:pPr>
            <a:r>
              <a:rPr lang="en-US" dirty="0"/>
              <a:t>This slide has intentionally been left blank and should be populated during the “struggling” activity with the ACTUAL things said by residents trying to recreate the structure</a:t>
            </a:r>
            <a:endParaRPr lang="en-US" dirty="0">
              <a:cs typeface="Calibri"/>
            </a:endParaRPr>
          </a:p>
          <a:p>
            <a:pPr marL="171450" indent="-171450">
              <a:buFont typeface="Arial" panose="020B0604020202020204" pitchFamily="34" charset="0"/>
              <a:buChar char="•"/>
            </a:pPr>
            <a:r>
              <a:rPr lang="en-US" b="1" dirty="0"/>
              <a:t>VIRTUAL DELIVERY: </a:t>
            </a:r>
            <a:r>
              <a:rPr lang="en-US" dirty="0"/>
              <a:t>During a virtual workshop this slide can be left blank, and facilitators should be asked to read allowed the comments they recorded during the activity; if your platform has a whiteboard option, this is another alternative</a:t>
            </a:r>
            <a:endParaRPr lang="en-US" dirty="0">
              <a:cs typeface="Calibri"/>
            </a:endParaRP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Bring the small groups attention back to the front of the room / </a:t>
            </a:r>
            <a:r>
              <a:rPr lang="en-US" b="1" dirty="0"/>
              <a:t>VIRTUAL DELIVERY: </a:t>
            </a:r>
            <a:r>
              <a:rPr lang="en-US" dirty="0"/>
              <a:t>End breakout groups and bring the big group together again</a:t>
            </a:r>
          </a:p>
          <a:p>
            <a:pPr marL="171450" indent="-171450">
              <a:buFont typeface="Arial" panose="020B0604020202020204" pitchFamily="34" charset="0"/>
              <a:buChar char="•"/>
            </a:pPr>
            <a:r>
              <a:rPr lang="en-US" dirty="0"/>
              <a:t>Tell the group that their “struggles” and “successes” with recreating the structure were anonymously noted while they were busy trying to make the structure</a:t>
            </a:r>
            <a:endParaRPr lang="en-US" dirty="0">
              <a:cs typeface="Calibri"/>
            </a:endParaRPr>
          </a:p>
          <a:p>
            <a:pPr marL="171450" indent="-171450">
              <a:buFont typeface="Arial" panose="020B0604020202020204" pitchFamily="34" charset="0"/>
              <a:buChar char="•"/>
            </a:pPr>
            <a:r>
              <a:rPr lang="en-US" dirty="0"/>
              <a:t>Anonymously read through all quotes with the group</a:t>
            </a:r>
            <a:endParaRPr lang="en-US" dirty="0">
              <a:cs typeface="Calibri" panose="020F0502020204030204"/>
            </a:endParaRPr>
          </a:p>
        </p:txBody>
      </p:sp>
      <p:sp>
        <p:nvSpPr>
          <p:cNvPr id="4" name="Slide Number Placeholder 3"/>
          <p:cNvSpPr>
            <a:spLocks noGrp="1"/>
          </p:cNvSpPr>
          <p:nvPr>
            <p:ph type="sldNum" sz="quarter" idx="5"/>
          </p:nvPr>
        </p:nvSpPr>
        <p:spPr/>
        <p:txBody>
          <a:bodyPr/>
          <a:lstStyle/>
          <a:p>
            <a:fld id="{A8B0A53B-1ABE-B043-A592-6BB45599BD81}" type="slidenum">
              <a:rPr lang="en-US" smtClean="0"/>
              <a:t>7</a:t>
            </a:fld>
            <a:endParaRPr lang="en-US" dirty="0"/>
          </a:p>
        </p:txBody>
      </p:sp>
    </p:spTree>
    <p:extLst>
      <p:ext uri="{BB962C8B-B14F-4D97-AF65-F5344CB8AC3E}">
        <p14:creationId xmlns:p14="http://schemas.microsoft.com/office/powerpoint/2010/main" val="37981162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cs typeface="Calibri"/>
              </a:rPr>
              <a:t>NOTES:</a:t>
            </a:r>
            <a:endParaRPr lang="en-US" b="1" dirty="0"/>
          </a:p>
          <a:p>
            <a:pPr marL="171450" indent="-171450">
              <a:buFont typeface="Arial"/>
              <a:buChar char="•"/>
            </a:pPr>
            <a:r>
              <a:rPr lang="en-US" dirty="0"/>
              <a:t>Now we're going to take moment to debrief the activity</a:t>
            </a:r>
            <a:endParaRPr lang="en-US" dirty="0">
              <a:cs typeface="Calibri"/>
            </a:endParaRPr>
          </a:p>
          <a:p>
            <a:pPr marL="171450" indent="-171450">
              <a:buFont typeface="Arial"/>
              <a:buChar char="•"/>
            </a:pPr>
            <a:r>
              <a:rPr lang="en-US" dirty="0"/>
              <a:t>Using a combination of show of hands and comments from the audience go through the questions listed above with the larger group</a:t>
            </a:r>
            <a:endParaRPr lang="en-US" dirty="0">
              <a:cs typeface="Calibri"/>
            </a:endParaRPr>
          </a:p>
          <a:p>
            <a:endParaRPr lang="en-US" dirty="0">
              <a:cs typeface="Calibri"/>
            </a:endParaRPr>
          </a:p>
          <a:p>
            <a:endParaRPr lang="en-US" dirty="0">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A8B0A53B-1ABE-B043-A592-6BB45599BD81}" type="slidenum">
              <a:rPr lang="en-US" smtClean="0"/>
              <a:t>8</a:t>
            </a:fld>
            <a:endParaRPr lang="en-US" dirty="0"/>
          </a:p>
        </p:txBody>
      </p:sp>
    </p:spTree>
    <p:extLst>
      <p:ext uri="{BB962C8B-B14F-4D97-AF65-F5344CB8AC3E}">
        <p14:creationId xmlns:p14="http://schemas.microsoft.com/office/powerpoint/2010/main" val="30347627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cs typeface="Calibri" panose="020F0502020204030204"/>
              </a:rPr>
              <a:t>NOTES:</a:t>
            </a:r>
          </a:p>
          <a:p>
            <a:pPr marL="171450" indent="-171450">
              <a:buFont typeface="Arial" panose="020B0604020202020204" pitchFamily="34" charset="0"/>
              <a:buChar char="•"/>
            </a:pPr>
            <a:r>
              <a:rPr lang="en-US" b="0" dirty="0"/>
              <a:t>If this workshop is being delivered after a session on </a:t>
            </a:r>
            <a:r>
              <a:rPr lang="en-US" dirty="0"/>
              <a:t>CBD</a:t>
            </a:r>
            <a:r>
              <a:rPr lang="en-US" b="0" dirty="0"/>
              <a:t> the question could be rephrased to reference how the struggling activity could be a metaphor for achieving </a:t>
            </a:r>
            <a:r>
              <a:rPr lang="en-US" dirty="0"/>
              <a:t>an</a:t>
            </a:r>
            <a:r>
              <a:rPr lang="en-US" b="0" dirty="0"/>
              <a:t> EPA, competency</a:t>
            </a:r>
            <a:r>
              <a:rPr lang="en-US" dirty="0"/>
              <a:t>,</a:t>
            </a:r>
            <a:r>
              <a:rPr lang="en-US" b="0" dirty="0"/>
              <a:t> etc. to reinforce concepts recently taught</a:t>
            </a:r>
            <a:r>
              <a:rPr lang="en-US" dirty="0"/>
              <a:t>; the more general and widely applicated </a:t>
            </a:r>
            <a:endParaRPr lang="en-US" dirty="0">
              <a:cs typeface="Calibri"/>
            </a:endParaRPr>
          </a:p>
          <a:p>
            <a:pPr marL="171450" indent="-171450">
              <a:buFont typeface="Arial" panose="020B0604020202020204" pitchFamily="34" charset="0"/>
              <a:buChar char="•"/>
            </a:pPr>
            <a:r>
              <a:rPr lang="en-US" b="1" dirty="0"/>
              <a:t>VIRTUAL DELIVERY: </a:t>
            </a:r>
            <a:r>
              <a:rPr lang="en-US" dirty="0"/>
              <a:t>Consider</a:t>
            </a:r>
            <a:r>
              <a:rPr lang="en-US" b="0" dirty="0"/>
              <a:t> using breakout rooms vs. conducting this as a </a:t>
            </a:r>
            <a:r>
              <a:rPr lang="en-US" dirty="0"/>
              <a:t>big</a:t>
            </a:r>
            <a:r>
              <a:rPr lang="en-US" b="0" dirty="0"/>
              <a:t> group discussion</a:t>
            </a:r>
            <a:endParaRPr lang="en-US" b="0" dirty="0">
              <a:cs typeface="Calibri" panose="020F0502020204030204"/>
            </a:endParaRPr>
          </a:p>
          <a:p>
            <a:pPr marL="171450" indent="-171450">
              <a:buFont typeface="Arial" panose="020B0604020202020204" pitchFamily="34" charset="0"/>
              <a:buChar char="•"/>
            </a:pPr>
            <a:endParaRPr lang="en-US" b="0" dirty="0"/>
          </a:p>
          <a:p>
            <a:pPr marL="171450" indent="-171450">
              <a:buFont typeface="Arial" panose="020B0604020202020204" pitchFamily="34" charset="0"/>
              <a:buChar char="•"/>
            </a:pPr>
            <a:r>
              <a:rPr lang="en-US" dirty="0"/>
              <a:t>Ask representatives from each</a:t>
            </a:r>
            <a:r>
              <a:rPr lang="en-US" b="0" dirty="0"/>
              <a:t> small </a:t>
            </a:r>
            <a:r>
              <a:rPr lang="en-US" dirty="0"/>
              <a:t>group</a:t>
            </a:r>
            <a:r>
              <a:rPr lang="en-US" b="0" dirty="0"/>
              <a:t> </a:t>
            </a:r>
            <a:r>
              <a:rPr lang="en-US" dirty="0"/>
              <a:t>to </a:t>
            </a:r>
            <a:r>
              <a:rPr lang="en-US" b="0" dirty="0"/>
              <a:t>share </a:t>
            </a:r>
            <a:r>
              <a:rPr lang="en-US" dirty="0"/>
              <a:t>a summary of </a:t>
            </a:r>
            <a:r>
              <a:rPr lang="en-US" b="0" dirty="0"/>
              <a:t>their </a:t>
            </a:r>
            <a:r>
              <a:rPr lang="en-US" dirty="0"/>
              <a:t>discussion</a:t>
            </a:r>
            <a:r>
              <a:rPr lang="en-US" b="0" dirty="0"/>
              <a:t> with the larger group</a:t>
            </a:r>
            <a:endParaRPr lang="en-US" b="0" dirty="0">
              <a:cs typeface="Calibri"/>
            </a:endParaRPr>
          </a:p>
          <a:p>
            <a:pPr marL="171450" indent="-171450">
              <a:buFont typeface="Arial" panose="020B0604020202020204" pitchFamily="34" charset="0"/>
              <a:buChar char="•"/>
            </a:pPr>
            <a:endParaRPr lang="en-US" b="0" dirty="0"/>
          </a:p>
          <a:p>
            <a:endParaRPr lang="en-US" b="1" dirty="0"/>
          </a:p>
          <a:p>
            <a:r>
              <a:rPr lang="en-US" b="1" dirty="0"/>
              <a:t>REFERENCE ONLY:</a:t>
            </a:r>
            <a:br>
              <a:rPr lang="en-US" b="1" dirty="0"/>
            </a:br>
            <a:endParaRPr lang="en-US" b="1" dirty="0"/>
          </a:p>
          <a:p>
            <a:r>
              <a:rPr lang="en-US" b="1" dirty="0"/>
              <a:t>EPA:</a:t>
            </a:r>
          </a:p>
          <a:p>
            <a:r>
              <a:rPr lang="en-CA" sz="1200" b="0" i="0" u="none" strike="noStrike" kern="1200" dirty="0">
                <a:solidFill>
                  <a:schemeClr val="tx1"/>
                </a:solidFill>
                <a:effectLst/>
                <a:latin typeface="+mn-lt"/>
                <a:ea typeface="+mn-ea"/>
                <a:cs typeface="+mn-cs"/>
              </a:rPr>
              <a:t>An EPA is a task of the discipline. It can be delegated to a resident and observed by a supervisor. Typically, each EPA integrates multiple milestones as we use multiple abilities simultaneously when performing professional activities (e.g. we use our medical expertise, but also our communication skills).</a:t>
            </a:r>
          </a:p>
          <a:p>
            <a:endParaRPr lang="en-CA" sz="1200" b="0" i="0" u="none" strike="noStrike" kern="1200" dirty="0">
              <a:solidFill>
                <a:schemeClr val="tx1"/>
              </a:solidFill>
              <a:effectLst/>
              <a:latin typeface="+mn-lt"/>
              <a:ea typeface="+mn-ea"/>
              <a:cs typeface="+mn-cs"/>
            </a:endParaRPr>
          </a:p>
          <a:p>
            <a:r>
              <a:rPr lang="en-CA" sz="1200" b="1" i="0" u="none" strike="noStrike" kern="1200" dirty="0">
                <a:solidFill>
                  <a:schemeClr val="tx1"/>
                </a:solidFill>
                <a:effectLst/>
                <a:latin typeface="+mn-lt"/>
                <a:ea typeface="+mn-ea"/>
                <a:cs typeface="+mn-cs"/>
              </a:rPr>
              <a:t>MILESTONE:</a:t>
            </a:r>
          </a:p>
          <a:p>
            <a:r>
              <a:rPr lang="en-CA" sz="1200" b="0" i="0" u="none" strike="noStrike" kern="1200" dirty="0">
                <a:solidFill>
                  <a:schemeClr val="tx1"/>
                </a:solidFill>
                <a:effectLst/>
                <a:latin typeface="+mn-lt"/>
                <a:ea typeface="+mn-ea"/>
                <a:cs typeface="+mn-cs"/>
              </a:rPr>
              <a:t>A milestone is an observable marker of an individual's ability along a developmental continuum.</a:t>
            </a:r>
            <a:endParaRPr lang="en-US" b="1" dirty="0"/>
          </a:p>
        </p:txBody>
      </p:sp>
      <p:sp>
        <p:nvSpPr>
          <p:cNvPr id="4" name="Slide Number Placeholder 3"/>
          <p:cNvSpPr>
            <a:spLocks noGrp="1"/>
          </p:cNvSpPr>
          <p:nvPr>
            <p:ph type="sldNum" sz="quarter" idx="5"/>
          </p:nvPr>
        </p:nvSpPr>
        <p:spPr/>
        <p:txBody>
          <a:bodyPr/>
          <a:lstStyle/>
          <a:p>
            <a:fld id="{A8B0A53B-1ABE-B043-A592-6BB45599BD81}" type="slidenum">
              <a:rPr lang="en-US" smtClean="0"/>
              <a:t>9</a:t>
            </a:fld>
            <a:endParaRPr lang="en-US" dirty="0"/>
          </a:p>
        </p:txBody>
      </p:sp>
    </p:spTree>
    <p:extLst>
      <p:ext uri="{BB962C8B-B14F-4D97-AF65-F5344CB8AC3E}">
        <p14:creationId xmlns:p14="http://schemas.microsoft.com/office/powerpoint/2010/main" val="98633181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5DD9E0-B3ED-724F-9028-69BE23880944}"/>
              </a:ext>
            </a:extLst>
          </p:cNvPr>
          <p:cNvSpPr>
            <a:spLocks noGrp="1"/>
          </p:cNvSpPr>
          <p:nvPr>
            <p:ph type="ctrTitle"/>
          </p:nvPr>
        </p:nvSpPr>
        <p:spPr>
          <a:xfrm>
            <a:off x="6043353" y="872979"/>
            <a:ext cx="5652927" cy="1986597"/>
          </a:xfrm>
          <a:prstGeom prst="rect">
            <a:avLst/>
          </a:prstGeom>
        </p:spPr>
        <p:txBody>
          <a:bodyPr anchor="b">
            <a:noAutofit/>
          </a:bodyPr>
          <a:lstStyle>
            <a:lvl1pPr algn="l">
              <a:defRPr sz="5400" baseline="0">
                <a:solidFill>
                  <a:schemeClr val="tx2"/>
                </a:solidFill>
                <a:latin typeface="+mj-lt"/>
              </a:defRPr>
            </a:lvl1pPr>
          </a:lstStyle>
          <a:p>
            <a:r>
              <a:rPr lang="en-US" dirty="0"/>
              <a:t>Click to edit Master title style</a:t>
            </a:r>
          </a:p>
        </p:txBody>
      </p:sp>
      <p:sp>
        <p:nvSpPr>
          <p:cNvPr id="3" name="Subtitle 2">
            <a:extLst>
              <a:ext uri="{FF2B5EF4-FFF2-40B4-BE49-F238E27FC236}">
                <a16:creationId xmlns:a16="http://schemas.microsoft.com/office/drawing/2014/main" id="{4D708D59-5533-984A-ABC7-8D0F7571CAFA}"/>
              </a:ext>
            </a:extLst>
          </p:cNvPr>
          <p:cNvSpPr>
            <a:spLocks noGrp="1"/>
          </p:cNvSpPr>
          <p:nvPr>
            <p:ph type="subTitle" idx="1"/>
          </p:nvPr>
        </p:nvSpPr>
        <p:spPr>
          <a:xfrm>
            <a:off x="6043354" y="2859576"/>
            <a:ext cx="5652926" cy="1014298"/>
          </a:xfrm>
          <a:prstGeom prst="rect">
            <a:avLst/>
          </a:prstGeom>
        </p:spPr>
        <p:txBody>
          <a:bodyPr>
            <a:noAutofit/>
          </a:bodyPr>
          <a:lstStyle>
            <a:lvl1pPr marL="0" indent="0" algn="l">
              <a:buNone/>
              <a:defRPr sz="2800" b="1">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5" name="Picture 4">
            <a:extLst>
              <a:ext uri="{FF2B5EF4-FFF2-40B4-BE49-F238E27FC236}">
                <a16:creationId xmlns:a16="http://schemas.microsoft.com/office/drawing/2014/main" id="{C7C9A4B9-2D6F-B744-9793-7FA2200A0F4B}"/>
              </a:ext>
            </a:extLst>
          </p:cNvPr>
          <p:cNvPicPr>
            <a:picLocks noChangeAspect="1"/>
          </p:cNvPicPr>
          <p:nvPr userDrawn="1"/>
        </p:nvPicPr>
        <p:blipFill>
          <a:blip r:embed="rId2"/>
          <a:stretch>
            <a:fillRect/>
          </a:stretch>
        </p:blipFill>
        <p:spPr>
          <a:xfrm>
            <a:off x="6043352" y="5172126"/>
            <a:ext cx="2249424" cy="989330"/>
          </a:xfrm>
          <a:prstGeom prst="rect">
            <a:avLst/>
          </a:prstGeom>
        </p:spPr>
      </p:pic>
      <p:sp>
        <p:nvSpPr>
          <p:cNvPr id="9" name="TextBox 10">
            <a:extLst>
              <a:ext uri="{FF2B5EF4-FFF2-40B4-BE49-F238E27FC236}">
                <a16:creationId xmlns:a16="http://schemas.microsoft.com/office/drawing/2014/main" id="{BE7DEA5C-B7FD-BD4B-9ABC-37ED1E0B54FB}"/>
              </a:ext>
            </a:extLst>
          </p:cNvPr>
          <p:cNvSpPr txBox="1"/>
          <p:nvPr userDrawn="1"/>
        </p:nvSpPr>
        <p:spPr>
          <a:xfrm>
            <a:off x="6043354" y="3666011"/>
            <a:ext cx="665017" cy="46166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spcAft>
                <a:spcPts val="600"/>
              </a:spcAft>
            </a:pPr>
            <a:r>
              <a:rPr lang="en-US" sz="2400" b="1" dirty="0">
                <a:solidFill>
                  <a:schemeClr val="accent4"/>
                </a:solidFill>
              </a:rPr>
              <a:t>•••</a:t>
            </a:r>
          </a:p>
        </p:txBody>
      </p:sp>
      <p:pic>
        <p:nvPicPr>
          <p:cNvPr id="7" name="Picture 6">
            <a:extLst>
              <a:ext uri="{FF2B5EF4-FFF2-40B4-BE49-F238E27FC236}">
                <a16:creationId xmlns:a16="http://schemas.microsoft.com/office/drawing/2014/main" id="{14E4C285-2228-A046-BE92-7D02FF759A0C}"/>
              </a:ext>
            </a:extLst>
          </p:cNvPr>
          <p:cNvPicPr>
            <a:picLocks noChangeAspect="1"/>
          </p:cNvPicPr>
          <p:nvPr userDrawn="1"/>
        </p:nvPicPr>
        <p:blipFill>
          <a:blip r:embed="rId3"/>
          <a:stretch>
            <a:fillRect/>
          </a:stretch>
        </p:blipFill>
        <p:spPr>
          <a:xfrm>
            <a:off x="0" y="0"/>
            <a:ext cx="5488845" cy="6858000"/>
          </a:xfrm>
          <a:prstGeom prst="rect">
            <a:avLst/>
          </a:prstGeom>
        </p:spPr>
      </p:pic>
    </p:spTree>
    <p:extLst>
      <p:ext uri="{BB962C8B-B14F-4D97-AF65-F5344CB8AC3E}">
        <p14:creationId xmlns:p14="http://schemas.microsoft.com/office/powerpoint/2010/main" val="37554396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7B11EF-6B8C-F34B-9A29-C5DC8D8AD785}"/>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26EC57A-5081-654F-BF09-F77FD92FEA79}"/>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59BAE5C-6A17-B24C-9544-D5A521F6254F}"/>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9" name="Footer Placeholder 8">
            <a:extLst>
              <a:ext uri="{FF2B5EF4-FFF2-40B4-BE49-F238E27FC236}">
                <a16:creationId xmlns:a16="http://schemas.microsoft.com/office/drawing/2014/main" id="{2C155027-0F0B-144E-9D35-44405E9ADFD6}"/>
              </a:ext>
            </a:extLst>
          </p:cNvPr>
          <p:cNvSpPr>
            <a:spLocks noGrp="1"/>
          </p:cNvSpPr>
          <p:nvPr>
            <p:ph type="ftr" sz="quarter" idx="11"/>
          </p:nvPr>
        </p:nvSpPr>
        <p:spPr/>
        <p:txBody>
          <a:bodyPr/>
          <a:lstStyle/>
          <a:p>
            <a:r>
              <a:rPr lang="en-US" dirty="0"/>
              <a:t>Document Title</a:t>
            </a:r>
          </a:p>
        </p:txBody>
      </p:sp>
      <p:sp>
        <p:nvSpPr>
          <p:cNvPr id="10" name="Slide Number Placeholder 9">
            <a:extLst>
              <a:ext uri="{FF2B5EF4-FFF2-40B4-BE49-F238E27FC236}">
                <a16:creationId xmlns:a16="http://schemas.microsoft.com/office/drawing/2014/main" id="{A8429DA9-6506-F248-8BF7-A4184467E422}"/>
              </a:ext>
            </a:extLst>
          </p:cNvPr>
          <p:cNvSpPr>
            <a:spLocks noGrp="1"/>
          </p:cNvSpPr>
          <p:nvPr>
            <p:ph type="sldNum" sz="quarter" idx="12"/>
          </p:nvPr>
        </p:nvSpPr>
        <p:spPr/>
        <p:txBody>
          <a:bodyPr/>
          <a:lstStyle/>
          <a:p>
            <a:fld id="{0F408A5D-059A-A247-8344-29C129C8EF29}" type="slidenum">
              <a:rPr lang="en-US" smtClean="0"/>
              <a:pPr/>
              <a:t>‹#›</a:t>
            </a:fld>
            <a:endParaRPr lang="en-US" dirty="0"/>
          </a:p>
        </p:txBody>
      </p:sp>
    </p:spTree>
    <p:extLst>
      <p:ext uri="{BB962C8B-B14F-4D97-AF65-F5344CB8AC3E}">
        <p14:creationId xmlns:p14="http://schemas.microsoft.com/office/powerpoint/2010/main" val="8318403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8F7A13-1565-F645-810B-FC23B5559F2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916EF9D-F47C-6E40-8C1D-BCBDAE96147C}"/>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07EDAE58-F8E0-234E-94B3-D3596EE127AB}"/>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9" name="Footer Placeholder 8">
            <a:extLst>
              <a:ext uri="{FF2B5EF4-FFF2-40B4-BE49-F238E27FC236}">
                <a16:creationId xmlns:a16="http://schemas.microsoft.com/office/drawing/2014/main" id="{4276A87F-C9C4-ED48-B6E9-1A08D898000A}"/>
              </a:ext>
            </a:extLst>
          </p:cNvPr>
          <p:cNvSpPr>
            <a:spLocks noGrp="1"/>
          </p:cNvSpPr>
          <p:nvPr>
            <p:ph type="ftr" sz="quarter" idx="11"/>
          </p:nvPr>
        </p:nvSpPr>
        <p:spPr/>
        <p:txBody>
          <a:bodyPr/>
          <a:lstStyle/>
          <a:p>
            <a:r>
              <a:rPr lang="en-US" dirty="0"/>
              <a:t>Document Title</a:t>
            </a:r>
          </a:p>
        </p:txBody>
      </p:sp>
      <p:sp>
        <p:nvSpPr>
          <p:cNvPr id="10" name="Slide Number Placeholder 9">
            <a:extLst>
              <a:ext uri="{FF2B5EF4-FFF2-40B4-BE49-F238E27FC236}">
                <a16:creationId xmlns:a16="http://schemas.microsoft.com/office/drawing/2014/main" id="{67E50796-3DBD-D54A-9C82-5EC70B836A5E}"/>
              </a:ext>
            </a:extLst>
          </p:cNvPr>
          <p:cNvSpPr>
            <a:spLocks noGrp="1"/>
          </p:cNvSpPr>
          <p:nvPr>
            <p:ph type="sldNum" sz="quarter" idx="12"/>
          </p:nvPr>
        </p:nvSpPr>
        <p:spPr/>
        <p:txBody>
          <a:bodyPr/>
          <a:lstStyle/>
          <a:p>
            <a:fld id="{0F408A5D-059A-A247-8344-29C129C8EF29}" type="slidenum">
              <a:rPr lang="en-US" smtClean="0"/>
              <a:pPr/>
              <a:t>‹#›</a:t>
            </a:fld>
            <a:endParaRPr lang="en-US" dirty="0"/>
          </a:p>
        </p:txBody>
      </p:sp>
    </p:spTree>
    <p:extLst>
      <p:ext uri="{BB962C8B-B14F-4D97-AF65-F5344CB8AC3E}">
        <p14:creationId xmlns:p14="http://schemas.microsoft.com/office/powerpoint/2010/main" val="11110125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1514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Closing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F885120-0513-1C4D-8FE6-38F5392990C1}"/>
              </a:ext>
            </a:extLst>
          </p:cNvPr>
          <p:cNvSpPr/>
          <p:nvPr userDrawn="1"/>
        </p:nvSpPr>
        <p:spPr>
          <a:xfrm>
            <a:off x="0" y="0"/>
            <a:ext cx="12192000" cy="5060477"/>
          </a:xfrm>
          <a:prstGeom prst="rect">
            <a:avLst/>
          </a:prstGeom>
          <a:solidFill>
            <a:schemeClr val="accent5">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5"/>
              </a:solidFill>
            </a:endParaRPr>
          </a:p>
        </p:txBody>
      </p:sp>
      <p:pic>
        <p:nvPicPr>
          <p:cNvPr id="2" name="Picture 1">
            <a:extLst>
              <a:ext uri="{FF2B5EF4-FFF2-40B4-BE49-F238E27FC236}">
                <a16:creationId xmlns:a16="http://schemas.microsoft.com/office/drawing/2014/main" id="{7418A417-648A-8340-AE41-4375D377BBC4}"/>
              </a:ext>
            </a:extLst>
          </p:cNvPr>
          <p:cNvPicPr>
            <a:picLocks noChangeAspect="1"/>
          </p:cNvPicPr>
          <p:nvPr userDrawn="1"/>
        </p:nvPicPr>
        <p:blipFill>
          <a:blip r:embed="rId2"/>
          <a:stretch>
            <a:fillRect/>
          </a:stretch>
        </p:blipFill>
        <p:spPr>
          <a:xfrm>
            <a:off x="5028446" y="5373321"/>
            <a:ext cx="2135109" cy="939052"/>
          </a:xfrm>
          <a:prstGeom prst="rect">
            <a:avLst/>
          </a:prstGeom>
        </p:spPr>
      </p:pic>
      <p:sp>
        <p:nvSpPr>
          <p:cNvPr id="10" name="Title 1">
            <a:extLst>
              <a:ext uri="{FF2B5EF4-FFF2-40B4-BE49-F238E27FC236}">
                <a16:creationId xmlns:a16="http://schemas.microsoft.com/office/drawing/2014/main" id="{CEFF1213-A75D-6D47-912C-4686D9DD97A2}"/>
              </a:ext>
            </a:extLst>
          </p:cNvPr>
          <p:cNvSpPr>
            <a:spLocks noGrp="1"/>
          </p:cNvSpPr>
          <p:nvPr>
            <p:ph type="title"/>
          </p:nvPr>
        </p:nvSpPr>
        <p:spPr>
          <a:xfrm>
            <a:off x="838200" y="1829202"/>
            <a:ext cx="10515600" cy="756688"/>
          </a:xfrm>
          <a:prstGeom prst="rect">
            <a:avLst/>
          </a:prstGeom>
        </p:spPr>
        <p:txBody>
          <a:bodyPr/>
          <a:lstStyle>
            <a:lvl1pPr algn="ctr">
              <a:defRPr sz="4800"/>
            </a:lvl1pPr>
          </a:lstStyle>
          <a:p>
            <a:r>
              <a:rPr lang="en-US" dirty="0"/>
              <a:t>Click to edit Master title style</a:t>
            </a:r>
          </a:p>
        </p:txBody>
      </p:sp>
      <p:sp>
        <p:nvSpPr>
          <p:cNvPr id="11" name="Subtitle 2">
            <a:extLst>
              <a:ext uri="{FF2B5EF4-FFF2-40B4-BE49-F238E27FC236}">
                <a16:creationId xmlns:a16="http://schemas.microsoft.com/office/drawing/2014/main" id="{7CE0F213-0DE7-0C4E-A39D-369D76CB1547}"/>
              </a:ext>
            </a:extLst>
          </p:cNvPr>
          <p:cNvSpPr>
            <a:spLocks noGrp="1"/>
          </p:cNvSpPr>
          <p:nvPr>
            <p:ph type="subTitle" idx="1"/>
          </p:nvPr>
        </p:nvSpPr>
        <p:spPr>
          <a:xfrm>
            <a:off x="2539549" y="2631456"/>
            <a:ext cx="7112899" cy="496774"/>
          </a:xfrm>
          <a:prstGeom prst="rect">
            <a:avLst/>
          </a:prstGeom>
        </p:spPr>
        <p:txBody>
          <a:bodyPr>
            <a:noAutofit/>
          </a:bodyPr>
          <a:lstStyle>
            <a:lvl1pPr marL="0" indent="0" algn="ctr">
              <a:buNone/>
              <a:defRPr sz="1800" b="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3152202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AAEF4D-1501-1C4A-8BF2-EBF84C353934}"/>
              </a:ext>
            </a:extLst>
          </p:cNvPr>
          <p:cNvSpPr>
            <a:spLocks noGrp="1"/>
          </p:cNvSpPr>
          <p:nvPr>
            <p:ph type="title"/>
          </p:nvPr>
        </p:nvSpPr>
        <p:spPr>
          <a:xfrm>
            <a:off x="838200" y="365125"/>
            <a:ext cx="10515600" cy="1325563"/>
          </a:xfrm>
          <a:prstGeom prst="rect">
            <a:avLst/>
          </a:prstGeo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B746155A-A000-4041-920D-E7EEE74DEC15}"/>
              </a:ext>
            </a:extLst>
          </p:cNvPr>
          <p:cNvSpPr>
            <a:spLocks noGrp="1"/>
          </p:cNvSpPr>
          <p:nvPr>
            <p:ph idx="1"/>
          </p:nvPr>
        </p:nvSpPr>
        <p:spPr>
          <a:xfrm>
            <a:off x="838200" y="1825625"/>
            <a:ext cx="10515600" cy="4351338"/>
          </a:xfrm>
          <a:prstGeom prst="rect">
            <a:avLst/>
          </a:prstGeom>
        </p:spPr>
        <p:txBody>
          <a:bodyPr/>
          <a:lstStyle>
            <a:lvl1pPr>
              <a:spcBef>
                <a:spcPts val="1600"/>
              </a:spcBef>
              <a:defRPr/>
            </a:lvl1pPr>
            <a:lvl2pPr>
              <a:spcBef>
                <a:spcPts val="1100"/>
              </a:spcBef>
              <a:buClr>
                <a:schemeClr val="accent3"/>
              </a:buClr>
              <a:defRPr/>
            </a:lvl2pPr>
            <a:lvl3pPr>
              <a:spcBef>
                <a:spcPts val="1100"/>
              </a:spcBef>
              <a:buClr>
                <a:schemeClr val="tx2"/>
              </a:buClr>
              <a:defRPr/>
            </a:lvl3pPr>
            <a:lvl4pPr>
              <a:spcBef>
                <a:spcPts val="1100"/>
              </a:spcBef>
              <a:buClr>
                <a:schemeClr val="accent1"/>
              </a:buClr>
              <a:defRPr/>
            </a:lvl4pPr>
            <a:lvl5pPr>
              <a:spcBef>
                <a:spcPts val="1100"/>
              </a:spcBef>
              <a:buClr>
                <a:schemeClr val="bg2">
                  <a:lumMod val="25000"/>
                </a:schemeClr>
              </a:buClr>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Footer Placeholder 7">
            <a:extLst>
              <a:ext uri="{FF2B5EF4-FFF2-40B4-BE49-F238E27FC236}">
                <a16:creationId xmlns:a16="http://schemas.microsoft.com/office/drawing/2014/main" id="{226E6D72-8B14-8946-BAE9-7F2E965F3E7D}"/>
              </a:ext>
            </a:extLst>
          </p:cNvPr>
          <p:cNvSpPr>
            <a:spLocks noGrp="1"/>
          </p:cNvSpPr>
          <p:nvPr>
            <p:ph type="ftr" sz="quarter" idx="11"/>
          </p:nvPr>
        </p:nvSpPr>
        <p:spPr/>
        <p:txBody>
          <a:bodyPr/>
          <a:lstStyle/>
          <a:p>
            <a:r>
              <a:rPr lang="en-US" dirty="0"/>
              <a:t>Document Title</a:t>
            </a:r>
          </a:p>
        </p:txBody>
      </p:sp>
      <p:sp>
        <p:nvSpPr>
          <p:cNvPr id="9" name="Slide Number Placeholder 8">
            <a:extLst>
              <a:ext uri="{FF2B5EF4-FFF2-40B4-BE49-F238E27FC236}">
                <a16:creationId xmlns:a16="http://schemas.microsoft.com/office/drawing/2014/main" id="{6FFCB3CD-21C1-174A-91CF-FE1453D9B884}"/>
              </a:ext>
            </a:extLst>
          </p:cNvPr>
          <p:cNvSpPr>
            <a:spLocks noGrp="1"/>
          </p:cNvSpPr>
          <p:nvPr>
            <p:ph type="sldNum" sz="quarter" idx="12"/>
          </p:nvPr>
        </p:nvSpPr>
        <p:spPr/>
        <p:txBody>
          <a:bodyPr/>
          <a:lstStyle/>
          <a:p>
            <a:fld id="{0F408A5D-059A-A247-8344-29C129C8EF29}" type="slidenum">
              <a:rPr lang="en-US" smtClean="0"/>
              <a:pPr/>
              <a:t>‹#›</a:t>
            </a:fld>
            <a:endParaRPr lang="en-US" dirty="0"/>
          </a:p>
        </p:txBody>
      </p:sp>
    </p:spTree>
    <p:extLst>
      <p:ext uri="{BB962C8B-B14F-4D97-AF65-F5344CB8AC3E}">
        <p14:creationId xmlns:p14="http://schemas.microsoft.com/office/powerpoint/2010/main" val="27965624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2">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655D3D6-24B8-D545-9C97-CF34556DF482}"/>
              </a:ext>
            </a:extLst>
          </p:cNvPr>
          <p:cNvSpPr/>
          <p:nvPr userDrawn="1"/>
        </p:nvSpPr>
        <p:spPr>
          <a:xfrm>
            <a:off x="0" y="1"/>
            <a:ext cx="12192000" cy="6129494"/>
          </a:xfrm>
          <a:prstGeom prst="rect">
            <a:avLst/>
          </a:prstGeom>
          <a:solidFill>
            <a:schemeClr val="accent5">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5"/>
              </a:solidFill>
            </a:endParaRPr>
          </a:p>
        </p:txBody>
      </p:sp>
      <p:sp>
        <p:nvSpPr>
          <p:cNvPr id="2" name="Title 1">
            <a:extLst>
              <a:ext uri="{FF2B5EF4-FFF2-40B4-BE49-F238E27FC236}">
                <a16:creationId xmlns:a16="http://schemas.microsoft.com/office/drawing/2014/main" id="{84AAEF4D-1501-1C4A-8BF2-EBF84C353934}"/>
              </a:ext>
            </a:extLst>
          </p:cNvPr>
          <p:cNvSpPr>
            <a:spLocks noGrp="1"/>
          </p:cNvSpPr>
          <p:nvPr>
            <p:ph type="title"/>
          </p:nvPr>
        </p:nvSpPr>
        <p:spPr>
          <a:xfrm>
            <a:off x="838200" y="365125"/>
            <a:ext cx="10515600" cy="1325563"/>
          </a:xfrm>
          <a:prstGeom prst="rect">
            <a:avLst/>
          </a:prstGeo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B746155A-A000-4041-920D-E7EEE74DEC15}"/>
              </a:ext>
            </a:extLst>
          </p:cNvPr>
          <p:cNvSpPr>
            <a:spLocks noGrp="1"/>
          </p:cNvSpPr>
          <p:nvPr>
            <p:ph idx="1"/>
          </p:nvPr>
        </p:nvSpPr>
        <p:spPr>
          <a:xfrm>
            <a:off x="838200" y="1825625"/>
            <a:ext cx="10515600" cy="4351338"/>
          </a:xfrm>
          <a:prstGeom prst="rect">
            <a:avLst/>
          </a:prstGeom>
        </p:spPr>
        <p:txBody>
          <a:bodyPr/>
          <a:lstStyle>
            <a:lvl1pPr>
              <a:spcBef>
                <a:spcPts val="1600"/>
              </a:spcBef>
              <a:defRPr/>
            </a:lvl1pPr>
            <a:lvl2pPr>
              <a:spcBef>
                <a:spcPts val="1100"/>
              </a:spcBef>
              <a:buClr>
                <a:schemeClr val="accent3"/>
              </a:buClr>
              <a:defRPr/>
            </a:lvl2pPr>
            <a:lvl3pPr>
              <a:spcBef>
                <a:spcPts val="1100"/>
              </a:spcBef>
              <a:buClr>
                <a:schemeClr val="tx2"/>
              </a:buClr>
              <a:defRPr/>
            </a:lvl3pPr>
            <a:lvl4pPr>
              <a:spcBef>
                <a:spcPts val="1100"/>
              </a:spcBef>
              <a:buClr>
                <a:schemeClr val="bg2">
                  <a:lumMod val="25000"/>
                </a:schemeClr>
              </a:buClr>
              <a:defRPr/>
            </a:lvl4pPr>
            <a:lvl5pPr>
              <a:spcBef>
                <a:spcPts val="1100"/>
              </a:spcBef>
              <a:buClr>
                <a:schemeClr val="bg2">
                  <a:lumMod val="25000"/>
                </a:schemeClr>
              </a:buClr>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Footer Placeholder 7">
            <a:extLst>
              <a:ext uri="{FF2B5EF4-FFF2-40B4-BE49-F238E27FC236}">
                <a16:creationId xmlns:a16="http://schemas.microsoft.com/office/drawing/2014/main" id="{226E6D72-8B14-8946-BAE9-7F2E965F3E7D}"/>
              </a:ext>
            </a:extLst>
          </p:cNvPr>
          <p:cNvSpPr>
            <a:spLocks noGrp="1"/>
          </p:cNvSpPr>
          <p:nvPr>
            <p:ph type="ftr" sz="quarter" idx="11"/>
          </p:nvPr>
        </p:nvSpPr>
        <p:spPr/>
        <p:txBody>
          <a:bodyPr/>
          <a:lstStyle/>
          <a:p>
            <a:r>
              <a:rPr lang="en-US" dirty="0"/>
              <a:t>Document Title</a:t>
            </a:r>
          </a:p>
        </p:txBody>
      </p:sp>
      <p:sp>
        <p:nvSpPr>
          <p:cNvPr id="9" name="Slide Number Placeholder 8">
            <a:extLst>
              <a:ext uri="{FF2B5EF4-FFF2-40B4-BE49-F238E27FC236}">
                <a16:creationId xmlns:a16="http://schemas.microsoft.com/office/drawing/2014/main" id="{6FFCB3CD-21C1-174A-91CF-FE1453D9B884}"/>
              </a:ext>
            </a:extLst>
          </p:cNvPr>
          <p:cNvSpPr>
            <a:spLocks noGrp="1"/>
          </p:cNvSpPr>
          <p:nvPr>
            <p:ph type="sldNum" sz="quarter" idx="12"/>
          </p:nvPr>
        </p:nvSpPr>
        <p:spPr/>
        <p:txBody>
          <a:bodyPr/>
          <a:lstStyle/>
          <a:p>
            <a:fld id="{0F408A5D-059A-A247-8344-29C129C8EF29}" type="slidenum">
              <a:rPr lang="en-US" smtClean="0"/>
              <a:pPr/>
              <a:t>‹#›</a:t>
            </a:fld>
            <a:endParaRPr lang="en-US" dirty="0"/>
          </a:p>
        </p:txBody>
      </p:sp>
    </p:spTree>
    <p:extLst>
      <p:ext uri="{BB962C8B-B14F-4D97-AF65-F5344CB8AC3E}">
        <p14:creationId xmlns:p14="http://schemas.microsoft.com/office/powerpoint/2010/main" val="20190704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B5B31EB-AFC1-7D40-A66D-92EFDA2E4095}"/>
              </a:ext>
            </a:extLst>
          </p:cNvPr>
          <p:cNvSpPr/>
          <p:nvPr userDrawn="1"/>
        </p:nvSpPr>
        <p:spPr>
          <a:xfrm>
            <a:off x="0" y="3674225"/>
            <a:ext cx="11347450" cy="814647"/>
          </a:xfrm>
          <a:prstGeom prst="rect">
            <a:avLst/>
          </a:prstGeom>
          <a:solidFill>
            <a:schemeClr val="accent5">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5"/>
              </a:solidFill>
            </a:endParaRPr>
          </a:p>
        </p:txBody>
      </p:sp>
      <p:sp>
        <p:nvSpPr>
          <p:cNvPr id="2" name="Title 1">
            <a:extLst>
              <a:ext uri="{FF2B5EF4-FFF2-40B4-BE49-F238E27FC236}">
                <a16:creationId xmlns:a16="http://schemas.microsoft.com/office/drawing/2014/main" id="{6A845B6D-5702-EB41-BD5B-A2026290BBE2}"/>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dirty="0"/>
              <a:t>Click to edit Master title style</a:t>
            </a:r>
          </a:p>
        </p:txBody>
      </p:sp>
      <p:sp>
        <p:nvSpPr>
          <p:cNvPr id="3" name="Text Placeholder 2">
            <a:extLst>
              <a:ext uri="{FF2B5EF4-FFF2-40B4-BE49-F238E27FC236}">
                <a16:creationId xmlns:a16="http://schemas.microsoft.com/office/drawing/2014/main" id="{2A55E5EB-D470-424D-B29E-DD801C3221E2}"/>
              </a:ext>
            </a:extLst>
          </p:cNvPr>
          <p:cNvSpPr>
            <a:spLocks noGrp="1"/>
          </p:cNvSpPr>
          <p:nvPr>
            <p:ph type="body" idx="1"/>
          </p:nvPr>
        </p:nvSpPr>
        <p:spPr>
          <a:xfrm>
            <a:off x="906086" y="4589463"/>
            <a:ext cx="10441363" cy="1500187"/>
          </a:xfrm>
          <a:prstGeom prst="rect">
            <a:avLst/>
          </a:prstGeom>
        </p:spPr>
        <p:txBody>
          <a:bodyPr/>
          <a:lstStyle>
            <a:lvl1pPr marL="0" indent="0">
              <a:buNone/>
              <a:defRPr sz="240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Edit Master text styles</a:t>
            </a:r>
          </a:p>
        </p:txBody>
      </p:sp>
      <p:sp>
        <p:nvSpPr>
          <p:cNvPr id="8" name="Footer Placeholder 7">
            <a:extLst>
              <a:ext uri="{FF2B5EF4-FFF2-40B4-BE49-F238E27FC236}">
                <a16:creationId xmlns:a16="http://schemas.microsoft.com/office/drawing/2014/main" id="{AA28F8C4-A416-6D47-B14B-F464C35985E9}"/>
              </a:ext>
            </a:extLst>
          </p:cNvPr>
          <p:cNvSpPr>
            <a:spLocks noGrp="1"/>
          </p:cNvSpPr>
          <p:nvPr>
            <p:ph type="ftr" sz="quarter" idx="11"/>
          </p:nvPr>
        </p:nvSpPr>
        <p:spPr/>
        <p:txBody>
          <a:bodyPr/>
          <a:lstStyle/>
          <a:p>
            <a:r>
              <a:rPr lang="en-US" dirty="0"/>
              <a:t>Document Title</a:t>
            </a:r>
          </a:p>
        </p:txBody>
      </p:sp>
      <p:sp>
        <p:nvSpPr>
          <p:cNvPr id="9" name="Slide Number Placeholder 8">
            <a:extLst>
              <a:ext uri="{FF2B5EF4-FFF2-40B4-BE49-F238E27FC236}">
                <a16:creationId xmlns:a16="http://schemas.microsoft.com/office/drawing/2014/main" id="{0AC3095E-FADF-A540-82A8-4DA001290018}"/>
              </a:ext>
            </a:extLst>
          </p:cNvPr>
          <p:cNvSpPr>
            <a:spLocks noGrp="1"/>
          </p:cNvSpPr>
          <p:nvPr>
            <p:ph type="sldNum" sz="quarter" idx="12"/>
          </p:nvPr>
        </p:nvSpPr>
        <p:spPr/>
        <p:txBody>
          <a:bodyPr/>
          <a:lstStyle/>
          <a:p>
            <a:fld id="{0F408A5D-059A-A247-8344-29C129C8EF29}" type="slidenum">
              <a:rPr lang="en-US" smtClean="0"/>
              <a:pPr/>
              <a:t>‹#›</a:t>
            </a:fld>
            <a:endParaRPr lang="en-US" dirty="0"/>
          </a:p>
        </p:txBody>
      </p:sp>
    </p:spTree>
    <p:extLst>
      <p:ext uri="{BB962C8B-B14F-4D97-AF65-F5344CB8AC3E}">
        <p14:creationId xmlns:p14="http://schemas.microsoft.com/office/powerpoint/2010/main" val="22753520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845B6D-5702-EB41-BD5B-A2026290BBE2}"/>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dirty="0"/>
              <a:t>Click to edit Master title style</a:t>
            </a:r>
          </a:p>
        </p:txBody>
      </p:sp>
      <p:sp>
        <p:nvSpPr>
          <p:cNvPr id="3" name="Text Placeholder 2">
            <a:extLst>
              <a:ext uri="{FF2B5EF4-FFF2-40B4-BE49-F238E27FC236}">
                <a16:creationId xmlns:a16="http://schemas.microsoft.com/office/drawing/2014/main" id="{2A55E5EB-D470-424D-B29E-DD801C3221E2}"/>
              </a:ext>
            </a:extLst>
          </p:cNvPr>
          <p:cNvSpPr>
            <a:spLocks noGrp="1"/>
          </p:cNvSpPr>
          <p:nvPr>
            <p:ph type="body" idx="1"/>
          </p:nvPr>
        </p:nvSpPr>
        <p:spPr>
          <a:xfrm>
            <a:off x="906086" y="4589463"/>
            <a:ext cx="10441363" cy="1500187"/>
          </a:xfrm>
          <a:prstGeom prst="rect">
            <a:avLst/>
          </a:prstGeom>
        </p:spPr>
        <p:txBody>
          <a:bodyPr/>
          <a:lstStyle>
            <a:lvl1pPr marL="0" indent="0">
              <a:buNone/>
              <a:defRPr sz="240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Edit Master text styles</a:t>
            </a:r>
          </a:p>
        </p:txBody>
      </p:sp>
      <p:sp>
        <p:nvSpPr>
          <p:cNvPr id="8" name="Footer Placeholder 7">
            <a:extLst>
              <a:ext uri="{FF2B5EF4-FFF2-40B4-BE49-F238E27FC236}">
                <a16:creationId xmlns:a16="http://schemas.microsoft.com/office/drawing/2014/main" id="{AA28F8C4-A416-6D47-B14B-F464C35985E9}"/>
              </a:ext>
            </a:extLst>
          </p:cNvPr>
          <p:cNvSpPr>
            <a:spLocks noGrp="1"/>
          </p:cNvSpPr>
          <p:nvPr>
            <p:ph type="ftr" sz="quarter" idx="11"/>
          </p:nvPr>
        </p:nvSpPr>
        <p:spPr/>
        <p:txBody>
          <a:bodyPr/>
          <a:lstStyle/>
          <a:p>
            <a:r>
              <a:rPr lang="en-US" dirty="0"/>
              <a:t>Document Title</a:t>
            </a:r>
          </a:p>
        </p:txBody>
      </p:sp>
      <p:sp>
        <p:nvSpPr>
          <p:cNvPr id="9" name="Slide Number Placeholder 8">
            <a:extLst>
              <a:ext uri="{FF2B5EF4-FFF2-40B4-BE49-F238E27FC236}">
                <a16:creationId xmlns:a16="http://schemas.microsoft.com/office/drawing/2014/main" id="{0AC3095E-FADF-A540-82A8-4DA001290018}"/>
              </a:ext>
            </a:extLst>
          </p:cNvPr>
          <p:cNvSpPr>
            <a:spLocks noGrp="1"/>
          </p:cNvSpPr>
          <p:nvPr>
            <p:ph type="sldNum" sz="quarter" idx="12"/>
          </p:nvPr>
        </p:nvSpPr>
        <p:spPr/>
        <p:txBody>
          <a:bodyPr/>
          <a:lstStyle/>
          <a:p>
            <a:fld id="{0F408A5D-059A-A247-8344-29C129C8EF29}" type="slidenum">
              <a:rPr lang="en-US" smtClean="0"/>
              <a:pPr/>
              <a:t>‹#›</a:t>
            </a:fld>
            <a:endParaRPr lang="en-US" dirty="0"/>
          </a:p>
        </p:txBody>
      </p:sp>
    </p:spTree>
    <p:extLst>
      <p:ext uri="{BB962C8B-B14F-4D97-AF65-F5344CB8AC3E}">
        <p14:creationId xmlns:p14="http://schemas.microsoft.com/office/powerpoint/2010/main" val="20624745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525FC0-6196-894E-8A64-170C07D85E1B}"/>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BACD3D25-205D-3944-962E-9CBA893081E5}"/>
              </a:ext>
            </a:extLst>
          </p:cNvPr>
          <p:cNvSpPr>
            <a:spLocks noGrp="1"/>
          </p:cNvSpPr>
          <p:nvPr>
            <p:ph sz="half" idx="1"/>
          </p:nvPr>
        </p:nvSpPr>
        <p:spPr>
          <a:xfrm>
            <a:off x="838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DF981C5-57EC-8444-B397-BAB5AEF5D23A}"/>
              </a:ext>
            </a:extLst>
          </p:cNvPr>
          <p:cNvSpPr>
            <a:spLocks noGrp="1"/>
          </p:cNvSpPr>
          <p:nvPr>
            <p:ph sz="half" idx="2"/>
          </p:nvPr>
        </p:nvSpPr>
        <p:spPr>
          <a:xfrm>
            <a:off x="6172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8">
            <a:extLst>
              <a:ext uri="{FF2B5EF4-FFF2-40B4-BE49-F238E27FC236}">
                <a16:creationId xmlns:a16="http://schemas.microsoft.com/office/drawing/2014/main" id="{09B1C2F5-9B3F-A443-B237-E6F4B8AC50F4}"/>
              </a:ext>
            </a:extLst>
          </p:cNvPr>
          <p:cNvSpPr>
            <a:spLocks noGrp="1"/>
          </p:cNvSpPr>
          <p:nvPr>
            <p:ph type="ftr" sz="quarter" idx="11"/>
          </p:nvPr>
        </p:nvSpPr>
        <p:spPr/>
        <p:txBody>
          <a:bodyPr/>
          <a:lstStyle/>
          <a:p>
            <a:r>
              <a:rPr lang="en-US" dirty="0"/>
              <a:t>Document Title</a:t>
            </a:r>
          </a:p>
        </p:txBody>
      </p:sp>
      <p:sp>
        <p:nvSpPr>
          <p:cNvPr id="10" name="Slide Number Placeholder 9">
            <a:extLst>
              <a:ext uri="{FF2B5EF4-FFF2-40B4-BE49-F238E27FC236}">
                <a16:creationId xmlns:a16="http://schemas.microsoft.com/office/drawing/2014/main" id="{575194DF-99B9-484E-B2FD-69F7877A5209}"/>
              </a:ext>
            </a:extLst>
          </p:cNvPr>
          <p:cNvSpPr>
            <a:spLocks noGrp="1"/>
          </p:cNvSpPr>
          <p:nvPr>
            <p:ph type="sldNum" sz="quarter" idx="12"/>
          </p:nvPr>
        </p:nvSpPr>
        <p:spPr/>
        <p:txBody>
          <a:bodyPr/>
          <a:lstStyle/>
          <a:p>
            <a:fld id="{0F408A5D-059A-A247-8344-29C129C8EF29}" type="slidenum">
              <a:rPr lang="en-US" smtClean="0"/>
              <a:pPr/>
              <a:t>‹#›</a:t>
            </a:fld>
            <a:endParaRPr lang="en-US" dirty="0"/>
          </a:p>
        </p:txBody>
      </p:sp>
    </p:spTree>
    <p:extLst>
      <p:ext uri="{BB962C8B-B14F-4D97-AF65-F5344CB8AC3E}">
        <p14:creationId xmlns:p14="http://schemas.microsoft.com/office/powerpoint/2010/main" val="5527249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154F76-AF8A-314A-8B05-7E9E2B528FAF}"/>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60F8F598-D65A-DF43-A53B-C54AE57A6ACB}"/>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07CA1790-4832-A64D-A01A-3C3E57669EB5}"/>
              </a:ext>
            </a:extLst>
          </p:cNvPr>
          <p:cNvSpPr>
            <a:spLocks noGrp="1"/>
          </p:cNvSpPr>
          <p:nvPr>
            <p:ph sz="half" idx="2"/>
          </p:nvPr>
        </p:nvSpPr>
        <p:spPr>
          <a:xfrm>
            <a:off x="839788" y="2505075"/>
            <a:ext cx="515778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7FD5BB6-193F-B34E-9884-12552D786A53}"/>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54ADE333-2DB9-2940-BB65-68C125593CDC}"/>
              </a:ext>
            </a:extLst>
          </p:cNvPr>
          <p:cNvSpPr>
            <a:spLocks noGrp="1"/>
          </p:cNvSpPr>
          <p:nvPr>
            <p:ph sz="quarter" idx="4"/>
          </p:nvPr>
        </p:nvSpPr>
        <p:spPr>
          <a:xfrm>
            <a:off x="6172200" y="2505075"/>
            <a:ext cx="5183188"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10">
            <a:extLst>
              <a:ext uri="{FF2B5EF4-FFF2-40B4-BE49-F238E27FC236}">
                <a16:creationId xmlns:a16="http://schemas.microsoft.com/office/drawing/2014/main" id="{7516C295-4C34-3E49-9663-F94D634C6D40}"/>
              </a:ext>
            </a:extLst>
          </p:cNvPr>
          <p:cNvSpPr>
            <a:spLocks noGrp="1"/>
          </p:cNvSpPr>
          <p:nvPr>
            <p:ph type="ftr" sz="quarter" idx="11"/>
          </p:nvPr>
        </p:nvSpPr>
        <p:spPr/>
        <p:txBody>
          <a:bodyPr/>
          <a:lstStyle/>
          <a:p>
            <a:r>
              <a:rPr lang="en-US" dirty="0"/>
              <a:t>Document Title</a:t>
            </a:r>
          </a:p>
        </p:txBody>
      </p:sp>
      <p:sp>
        <p:nvSpPr>
          <p:cNvPr id="12" name="Slide Number Placeholder 11">
            <a:extLst>
              <a:ext uri="{FF2B5EF4-FFF2-40B4-BE49-F238E27FC236}">
                <a16:creationId xmlns:a16="http://schemas.microsoft.com/office/drawing/2014/main" id="{6E9E1A2A-F71F-D84E-9BB6-C3F977B57BE4}"/>
              </a:ext>
            </a:extLst>
          </p:cNvPr>
          <p:cNvSpPr>
            <a:spLocks noGrp="1"/>
          </p:cNvSpPr>
          <p:nvPr>
            <p:ph type="sldNum" sz="quarter" idx="12"/>
          </p:nvPr>
        </p:nvSpPr>
        <p:spPr/>
        <p:txBody>
          <a:bodyPr/>
          <a:lstStyle/>
          <a:p>
            <a:fld id="{0F408A5D-059A-A247-8344-29C129C8EF29}" type="slidenum">
              <a:rPr lang="en-US" smtClean="0"/>
              <a:pPr/>
              <a:t>‹#›</a:t>
            </a:fld>
            <a:endParaRPr lang="en-US" dirty="0"/>
          </a:p>
        </p:txBody>
      </p:sp>
    </p:spTree>
    <p:extLst>
      <p:ext uri="{BB962C8B-B14F-4D97-AF65-F5344CB8AC3E}">
        <p14:creationId xmlns:p14="http://schemas.microsoft.com/office/powerpoint/2010/main" val="13926608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73A52-2D72-504C-8315-DDE9EF50829A}"/>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7" name="Footer Placeholder 6">
            <a:extLst>
              <a:ext uri="{FF2B5EF4-FFF2-40B4-BE49-F238E27FC236}">
                <a16:creationId xmlns:a16="http://schemas.microsoft.com/office/drawing/2014/main" id="{40E4E35C-0EA5-E64B-962F-22874275001D}"/>
              </a:ext>
            </a:extLst>
          </p:cNvPr>
          <p:cNvSpPr>
            <a:spLocks noGrp="1"/>
          </p:cNvSpPr>
          <p:nvPr>
            <p:ph type="ftr" sz="quarter" idx="11"/>
          </p:nvPr>
        </p:nvSpPr>
        <p:spPr/>
        <p:txBody>
          <a:bodyPr/>
          <a:lstStyle/>
          <a:p>
            <a:r>
              <a:rPr lang="en-US" dirty="0"/>
              <a:t>Document Title</a:t>
            </a:r>
          </a:p>
        </p:txBody>
      </p:sp>
      <p:sp>
        <p:nvSpPr>
          <p:cNvPr id="8" name="Slide Number Placeholder 7">
            <a:extLst>
              <a:ext uri="{FF2B5EF4-FFF2-40B4-BE49-F238E27FC236}">
                <a16:creationId xmlns:a16="http://schemas.microsoft.com/office/drawing/2014/main" id="{C940A6AF-2583-B146-A921-C354741E07F4}"/>
              </a:ext>
            </a:extLst>
          </p:cNvPr>
          <p:cNvSpPr>
            <a:spLocks noGrp="1"/>
          </p:cNvSpPr>
          <p:nvPr>
            <p:ph type="sldNum" sz="quarter" idx="12"/>
          </p:nvPr>
        </p:nvSpPr>
        <p:spPr/>
        <p:txBody>
          <a:bodyPr/>
          <a:lstStyle/>
          <a:p>
            <a:fld id="{0F408A5D-059A-A247-8344-29C129C8EF29}" type="slidenum">
              <a:rPr lang="en-US" smtClean="0"/>
              <a:pPr/>
              <a:t>‹#›</a:t>
            </a:fld>
            <a:endParaRPr lang="en-US" dirty="0"/>
          </a:p>
        </p:txBody>
      </p:sp>
    </p:spTree>
    <p:extLst>
      <p:ext uri="{BB962C8B-B14F-4D97-AF65-F5344CB8AC3E}">
        <p14:creationId xmlns:p14="http://schemas.microsoft.com/office/powerpoint/2010/main" val="1145212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Only">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DDA9E6DF-C45D-D341-8CD4-66D7C21FD5E8}"/>
              </a:ext>
            </a:extLst>
          </p:cNvPr>
          <p:cNvSpPr>
            <a:spLocks noGrp="1"/>
          </p:cNvSpPr>
          <p:nvPr>
            <p:ph idx="1"/>
          </p:nvPr>
        </p:nvSpPr>
        <p:spPr>
          <a:xfrm>
            <a:off x="838200" y="1825625"/>
            <a:ext cx="10515600" cy="4351338"/>
          </a:xfrm>
          <a:prstGeom prst="rect">
            <a:avLst/>
          </a:prstGeom>
        </p:spPr>
        <p:txBody>
          <a:bodyPr/>
          <a:lstStyle>
            <a:lvl1pPr marL="0" indent="0">
              <a:spcBef>
                <a:spcPts val="1600"/>
              </a:spcBef>
              <a:buNone/>
              <a:defRPr/>
            </a:lvl1pPr>
            <a:lvl2pPr marL="457200" indent="0">
              <a:spcBef>
                <a:spcPts val="1100"/>
              </a:spcBef>
              <a:buClr>
                <a:schemeClr val="accent3"/>
              </a:buClr>
              <a:buNone/>
              <a:defRPr/>
            </a:lvl2pPr>
            <a:lvl3pPr marL="914400" indent="0">
              <a:spcBef>
                <a:spcPts val="1100"/>
              </a:spcBef>
              <a:buClr>
                <a:schemeClr val="tx2"/>
              </a:buClr>
              <a:buNone/>
              <a:defRPr/>
            </a:lvl3pPr>
            <a:lvl4pPr marL="1371600" indent="0">
              <a:spcBef>
                <a:spcPts val="1100"/>
              </a:spcBef>
              <a:buClr>
                <a:schemeClr val="bg2">
                  <a:lumMod val="25000"/>
                </a:schemeClr>
              </a:buClr>
              <a:buNone/>
              <a:defRPr/>
            </a:lvl4pPr>
            <a:lvl5pPr marL="1828800" indent="0">
              <a:spcBef>
                <a:spcPts val="1100"/>
              </a:spcBef>
              <a:buClr>
                <a:schemeClr val="bg2">
                  <a:lumMod val="25000"/>
                </a:schemeClr>
              </a:buClr>
              <a:buNone/>
              <a:defRPr/>
            </a:lvl5pPr>
          </a:lstStyle>
          <a:p>
            <a:pPr lvl="0"/>
            <a:r>
              <a:rPr lang="en-US" dirty="0"/>
              <a:t>Edit Master text styles</a:t>
            </a:r>
          </a:p>
        </p:txBody>
      </p:sp>
      <p:sp>
        <p:nvSpPr>
          <p:cNvPr id="3" name="Footer Placeholder 2">
            <a:extLst>
              <a:ext uri="{FF2B5EF4-FFF2-40B4-BE49-F238E27FC236}">
                <a16:creationId xmlns:a16="http://schemas.microsoft.com/office/drawing/2014/main" id="{3661952D-288C-0244-AF97-004A46479DD4}"/>
              </a:ext>
            </a:extLst>
          </p:cNvPr>
          <p:cNvSpPr>
            <a:spLocks noGrp="1"/>
          </p:cNvSpPr>
          <p:nvPr>
            <p:ph type="ftr" sz="quarter" idx="11"/>
          </p:nvPr>
        </p:nvSpPr>
        <p:spPr/>
        <p:txBody>
          <a:bodyPr/>
          <a:lstStyle/>
          <a:p>
            <a:r>
              <a:rPr lang="en-US" dirty="0"/>
              <a:t>Document Title</a:t>
            </a:r>
          </a:p>
        </p:txBody>
      </p:sp>
      <p:sp>
        <p:nvSpPr>
          <p:cNvPr id="4" name="Slide Number Placeholder 3">
            <a:extLst>
              <a:ext uri="{FF2B5EF4-FFF2-40B4-BE49-F238E27FC236}">
                <a16:creationId xmlns:a16="http://schemas.microsoft.com/office/drawing/2014/main" id="{B9955E07-C33D-7D45-AD5F-44FE4742C4EB}"/>
              </a:ext>
            </a:extLst>
          </p:cNvPr>
          <p:cNvSpPr>
            <a:spLocks noGrp="1"/>
          </p:cNvSpPr>
          <p:nvPr>
            <p:ph type="sldNum" sz="quarter" idx="12"/>
          </p:nvPr>
        </p:nvSpPr>
        <p:spPr/>
        <p:txBody>
          <a:bodyPr/>
          <a:lstStyle/>
          <a:p>
            <a:fld id="{0F408A5D-059A-A247-8344-29C129C8EF29}" type="slidenum">
              <a:rPr lang="en-US" smtClean="0"/>
              <a:pPr/>
              <a:t>‹#›</a:t>
            </a:fld>
            <a:endParaRPr lang="en-US" dirty="0"/>
          </a:p>
        </p:txBody>
      </p:sp>
    </p:spTree>
    <p:extLst>
      <p:ext uri="{BB962C8B-B14F-4D97-AF65-F5344CB8AC3E}">
        <p14:creationId xmlns:p14="http://schemas.microsoft.com/office/powerpoint/2010/main" val="36116511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20D6D8F-B1D3-FA4A-9E16-E45F5D59EFA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Autofit/>
          </a:bodyPr>
          <a:lstStyle/>
          <a:p>
            <a:r>
              <a:rPr lang="en-US" dirty="0"/>
              <a:t>Click to edit Master title style</a:t>
            </a:r>
          </a:p>
        </p:txBody>
      </p:sp>
      <p:sp>
        <p:nvSpPr>
          <p:cNvPr id="3" name="Text Placeholder 2">
            <a:extLst>
              <a:ext uri="{FF2B5EF4-FFF2-40B4-BE49-F238E27FC236}">
                <a16:creationId xmlns:a16="http://schemas.microsoft.com/office/drawing/2014/main" id="{D0F05931-36CF-BD4A-BA02-41FF3A41C9E5}"/>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C9091326-D4DF-4A44-A729-97FEF6FEDD55}"/>
              </a:ext>
            </a:extLst>
          </p:cNvPr>
          <p:cNvSpPr>
            <a:spLocks noGrp="1"/>
          </p:cNvSpPr>
          <p:nvPr>
            <p:ph type="ftr" sz="quarter" idx="3"/>
          </p:nvPr>
        </p:nvSpPr>
        <p:spPr>
          <a:xfrm>
            <a:off x="1292202" y="6532831"/>
            <a:ext cx="4052882" cy="317852"/>
          </a:xfrm>
          <a:prstGeom prst="rect">
            <a:avLst/>
          </a:prstGeom>
        </p:spPr>
        <p:txBody>
          <a:bodyPr vert="horz" lIns="91440" tIns="45720" rIns="91440" bIns="45720" rtlCol="0" anchor="t" anchorCtr="0"/>
          <a:lstStyle>
            <a:lvl1pPr algn="ctr">
              <a:defRPr sz="1200">
                <a:solidFill>
                  <a:schemeClr val="bg2">
                    <a:lumMod val="50000"/>
                  </a:schemeClr>
                </a:solidFill>
              </a:defRPr>
            </a:lvl1pPr>
          </a:lstStyle>
          <a:p>
            <a:r>
              <a:rPr lang="en-US" dirty="0"/>
              <a:t>Document Title</a:t>
            </a:r>
          </a:p>
        </p:txBody>
      </p:sp>
      <p:sp>
        <p:nvSpPr>
          <p:cNvPr id="6" name="Slide Number Placeholder 5">
            <a:extLst>
              <a:ext uri="{FF2B5EF4-FFF2-40B4-BE49-F238E27FC236}">
                <a16:creationId xmlns:a16="http://schemas.microsoft.com/office/drawing/2014/main" id="{55BF853C-E04D-9A4E-A9E5-C2414B839946}"/>
              </a:ext>
            </a:extLst>
          </p:cNvPr>
          <p:cNvSpPr>
            <a:spLocks noGrp="1"/>
          </p:cNvSpPr>
          <p:nvPr>
            <p:ph type="sldNum" sz="quarter" idx="4"/>
          </p:nvPr>
        </p:nvSpPr>
        <p:spPr>
          <a:xfrm>
            <a:off x="11353799" y="6532831"/>
            <a:ext cx="626163" cy="317851"/>
          </a:xfrm>
          <a:prstGeom prst="rect">
            <a:avLst/>
          </a:prstGeom>
        </p:spPr>
        <p:txBody>
          <a:bodyPr vert="horz" lIns="91440" tIns="45720" rIns="91440" bIns="45720" rtlCol="0" anchor="t" anchorCtr="0"/>
          <a:lstStyle>
            <a:lvl1pPr algn="r">
              <a:defRPr sz="1000">
                <a:solidFill>
                  <a:schemeClr val="tx2"/>
                </a:solidFill>
              </a:defRPr>
            </a:lvl1pPr>
          </a:lstStyle>
          <a:p>
            <a:fld id="{0F408A5D-059A-A247-8344-29C129C8EF29}" type="slidenum">
              <a:rPr lang="en-US" smtClean="0"/>
              <a:pPr/>
              <a:t>‹#›</a:t>
            </a:fld>
            <a:endParaRPr lang="en-US" dirty="0"/>
          </a:p>
        </p:txBody>
      </p:sp>
      <p:pic>
        <p:nvPicPr>
          <p:cNvPr id="10" name="Picture 9">
            <a:extLst>
              <a:ext uri="{FF2B5EF4-FFF2-40B4-BE49-F238E27FC236}">
                <a16:creationId xmlns:a16="http://schemas.microsoft.com/office/drawing/2014/main" id="{B88F8C66-7A30-6D43-94F4-A2A315E28EC7}"/>
              </a:ext>
            </a:extLst>
          </p:cNvPr>
          <p:cNvPicPr>
            <a:picLocks noChangeAspect="1"/>
          </p:cNvPicPr>
          <p:nvPr userDrawn="1"/>
        </p:nvPicPr>
        <p:blipFill>
          <a:blip r:embed="rId15"/>
          <a:stretch>
            <a:fillRect/>
          </a:stretch>
        </p:blipFill>
        <p:spPr>
          <a:xfrm>
            <a:off x="11582226" y="149141"/>
            <a:ext cx="414328" cy="756947"/>
          </a:xfrm>
          <a:prstGeom prst="rect">
            <a:avLst/>
          </a:prstGeom>
        </p:spPr>
      </p:pic>
      <p:pic>
        <p:nvPicPr>
          <p:cNvPr id="32" name="Picture 31">
            <a:extLst>
              <a:ext uri="{FF2B5EF4-FFF2-40B4-BE49-F238E27FC236}">
                <a16:creationId xmlns:a16="http://schemas.microsoft.com/office/drawing/2014/main" id="{DA5D38A6-7E75-1647-BF52-44A75C978B11}"/>
              </a:ext>
            </a:extLst>
          </p:cNvPr>
          <p:cNvPicPr>
            <a:picLocks noChangeAspect="1"/>
          </p:cNvPicPr>
          <p:nvPr userDrawn="1"/>
        </p:nvPicPr>
        <p:blipFill>
          <a:blip r:embed="rId16"/>
          <a:stretch>
            <a:fillRect/>
          </a:stretch>
        </p:blipFill>
        <p:spPr>
          <a:xfrm>
            <a:off x="317451" y="6532831"/>
            <a:ext cx="815840" cy="339933"/>
          </a:xfrm>
          <a:prstGeom prst="rect">
            <a:avLst/>
          </a:prstGeom>
        </p:spPr>
      </p:pic>
      <p:sp>
        <p:nvSpPr>
          <p:cNvPr id="33" name="Rectangle 32">
            <a:extLst>
              <a:ext uri="{FF2B5EF4-FFF2-40B4-BE49-F238E27FC236}">
                <a16:creationId xmlns:a16="http://schemas.microsoft.com/office/drawing/2014/main" id="{05F6A309-F3AB-E848-A606-843297B5CA2E}"/>
              </a:ext>
            </a:extLst>
          </p:cNvPr>
          <p:cNvSpPr/>
          <p:nvPr userDrawn="1"/>
        </p:nvSpPr>
        <p:spPr>
          <a:xfrm>
            <a:off x="5565913" y="6559544"/>
            <a:ext cx="5787887" cy="303282"/>
          </a:xfrm>
          <a:prstGeom prst="rect">
            <a:avLst/>
          </a:prstGeom>
          <a:gradFill>
            <a:gsLst>
              <a:gs pos="74000">
                <a:srgbClr val="C0E8EB"/>
              </a:gs>
              <a:gs pos="54000">
                <a:srgbClr val="80D1D6"/>
              </a:gs>
              <a:gs pos="0">
                <a:schemeClr val="accent5"/>
              </a:gs>
              <a:gs pos="10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2342272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9" r:id="rId3"/>
    <p:sldLayoutId id="2147483651" r:id="rId4"/>
    <p:sldLayoutId id="2147483660" r:id="rId5"/>
    <p:sldLayoutId id="2147483652" r:id="rId6"/>
    <p:sldLayoutId id="2147483653" r:id="rId7"/>
    <p:sldLayoutId id="2147483654" r:id="rId8"/>
    <p:sldLayoutId id="2147483658" r:id="rId9"/>
    <p:sldLayoutId id="2147483656" r:id="rId10"/>
    <p:sldLayoutId id="2147483657" r:id="rId11"/>
    <p:sldLayoutId id="2147483655" r:id="rId12"/>
    <p:sldLayoutId id="2147483661" r:id="rId13"/>
  </p:sldLayoutIdLst>
  <p:hf hdr="0" dt="0"/>
  <p:txStyles>
    <p:titleStyle>
      <a:lvl1pPr algn="l" defTabSz="914400" rtl="0" eaLnBrk="1" latinLnBrk="0" hangingPunct="1">
        <a:lnSpc>
          <a:spcPct val="90000"/>
        </a:lnSpc>
        <a:spcBef>
          <a:spcPct val="0"/>
        </a:spcBef>
        <a:buNone/>
        <a:defRPr sz="44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600"/>
        </a:spcBef>
        <a:buClr>
          <a:schemeClr val="accent1"/>
        </a:buClr>
        <a:buFont typeface="Arial" panose="020B0604020202020204" pitchFamily="34" charset="0"/>
        <a:buChar char="•"/>
        <a:defRPr sz="2800" kern="1200">
          <a:solidFill>
            <a:schemeClr val="bg2">
              <a:lumMod val="25000"/>
            </a:schemeClr>
          </a:solidFill>
          <a:latin typeface="+mn-lt"/>
          <a:ea typeface="+mn-ea"/>
          <a:cs typeface="+mn-cs"/>
        </a:defRPr>
      </a:lvl1pPr>
      <a:lvl2pPr marL="685800" indent="-228600" algn="l" defTabSz="914400" rtl="0" eaLnBrk="1" latinLnBrk="0" hangingPunct="1">
        <a:lnSpc>
          <a:spcPct val="90000"/>
        </a:lnSpc>
        <a:spcBef>
          <a:spcPts val="1100"/>
        </a:spcBef>
        <a:buClr>
          <a:schemeClr val="accent3"/>
        </a:buClr>
        <a:buFont typeface="Arial" panose="020B0604020202020204" pitchFamily="34" charset="0"/>
        <a:buChar char="•"/>
        <a:defRPr sz="2400" kern="1200">
          <a:solidFill>
            <a:schemeClr val="bg2">
              <a:lumMod val="25000"/>
            </a:schemeClr>
          </a:solidFill>
          <a:latin typeface="+mn-lt"/>
          <a:ea typeface="+mn-ea"/>
          <a:cs typeface="+mn-cs"/>
        </a:defRPr>
      </a:lvl2pPr>
      <a:lvl3pPr marL="1143000" indent="-228600" algn="l" defTabSz="914400" rtl="0" eaLnBrk="1" latinLnBrk="0" hangingPunct="1">
        <a:lnSpc>
          <a:spcPct val="90000"/>
        </a:lnSpc>
        <a:spcBef>
          <a:spcPts val="1100"/>
        </a:spcBef>
        <a:buClr>
          <a:schemeClr val="tx2"/>
        </a:buClr>
        <a:buFont typeface="Arial" panose="020B0604020202020204" pitchFamily="34" charset="0"/>
        <a:buChar char="•"/>
        <a:defRPr sz="2000" kern="1200">
          <a:solidFill>
            <a:schemeClr val="bg2">
              <a:lumMod val="25000"/>
            </a:schemeClr>
          </a:solidFill>
          <a:latin typeface="+mn-lt"/>
          <a:ea typeface="+mn-ea"/>
          <a:cs typeface="+mn-cs"/>
        </a:defRPr>
      </a:lvl3pPr>
      <a:lvl4pPr marL="1600200" indent="-228600" algn="l" defTabSz="914400" rtl="0" eaLnBrk="1" latinLnBrk="0" hangingPunct="1">
        <a:lnSpc>
          <a:spcPct val="90000"/>
        </a:lnSpc>
        <a:spcBef>
          <a:spcPts val="1100"/>
        </a:spcBef>
        <a:buClr>
          <a:schemeClr val="accent1"/>
        </a:buClr>
        <a:buSzPct val="90000"/>
        <a:buFont typeface="Courier New" panose="02070309020205020404" pitchFamily="49" charset="0"/>
        <a:buChar char="o"/>
        <a:defRPr sz="1800" kern="1200">
          <a:solidFill>
            <a:schemeClr val="bg2">
              <a:lumMod val="25000"/>
            </a:schemeClr>
          </a:solidFill>
          <a:latin typeface="+mn-lt"/>
          <a:ea typeface="+mn-ea"/>
          <a:cs typeface="+mn-cs"/>
        </a:defRPr>
      </a:lvl4pPr>
      <a:lvl5pPr marL="2057400" indent="-228600" algn="l" defTabSz="914400" rtl="0" eaLnBrk="1" latinLnBrk="0" hangingPunct="1">
        <a:lnSpc>
          <a:spcPct val="90000"/>
        </a:lnSpc>
        <a:spcBef>
          <a:spcPts val="1100"/>
        </a:spcBef>
        <a:buFont typeface="System Font Regular"/>
        <a:buChar char="–"/>
        <a:defRPr sz="1800" kern="1200">
          <a:solidFill>
            <a:schemeClr val="bg2">
              <a:lumMod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2.xml"/><Relationship Id="rId1" Type="http://schemas.openxmlformats.org/officeDocument/2006/relationships/tags" Target="../tags/tag11.xml"/><Relationship Id="rId6" Type="http://schemas.openxmlformats.org/officeDocument/2006/relationships/hyperlink" Target="https://creativecommons.org/licenses/by-sa/3.0/" TargetMode="External"/><Relationship Id="rId5" Type="http://schemas.openxmlformats.org/officeDocument/2006/relationships/hyperlink" Target="https://en.wikipedia.org/wiki/File:Iceberg.jpg" TargetMode="External"/><Relationship Id="rId4" Type="http://schemas.openxmlformats.org/officeDocument/2006/relationships/image" Target="../media/image7.jp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2.xml"/><Relationship Id="rId4" Type="http://schemas.openxmlformats.org/officeDocument/2006/relationships/hyperlink" Target="https://www.youtube.com/watch?v=gQScYOXyh34" TargetMode="Externa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4.xml"/><Relationship Id="rId4" Type="http://schemas.openxmlformats.org/officeDocument/2006/relationships/hyperlink" Target="https://www.youtube.com/watch?v=75GFzikmRY0" TargetMode="Externa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5.xml"/><Relationship Id="rId6" Type="http://schemas.openxmlformats.org/officeDocument/2006/relationships/hyperlink" Target="https://creativecommons.org/licenses/by-nc-sa/3.0/" TargetMode="External"/><Relationship Id="rId5" Type="http://schemas.openxmlformats.org/officeDocument/2006/relationships/hyperlink" Target="https://chrishildrew.wordpress.com/growth-mindset/" TargetMode="Externa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19.xml"/><Relationship Id="rId6" Type="http://schemas.openxmlformats.org/officeDocument/2006/relationships/image" Target="../media/image11.tiff"/><Relationship Id="rId5" Type="http://schemas.openxmlformats.org/officeDocument/2006/relationships/image" Target="../media/image10.tiff"/><Relationship Id="rId4" Type="http://schemas.openxmlformats.org/officeDocument/2006/relationships/image" Target="../media/image9.tiff"/></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hyperlink" Target="mailto:brie.yama@sickkids.ca" TargetMode="Externa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EBE81F-56A8-F447-94C7-69920663B261}"/>
              </a:ext>
            </a:extLst>
          </p:cNvPr>
          <p:cNvSpPr>
            <a:spLocks noGrp="1"/>
          </p:cNvSpPr>
          <p:nvPr>
            <p:ph type="title"/>
          </p:nvPr>
        </p:nvSpPr>
        <p:spPr/>
        <p:txBody>
          <a:bodyPr/>
          <a:lstStyle/>
          <a:p>
            <a:r>
              <a:rPr lang="en-CA" b="1" dirty="0"/>
              <a:t>Introduction to the Growth Mindset Development Workshop for Residents</a:t>
            </a:r>
          </a:p>
        </p:txBody>
      </p:sp>
      <p:sp>
        <p:nvSpPr>
          <p:cNvPr id="3" name="Content Placeholder 2">
            <a:extLst>
              <a:ext uri="{FF2B5EF4-FFF2-40B4-BE49-F238E27FC236}">
                <a16:creationId xmlns:a16="http://schemas.microsoft.com/office/drawing/2014/main" id="{A9EB572B-DFB3-A24B-A23F-248B71A0DCF7}"/>
              </a:ext>
            </a:extLst>
          </p:cNvPr>
          <p:cNvSpPr>
            <a:spLocks noGrp="1"/>
          </p:cNvSpPr>
          <p:nvPr>
            <p:ph idx="1"/>
          </p:nvPr>
        </p:nvSpPr>
        <p:spPr>
          <a:xfrm>
            <a:off x="838200" y="1825625"/>
            <a:ext cx="11022874" cy="4810306"/>
          </a:xfrm>
        </p:spPr>
        <p:txBody>
          <a:bodyPr vert="horz" lIns="91440" tIns="45720" rIns="91440" bIns="45720" rtlCol="0" anchor="t">
            <a:noAutofit/>
          </a:bodyPr>
          <a:lstStyle/>
          <a:p>
            <a:pPr marL="0" indent="0">
              <a:buNone/>
            </a:pPr>
            <a:r>
              <a:rPr lang="en-CA" sz="1600" dirty="0"/>
              <a:t>This slide deck can be used to deliver an introductory workshop on growth mindset for residents. The content is not specialty specific and could broadly be applied to different training programs, or mixed groups of learners.</a:t>
            </a:r>
            <a:endParaRPr lang="en-CA" sz="1600" dirty="0">
              <a:cs typeface="Calibri"/>
            </a:endParaRPr>
          </a:p>
          <a:p>
            <a:pPr marL="0" indent="0">
              <a:buNone/>
            </a:pPr>
            <a:r>
              <a:rPr lang="en-CA" sz="1600" dirty="0"/>
              <a:t>A couple of key points that will hopefully facilitate the use of this slide deck:</a:t>
            </a:r>
            <a:endParaRPr lang="en-CA" sz="1600" dirty="0">
              <a:cs typeface="Calibri"/>
            </a:endParaRPr>
          </a:p>
          <a:p>
            <a:r>
              <a:rPr lang="en-CA" sz="1600" dirty="0"/>
              <a:t>There is a lesson plan which accompanies this slide deck and includes important information to supplement delivery including facilitator instructions and recommended timing</a:t>
            </a:r>
            <a:endParaRPr lang="en-CA" sz="1600" dirty="0">
              <a:cs typeface="Calibri"/>
            </a:endParaRPr>
          </a:p>
          <a:p>
            <a:r>
              <a:rPr lang="en-CA" sz="1600" dirty="0"/>
              <a:t>The notes section of this slide deck includes additional information to explain the images / text on the slides</a:t>
            </a:r>
            <a:endParaRPr lang="en-CA" sz="1600" dirty="0">
              <a:cs typeface="Calibri"/>
            </a:endParaRPr>
          </a:p>
          <a:p>
            <a:pPr lvl="1"/>
            <a:r>
              <a:rPr lang="en-CA" sz="1600" dirty="0"/>
              <a:t>Content that can be delivered directly is written in full sentences</a:t>
            </a:r>
            <a:endParaRPr lang="en-CA" sz="1600" dirty="0">
              <a:cs typeface="Calibri"/>
            </a:endParaRPr>
          </a:p>
          <a:p>
            <a:pPr lvl="1"/>
            <a:r>
              <a:rPr lang="en-CA" sz="1600" dirty="0"/>
              <a:t>Content that is instructive for the facilitators is prefaced with bullet points</a:t>
            </a:r>
            <a:endParaRPr lang="en-CA" sz="1600" dirty="0">
              <a:cs typeface="Calibri"/>
            </a:endParaRPr>
          </a:p>
          <a:p>
            <a:pPr lvl="1"/>
            <a:r>
              <a:rPr lang="en-CA" sz="1600" dirty="0"/>
              <a:t>This session was originally designed for delivery in person to maximize learning; however, given the current shift to virtual teaching, additional notes in both the lesson plan and slide deck notes section have been added to facilitate virtual delivery</a:t>
            </a:r>
            <a:endParaRPr lang="en-CA" sz="1600" dirty="0">
              <a:cs typeface="Calibri"/>
            </a:endParaRPr>
          </a:p>
          <a:p>
            <a:pPr lvl="1"/>
            <a:r>
              <a:rPr lang="en-CA" sz="1600" dirty="0"/>
              <a:t>Areas for personalization within the slides and notes section are noted as well</a:t>
            </a:r>
            <a:endParaRPr lang="en-CA" sz="1600" dirty="0">
              <a:solidFill>
                <a:srgbClr val="0070C0"/>
              </a:solidFill>
              <a:cs typeface="Calibri"/>
            </a:endParaRPr>
          </a:p>
          <a:p>
            <a:r>
              <a:rPr lang="en-CA" sz="1600" dirty="0"/>
              <a:t>Session can take anywhere from 60 – 90 mins depending on in-person vs. virtual, ability to transition from small group work to larger group, etc.; the lesson plan gives timing for a 75 min workshop, which can be scheduled for 90 mins to allow time for extra buffer, or shortened to 60 minutes if group discussions are limited</a:t>
            </a:r>
            <a:endParaRPr lang="en-CA" sz="1600" dirty="0">
              <a:cs typeface="Calibri"/>
            </a:endParaRPr>
          </a:p>
        </p:txBody>
      </p:sp>
    </p:spTree>
    <p:custDataLst>
      <p:tags r:id="rId1"/>
    </p:custDataLst>
    <p:extLst>
      <p:ext uri="{BB962C8B-B14F-4D97-AF65-F5344CB8AC3E}">
        <p14:creationId xmlns:p14="http://schemas.microsoft.com/office/powerpoint/2010/main" val="3311222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958C18-68A0-491F-B6AD-57466A40BBAC}"/>
              </a:ext>
            </a:extLst>
          </p:cNvPr>
          <p:cNvPicPr>
            <a:picLocks noChangeAspect="1"/>
          </p:cNvPicPr>
          <p:nvPr/>
        </p:nvPicPr>
        <p:blipFill>
          <a:blip r:embed="rId4">
            <a:extLst>
              <a:ext uri="{837473B0-CC2E-450A-ABE3-18F120FF3D39}">
                <a1611:picAttrSrcUrl xmlns:a1611="http://schemas.microsoft.com/office/drawing/2016/11/main" r:id="rId5"/>
              </a:ext>
            </a:extLst>
          </a:blip>
          <a:stretch>
            <a:fillRect/>
          </a:stretch>
        </p:blipFill>
        <p:spPr>
          <a:xfrm>
            <a:off x="3735779" y="0"/>
            <a:ext cx="4720442" cy="6858000"/>
          </a:xfrm>
          <a:prstGeom prst="rect">
            <a:avLst/>
          </a:prstGeom>
        </p:spPr>
      </p:pic>
      <p:sp>
        <p:nvSpPr>
          <p:cNvPr id="5" name="TextBox 4">
            <a:extLst>
              <a:ext uri="{FF2B5EF4-FFF2-40B4-BE49-F238E27FC236}">
                <a16:creationId xmlns:a16="http://schemas.microsoft.com/office/drawing/2014/main" id="{CA29915D-3DB8-4517-A542-A94A49DDF9ED}"/>
              </a:ext>
            </a:extLst>
          </p:cNvPr>
          <p:cNvSpPr txBox="1"/>
          <p:nvPr/>
        </p:nvSpPr>
        <p:spPr>
          <a:xfrm>
            <a:off x="3735779" y="6858000"/>
            <a:ext cx="4720442" cy="230832"/>
          </a:xfrm>
          <a:prstGeom prst="rect">
            <a:avLst/>
          </a:prstGeom>
          <a:noFill/>
        </p:spPr>
        <p:txBody>
          <a:bodyPr wrap="square" rtlCol="0">
            <a:spAutoFit/>
          </a:bodyPr>
          <a:lstStyle/>
          <a:p>
            <a:r>
              <a:rPr lang="en-US" sz="900">
                <a:hlinkClick r:id="rId5" tooltip="https://en.wikipedia.org/wiki/File:Iceberg.jpg"/>
              </a:rPr>
              <a:t>This Photo</a:t>
            </a:r>
            <a:r>
              <a:rPr lang="en-US" sz="900"/>
              <a:t> by Unknown Author is licensed under </a:t>
            </a:r>
            <a:r>
              <a:rPr lang="en-US" sz="900">
                <a:hlinkClick r:id="rId6" tooltip="https://creativecommons.org/licenses/by-sa/3.0/"/>
              </a:rPr>
              <a:t>CC BY-SA</a:t>
            </a:r>
            <a:endParaRPr lang="en-US" sz="900"/>
          </a:p>
        </p:txBody>
      </p:sp>
      <p:sp>
        <p:nvSpPr>
          <p:cNvPr id="6" name="TextBox 5">
            <a:extLst>
              <a:ext uri="{FF2B5EF4-FFF2-40B4-BE49-F238E27FC236}">
                <a16:creationId xmlns:a16="http://schemas.microsoft.com/office/drawing/2014/main" id="{B4995BD0-99E8-41ED-BBAD-43D47B924976}"/>
              </a:ext>
            </a:extLst>
          </p:cNvPr>
          <p:cNvSpPr txBox="1"/>
          <p:nvPr/>
        </p:nvSpPr>
        <p:spPr>
          <a:xfrm>
            <a:off x="447040" y="345440"/>
            <a:ext cx="2966720" cy="1323439"/>
          </a:xfrm>
          <a:prstGeom prst="rect">
            <a:avLst/>
          </a:prstGeom>
          <a:noFill/>
        </p:spPr>
        <p:txBody>
          <a:bodyPr wrap="square" rtlCol="0">
            <a:spAutoFit/>
          </a:bodyPr>
          <a:lstStyle/>
          <a:p>
            <a:pPr algn="ctr"/>
            <a:r>
              <a:rPr lang="en-US" sz="4000" b="1" dirty="0">
                <a:solidFill>
                  <a:srgbClr val="007680"/>
                </a:solidFill>
              </a:rPr>
              <a:t>Success is an iceberg!</a:t>
            </a:r>
          </a:p>
        </p:txBody>
      </p:sp>
      <p:sp>
        <p:nvSpPr>
          <p:cNvPr id="7" name="TextBox 6">
            <a:extLst>
              <a:ext uri="{FF2B5EF4-FFF2-40B4-BE49-F238E27FC236}">
                <a16:creationId xmlns:a16="http://schemas.microsoft.com/office/drawing/2014/main" id="{23252451-7EEF-41B2-8FF9-6418D25BBE3A}"/>
              </a:ext>
            </a:extLst>
          </p:cNvPr>
          <p:cNvSpPr txBox="1"/>
          <p:nvPr/>
        </p:nvSpPr>
        <p:spPr>
          <a:xfrm>
            <a:off x="8456219" y="591661"/>
            <a:ext cx="3644339" cy="1077218"/>
          </a:xfrm>
          <a:prstGeom prst="rect">
            <a:avLst/>
          </a:prstGeom>
          <a:noFill/>
        </p:spPr>
        <p:txBody>
          <a:bodyPr wrap="square" rtlCol="0">
            <a:spAutoFit/>
          </a:bodyPr>
          <a:lstStyle/>
          <a:p>
            <a:pPr algn="ctr"/>
            <a:r>
              <a:rPr lang="en-US" sz="3200" b="1" dirty="0">
                <a:solidFill>
                  <a:srgbClr val="9A3324"/>
                </a:solidFill>
              </a:rPr>
              <a:t>What people </a:t>
            </a:r>
          </a:p>
          <a:p>
            <a:pPr algn="ctr"/>
            <a:r>
              <a:rPr lang="en-US" sz="3200" b="1" dirty="0">
                <a:solidFill>
                  <a:srgbClr val="9A3324"/>
                </a:solidFill>
              </a:rPr>
              <a:t>see</a:t>
            </a:r>
          </a:p>
        </p:txBody>
      </p:sp>
      <p:sp>
        <p:nvSpPr>
          <p:cNvPr id="8" name="Arrow: Left 7">
            <a:extLst>
              <a:ext uri="{FF2B5EF4-FFF2-40B4-BE49-F238E27FC236}">
                <a16:creationId xmlns:a16="http://schemas.microsoft.com/office/drawing/2014/main" id="{4A73D180-1E06-4039-BD33-0096ED799AE8}"/>
              </a:ext>
            </a:extLst>
          </p:cNvPr>
          <p:cNvSpPr/>
          <p:nvPr/>
        </p:nvSpPr>
        <p:spPr>
          <a:xfrm rot="20571824">
            <a:off x="7630159" y="1191436"/>
            <a:ext cx="1280160" cy="670560"/>
          </a:xfrm>
          <a:prstGeom prst="leftArrow">
            <a:avLst>
              <a:gd name="adj1" fmla="val 34848"/>
              <a:gd name="adj2" fmla="val 50000"/>
            </a:avLst>
          </a:prstGeom>
          <a:solidFill>
            <a:srgbClr val="9A332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FD40DBE2-61ED-4EFF-8ABD-F73AB9121B5E}"/>
              </a:ext>
            </a:extLst>
          </p:cNvPr>
          <p:cNvSpPr txBox="1"/>
          <p:nvPr/>
        </p:nvSpPr>
        <p:spPr>
          <a:xfrm>
            <a:off x="8669579" y="2172952"/>
            <a:ext cx="3644339" cy="1077218"/>
          </a:xfrm>
          <a:prstGeom prst="rect">
            <a:avLst/>
          </a:prstGeom>
          <a:noFill/>
        </p:spPr>
        <p:txBody>
          <a:bodyPr wrap="square" rtlCol="0">
            <a:spAutoFit/>
          </a:bodyPr>
          <a:lstStyle/>
          <a:p>
            <a:pPr algn="ctr"/>
            <a:r>
              <a:rPr lang="en-US" sz="3200" b="1" dirty="0">
                <a:solidFill>
                  <a:srgbClr val="9A3324"/>
                </a:solidFill>
              </a:rPr>
              <a:t>What people </a:t>
            </a:r>
          </a:p>
          <a:p>
            <a:pPr algn="ctr"/>
            <a:r>
              <a:rPr lang="en-US" sz="3200" b="1" dirty="0">
                <a:solidFill>
                  <a:srgbClr val="9A3324"/>
                </a:solidFill>
              </a:rPr>
              <a:t>DON’T see</a:t>
            </a:r>
          </a:p>
        </p:txBody>
      </p:sp>
      <p:sp>
        <p:nvSpPr>
          <p:cNvPr id="10" name="Arrow: Left 9">
            <a:extLst>
              <a:ext uri="{FF2B5EF4-FFF2-40B4-BE49-F238E27FC236}">
                <a16:creationId xmlns:a16="http://schemas.microsoft.com/office/drawing/2014/main" id="{D7BAA11F-A6E3-4AB3-A7AE-428128CC85C6}"/>
              </a:ext>
            </a:extLst>
          </p:cNvPr>
          <p:cNvSpPr/>
          <p:nvPr/>
        </p:nvSpPr>
        <p:spPr>
          <a:xfrm rot="20571824">
            <a:off x="8006826" y="2629498"/>
            <a:ext cx="1280160" cy="670560"/>
          </a:xfrm>
          <a:prstGeom prst="leftArrow">
            <a:avLst>
              <a:gd name="adj1" fmla="val 34848"/>
              <a:gd name="adj2" fmla="val 50000"/>
            </a:avLst>
          </a:prstGeom>
          <a:solidFill>
            <a:srgbClr val="9A332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4290D3C8-87CA-4BA3-B439-01DE3E818F40}"/>
              </a:ext>
            </a:extLst>
          </p:cNvPr>
          <p:cNvSpPr txBox="1"/>
          <p:nvPr/>
        </p:nvSpPr>
        <p:spPr>
          <a:xfrm>
            <a:off x="-243093" y="2608145"/>
            <a:ext cx="2966720" cy="584775"/>
          </a:xfrm>
          <a:prstGeom prst="rect">
            <a:avLst/>
          </a:prstGeom>
          <a:noFill/>
        </p:spPr>
        <p:txBody>
          <a:bodyPr wrap="square" rtlCol="0">
            <a:spAutoFit/>
          </a:bodyPr>
          <a:lstStyle/>
          <a:p>
            <a:pPr algn="ctr"/>
            <a:r>
              <a:rPr lang="en-US" sz="3200" b="1" dirty="0">
                <a:solidFill>
                  <a:srgbClr val="4B4F54"/>
                </a:solidFill>
              </a:rPr>
              <a:t>Persistence</a:t>
            </a:r>
          </a:p>
        </p:txBody>
      </p:sp>
      <p:sp>
        <p:nvSpPr>
          <p:cNvPr id="12" name="TextBox 11">
            <a:extLst>
              <a:ext uri="{FF2B5EF4-FFF2-40B4-BE49-F238E27FC236}">
                <a16:creationId xmlns:a16="http://schemas.microsoft.com/office/drawing/2014/main" id="{EC996AA2-0C8A-4D23-84C4-CB7BF658D662}"/>
              </a:ext>
            </a:extLst>
          </p:cNvPr>
          <p:cNvSpPr txBox="1"/>
          <p:nvPr/>
        </p:nvSpPr>
        <p:spPr>
          <a:xfrm>
            <a:off x="21067" y="3744201"/>
            <a:ext cx="2966720" cy="584775"/>
          </a:xfrm>
          <a:prstGeom prst="rect">
            <a:avLst/>
          </a:prstGeom>
          <a:noFill/>
        </p:spPr>
        <p:txBody>
          <a:bodyPr wrap="square" rtlCol="0">
            <a:spAutoFit/>
          </a:bodyPr>
          <a:lstStyle/>
          <a:p>
            <a:pPr algn="ctr"/>
            <a:r>
              <a:rPr lang="en-US" sz="3200" b="1" dirty="0">
                <a:solidFill>
                  <a:srgbClr val="4B4F54"/>
                </a:solidFill>
              </a:rPr>
              <a:t>Failure</a:t>
            </a:r>
          </a:p>
        </p:txBody>
      </p:sp>
      <p:sp>
        <p:nvSpPr>
          <p:cNvPr id="13" name="TextBox 12">
            <a:extLst>
              <a:ext uri="{FF2B5EF4-FFF2-40B4-BE49-F238E27FC236}">
                <a16:creationId xmlns:a16="http://schemas.microsoft.com/office/drawing/2014/main" id="{2AA563DB-AA47-463F-A2D5-11133716EA4D}"/>
              </a:ext>
            </a:extLst>
          </p:cNvPr>
          <p:cNvSpPr txBox="1"/>
          <p:nvPr/>
        </p:nvSpPr>
        <p:spPr>
          <a:xfrm>
            <a:off x="933170" y="4627302"/>
            <a:ext cx="2966720" cy="584775"/>
          </a:xfrm>
          <a:prstGeom prst="rect">
            <a:avLst/>
          </a:prstGeom>
          <a:noFill/>
        </p:spPr>
        <p:txBody>
          <a:bodyPr wrap="square" rtlCol="0">
            <a:spAutoFit/>
          </a:bodyPr>
          <a:lstStyle/>
          <a:p>
            <a:pPr algn="ctr"/>
            <a:r>
              <a:rPr lang="en-US" sz="3200" b="1" dirty="0">
                <a:solidFill>
                  <a:srgbClr val="4B4F54"/>
                </a:solidFill>
              </a:rPr>
              <a:t>Sacrifice</a:t>
            </a:r>
          </a:p>
        </p:txBody>
      </p:sp>
      <p:sp>
        <p:nvSpPr>
          <p:cNvPr id="14" name="TextBox 13">
            <a:extLst>
              <a:ext uri="{FF2B5EF4-FFF2-40B4-BE49-F238E27FC236}">
                <a16:creationId xmlns:a16="http://schemas.microsoft.com/office/drawing/2014/main" id="{042C8F1F-E3E2-43F1-BB77-8E44DC8579BD}"/>
              </a:ext>
            </a:extLst>
          </p:cNvPr>
          <p:cNvSpPr txBox="1"/>
          <p:nvPr/>
        </p:nvSpPr>
        <p:spPr>
          <a:xfrm>
            <a:off x="9357359" y="3790333"/>
            <a:ext cx="2966720" cy="584775"/>
          </a:xfrm>
          <a:prstGeom prst="rect">
            <a:avLst/>
          </a:prstGeom>
          <a:noFill/>
        </p:spPr>
        <p:txBody>
          <a:bodyPr wrap="square" rtlCol="0">
            <a:spAutoFit/>
          </a:bodyPr>
          <a:lstStyle/>
          <a:p>
            <a:pPr algn="ctr"/>
            <a:r>
              <a:rPr lang="en-US" sz="3200" b="1" dirty="0">
                <a:solidFill>
                  <a:srgbClr val="4B4F54"/>
                </a:solidFill>
              </a:rPr>
              <a:t>Dedication</a:t>
            </a:r>
          </a:p>
        </p:txBody>
      </p:sp>
      <p:sp>
        <p:nvSpPr>
          <p:cNvPr id="15" name="TextBox 14">
            <a:extLst>
              <a:ext uri="{FF2B5EF4-FFF2-40B4-BE49-F238E27FC236}">
                <a16:creationId xmlns:a16="http://schemas.microsoft.com/office/drawing/2014/main" id="{9A4E66B9-2C7E-438F-82A9-5E72DC320B08}"/>
              </a:ext>
            </a:extLst>
          </p:cNvPr>
          <p:cNvSpPr txBox="1"/>
          <p:nvPr/>
        </p:nvSpPr>
        <p:spPr>
          <a:xfrm>
            <a:off x="9018549" y="4649871"/>
            <a:ext cx="2966720" cy="584775"/>
          </a:xfrm>
          <a:prstGeom prst="rect">
            <a:avLst/>
          </a:prstGeom>
          <a:noFill/>
        </p:spPr>
        <p:txBody>
          <a:bodyPr wrap="square" rtlCol="0">
            <a:spAutoFit/>
          </a:bodyPr>
          <a:lstStyle/>
          <a:p>
            <a:pPr algn="ctr"/>
            <a:r>
              <a:rPr lang="en-US" sz="3200" b="1" dirty="0">
                <a:solidFill>
                  <a:srgbClr val="4B4F54"/>
                </a:solidFill>
              </a:rPr>
              <a:t>Hard work</a:t>
            </a:r>
          </a:p>
        </p:txBody>
      </p:sp>
      <p:sp>
        <p:nvSpPr>
          <p:cNvPr id="16" name="TextBox 15">
            <a:extLst>
              <a:ext uri="{FF2B5EF4-FFF2-40B4-BE49-F238E27FC236}">
                <a16:creationId xmlns:a16="http://schemas.microsoft.com/office/drawing/2014/main" id="{FABF7286-043E-4CB6-9E02-541D2C29D74B}"/>
              </a:ext>
            </a:extLst>
          </p:cNvPr>
          <p:cNvSpPr txBox="1"/>
          <p:nvPr/>
        </p:nvSpPr>
        <p:spPr>
          <a:xfrm>
            <a:off x="8679740" y="5509409"/>
            <a:ext cx="2966720" cy="584775"/>
          </a:xfrm>
          <a:prstGeom prst="rect">
            <a:avLst/>
          </a:prstGeom>
          <a:noFill/>
        </p:spPr>
        <p:txBody>
          <a:bodyPr wrap="square" rtlCol="0">
            <a:spAutoFit/>
          </a:bodyPr>
          <a:lstStyle/>
          <a:p>
            <a:pPr algn="ctr"/>
            <a:r>
              <a:rPr lang="en-US" sz="3200" b="1" dirty="0">
                <a:solidFill>
                  <a:srgbClr val="4B4F54"/>
                </a:solidFill>
              </a:rPr>
              <a:t>Good habits</a:t>
            </a:r>
          </a:p>
        </p:txBody>
      </p:sp>
      <p:sp>
        <p:nvSpPr>
          <p:cNvPr id="17" name="TextBox 16">
            <a:extLst>
              <a:ext uri="{FF2B5EF4-FFF2-40B4-BE49-F238E27FC236}">
                <a16:creationId xmlns:a16="http://schemas.microsoft.com/office/drawing/2014/main" id="{6220CCFB-A1B8-4E04-B698-56B9DE3773D7}"/>
              </a:ext>
            </a:extLst>
          </p:cNvPr>
          <p:cNvSpPr txBox="1"/>
          <p:nvPr/>
        </p:nvSpPr>
        <p:spPr>
          <a:xfrm>
            <a:off x="4711028" y="679383"/>
            <a:ext cx="2966720" cy="646331"/>
          </a:xfrm>
          <a:prstGeom prst="rect">
            <a:avLst/>
          </a:prstGeom>
          <a:noFill/>
        </p:spPr>
        <p:txBody>
          <a:bodyPr wrap="square" rtlCol="0">
            <a:spAutoFit/>
          </a:bodyPr>
          <a:lstStyle/>
          <a:p>
            <a:pPr algn="ctr"/>
            <a:r>
              <a:rPr lang="en-US" sz="3600" b="1" dirty="0">
                <a:solidFill>
                  <a:schemeClr val="bg1"/>
                </a:solidFill>
              </a:rPr>
              <a:t>Success!</a:t>
            </a:r>
          </a:p>
        </p:txBody>
      </p:sp>
    </p:spTree>
    <p:custDataLst>
      <p:tags r:id="rId1"/>
    </p:custDataLst>
    <p:extLst>
      <p:ext uri="{BB962C8B-B14F-4D97-AF65-F5344CB8AC3E}">
        <p14:creationId xmlns:p14="http://schemas.microsoft.com/office/powerpoint/2010/main" val="25844399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58F835-30B5-7A47-AED9-EF552D793870}"/>
              </a:ext>
            </a:extLst>
          </p:cNvPr>
          <p:cNvSpPr>
            <a:spLocks noGrp="1"/>
          </p:cNvSpPr>
          <p:nvPr>
            <p:ph type="title"/>
          </p:nvPr>
        </p:nvSpPr>
        <p:spPr/>
        <p:txBody>
          <a:bodyPr/>
          <a:lstStyle/>
          <a:p>
            <a:r>
              <a:rPr lang="en-US" b="1" dirty="0"/>
              <a:t>Demonstration of How to BUILD STRUCTURE</a:t>
            </a:r>
          </a:p>
        </p:txBody>
      </p:sp>
      <p:sp>
        <p:nvSpPr>
          <p:cNvPr id="3" name="Content Placeholder 2">
            <a:extLst>
              <a:ext uri="{FF2B5EF4-FFF2-40B4-BE49-F238E27FC236}">
                <a16:creationId xmlns:a16="http://schemas.microsoft.com/office/drawing/2014/main" id="{3631DA48-EBCA-43A4-9063-EFAD72AF88AF}"/>
              </a:ext>
            </a:extLst>
          </p:cNvPr>
          <p:cNvSpPr>
            <a:spLocks noGrp="1"/>
          </p:cNvSpPr>
          <p:nvPr>
            <p:ph idx="1"/>
          </p:nvPr>
        </p:nvSpPr>
        <p:spPr/>
        <p:txBody>
          <a:bodyPr/>
          <a:lstStyle/>
          <a:p>
            <a:r>
              <a:rPr lang="en-US" dirty="0">
                <a:hlinkClick r:id="rId4"/>
              </a:rPr>
              <a:t>Link to video demonstration</a:t>
            </a:r>
            <a:endParaRPr lang="en-US" dirty="0"/>
          </a:p>
        </p:txBody>
      </p:sp>
    </p:spTree>
    <p:custDataLst>
      <p:tags r:id="rId1"/>
    </p:custDataLst>
    <p:extLst>
      <p:ext uri="{BB962C8B-B14F-4D97-AF65-F5344CB8AC3E}">
        <p14:creationId xmlns:p14="http://schemas.microsoft.com/office/powerpoint/2010/main" val="19094623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22DA2F-1F57-704F-9538-118D142E53B1}"/>
              </a:ext>
            </a:extLst>
          </p:cNvPr>
          <p:cNvSpPr>
            <a:spLocks noGrp="1"/>
          </p:cNvSpPr>
          <p:nvPr>
            <p:ph type="title"/>
          </p:nvPr>
        </p:nvSpPr>
        <p:spPr>
          <a:xfrm>
            <a:off x="808638" y="386930"/>
            <a:ext cx="9236700" cy="1188950"/>
          </a:xfrm>
        </p:spPr>
        <p:txBody>
          <a:bodyPr anchor="b">
            <a:normAutofit/>
          </a:bodyPr>
          <a:lstStyle/>
          <a:p>
            <a:r>
              <a:rPr lang="en-US" sz="5400" b="1" dirty="0"/>
              <a:t>GROWTH Mindset</a:t>
            </a:r>
          </a:p>
        </p:txBody>
      </p:sp>
      <p:sp>
        <p:nvSpPr>
          <p:cNvPr id="3" name="Content Placeholder 2">
            <a:extLst>
              <a:ext uri="{FF2B5EF4-FFF2-40B4-BE49-F238E27FC236}">
                <a16:creationId xmlns:a16="http://schemas.microsoft.com/office/drawing/2014/main" id="{D96A72D1-C994-7744-BA2B-EDFB9BBC32DE}"/>
              </a:ext>
            </a:extLst>
          </p:cNvPr>
          <p:cNvSpPr>
            <a:spLocks noGrp="1"/>
          </p:cNvSpPr>
          <p:nvPr>
            <p:ph idx="1"/>
          </p:nvPr>
        </p:nvSpPr>
        <p:spPr>
          <a:xfrm>
            <a:off x="793660" y="1920241"/>
            <a:ext cx="10143668" cy="4114800"/>
          </a:xfrm>
        </p:spPr>
        <p:txBody>
          <a:bodyPr anchor="t">
            <a:noAutofit/>
          </a:bodyPr>
          <a:lstStyle/>
          <a:p>
            <a:r>
              <a:rPr lang="en-US" sz="2400" dirty="0"/>
              <a:t>A self-perception or “self-theory” that people hold about themselves</a:t>
            </a:r>
          </a:p>
          <a:p>
            <a:endParaRPr lang="en-US" sz="2400" dirty="0"/>
          </a:p>
          <a:p>
            <a:r>
              <a:rPr lang="en-US" sz="2400" b="1" dirty="0"/>
              <a:t>Growth Mindset: </a:t>
            </a:r>
            <a:r>
              <a:rPr lang="en-US" sz="2400" dirty="0"/>
              <a:t>idea that intelligence can be developed through hard work and perseverance</a:t>
            </a:r>
          </a:p>
          <a:p>
            <a:r>
              <a:rPr lang="en-US" sz="2400" b="1" dirty="0"/>
              <a:t>Fixed Mindset: </a:t>
            </a:r>
            <a:r>
              <a:rPr lang="en-US" sz="2400" dirty="0"/>
              <a:t>idea that intelligence is innate, something individuals are born with and cannot be altered over time</a:t>
            </a:r>
          </a:p>
          <a:p>
            <a:endParaRPr lang="en-US" sz="2400" dirty="0"/>
          </a:p>
          <a:p>
            <a:r>
              <a:rPr lang="en-US" sz="2400" dirty="0"/>
              <a:t>Mindsets can have a profound effect on learning environment, skill acquisition and success</a:t>
            </a:r>
          </a:p>
          <a:p>
            <a:endParaRPr lang="en-US" sz="2400" dirty="0"/>
          </a:p>
        </p:txBody>
      </p:sp>
    </p:spTree>
    <p:custDataLst>
      <p:tags r:id="rId1"/>
    </p:custDataLst>
    <p:extLst>
      <p:ext uri="{BB962C8B-B14F-4D97-AF65-F5344CB8AC3E}">
        <p14:creationId xmlns:p14="http://schemas.microsoft.com/office/powerpoint/2010/main" val="3846766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F3A66C2-6D9E-4C8A-8AE3-841B077D9F46}"/>
              </a:ext>
            </a:extLst>
          </p:cNvPr>
          <p:cNvSpPr>
            <a:spLocks noGrp="1"/>
          </p:cNvSpPr>
          <p:nvPr>
            <p:ph type="title"/>
          </p:nvPr>
        </p:nvSpPr>
        <p:spPr/>
        <p:txBody>
          <a:bodyPr/>
          <a:lstStyle/>
          <a:p>
            <a:r>
              <a:rPr lang="en-US" b="1" dirty="0"/>
              <a:t>GROWTH Mindset</a:t>
            </a:r>
            <a:endParaRPr lang="en-US" dirty="0"/>
          </a:p>
        </p:txBody>
      </p:sp>
      <p:sp>
        <p:nvSpPr>
          <p:cNvPr id="6" name="Content Placeholder 5">
            <a:extLst>
              <a:ext uri="{FF2B5EF4-FFF2-40B4-BE49-F238E27FC236}">
                <a16:creationId xmlns:a16="http://schemas.microsoft.com/office/drawing/2014/main" id="{9E4316E3-BC21-45DD-99FB-B29C12D47597}"/>
              </a:ext>
            </a:extLst>
          </p:cNvPr>
          <p:cNvSpPr>
            <a:spLocks noGrp="1"/>
          </p:cNvSpPr>
          <p:nvPr>
            <p:ph idx="1"/>
          </p:nvPr>
        </p:nvSpPr>
        <p:spPr/>
        <p:txBody>
          <a:bodyPr/>
          <a:lstStyle/>
          <a:p>
            <a:r>
              <a:rPr lang="en-US" dirty="0">
                <a:hlinkClick r:id="rId4"/>
              </a:rPr>
              <a:t>Growth Mindset Introduction: What it is, How it Works, and Why it Matters</a:t>
            </a:r>
            <a:endParaRPr lang="en-US" dirty="0"/>
          </a:p>
        </p:txBody>
      </p:sp>
    </p:spTree>
    <p:custDataLst>
      <p:tags r:id="rId1"/>
    </p:custDataLst>
    <p:extLst>
      <p:ext uri="{BB962C8B-B14F-4D97-AF65-F5344CB8AC3E}">
        <p14:creationId xmlns:p14="http://schemas.microsoft.com/office/powerpoint/2010/main" val="6730328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CC751B-701A-B04E-A2C6-98E7912123A4}"/>
              </a:ext>
            </a:extLst>
          </p:cNvPr>
          <p:cNvSpPr>
            <a:spLocks noGrp="1"/>
          </p:cNvSpPr>
          <p:nvPr>
            <p:ph type="title"/>
          </p:nvPr>
        </p:nvSpPr>
        <p:spPr>
          <a:xfrm>
            <a:off x="793662" y="386930"/>
            <a:ext cx="10066122" cy="1298448"/>
          </a:xfrm>
        </p:spPr>
        <p:txBody>
          <a:bodyPr anchor="b">
            <a:normAutofit/>
          </a:bodyPr>
          <a:lstStyle/>
          <a:p>
            <a:r>
              <a:rPr lang="en-US" b="1" dirty="0"/>
              <a:t>Growth Mindset and COACHING During Residency</a:t>
            </a:r>
          </a:p>
        </p:txBody>
      </p:sp>
      <p:sp>
        <p:nvSpPr>
          <p:cNvPr id="3" name="Content Placeholder 2">
            <a:extLst>
              <a:ext uri="{FF2B5EF4-FFF2-40B4-BE49-F238E27FC236}">
                <a16:creationId xmlns:a16="http://schemas.microsoft.com/office/drawing/2014/main" id="{D167C13E-D567-7F4C-83C8-AB91E63B873B}"/>
              </a:ext>
            </a:extLst>
          </p:cNvPr>
          <p:cNvSpPr>
            <a:spLocks noGrp="1"/>
          </p:cNvSpPr>
          <p:nvPr>
            <p:ph idx="1"/>
          </p:nvPr>
        </p:nvSpPr>
        <p:spPr>
          <a:xfrm>
            <a:off x="793662" y="2017853"/>
            <a:ext cx="4530898" cy="3639450"/>
          </a:xfrm>
        </p:spPr>
        <p:txBody>
          <a:bodyPr anchor="t">
            <a:normAutofit/>
          </a:bodyPr>
          <a:lstStyle/>
          <a:p>
            <a:r>
              <a:rPr lang="en-US" sz="2400" dirty="0"/>
              <a:t>“Coachability”: an individual’s receptiveness and ability to implement feedback leading to growth and performance enhancement</a:t>
            </a:r>
          </a:p>
          <a:p>
            <a:endParaRPr lang="en-US" sz="2000" dirty="0"/>
          </a:p>
          <a:p>
            <a:r>
              <a:rPr lang="en-US" sz="2400" dirty="0"/>
              <a:t>Growth mindset = </a:t>
            </a:r>
            <a:br>
              <a:rPr lang="en-US" sz="2400" dirty="0"/>
            </a:br>
            <a:r>
              <a:rPr lang="en-US" sz="2400" dirty="0"/>
              <a:t>Foundation of Coachability</a:t>
            </a:r>
          </a:p>
        </p:txBody>
      </p:sp>
      <p:pic>
        <p:nvPicPr>
          <p:cNvPr id="6" name="Picture 5">
            <a:extLst>
              <a:ext uri="{FF2B5EF4-FFF2-40B4-BE49-F238E27FC236}">
                <a16:creationId xmlns:a16="http://schemas.microsoft.com/office/drawing/2014/main" id="{3AE282CB-1062-43C9-BDF9-0BF863FB4FE9}"/>
              </a:ext>
            </a:extLst>
          </p:cNvPr>
          <p:cNvPicPr>
            <a:picLocks noChangeAspect="1"/>
          </p:cNvPicPr>
          <p:nvPr/>
        </p:nvPicPr>
        <p:blipFill>
          <a:blip r:embed="rId4">
            <a:extLst>
              <a:ext uri="{837473B0-CC2E-450A-ABE3-18F120FF3D39}">
                <a1611:picAttrSrcUrl xmlns:a1611="http://schemas.microsoft.com/office/drawing/2016/11/main" r:id="rId5"/>
              </a:ext>
            </a:extLst>
          </a:blip>
          <a:stretch>
            <a:fillRect/>
          </a:stretch>
        </p:blipFill>
        <p:spPr>
          <a:xfrm>
            <a:off x="5524156" y="1685378"/>
            <a:ext cx="6343650" cy="3971925"/>
          </a:xfrm>
          <a:prstGeom prst="rect">
            <a:avLst/>
          </a:prstGeom>
        </p:spPr>
      </p:pic>
      <p:sp>
        <p:nvSpPr>
          <p:cNvPr id="7" name="TextBox 6">
            <a:extLst>
              <a:ext uri="{FF2B5EF4-FFF2-40B4-BE49-F238E27FC236}">
                <a16:creationId xmlns:a16="http://schemas.microsoft.com/office/drawing/2014/main" id="{D1B22CE1-CA60-4C8F-B1E4-62D026426F58}"/>
              </a:ext>
            </a:extLst>
          </p:cNvPr>
          <p:cNvSpPr txBox="1"/>
          <p:nvPr/>
        </p:nvSpPr>
        <p:spPr>
          <a:xfrm>
            <a:off x="5524156" y="5657303"/>
            <a:ext cx="6343650" cy="230832"/>
          </a:xfrm>
          <a:prstGeom prst="rect">
            <a:avLst/>
          </a:prstGeom>
          <a:noFill/>
        </p:spPr>
        <p:txBody>
          <a:bodyPr wrap="square" rtlCol="0">
            <a:spAutoFit/>
          </a:bodyPr>
          <a:lstStyle/>
          <a:p>
            <a:r>
              <a:rPr lang="en-US" sz="900" dirty="0">
                <a:hlinkClick r:id="rId5" tooltip="https://chrishildrew.wordpress.com/growth-mindset/"/>
              </a:rPr>
              <a:t>This Photo</a:t>
            </a:r>
            <a:r>
              <a:rPr lang="en-US" sz="900" dirty="0"/>
              <a:t> by Unknown Author is licensed under </a:t>
            </a:r>
            <a:r>
              <a:rPr lang="en-US" sz="900" dirty="0">
                <a:hlinkClick r:id="rId6" tooltip="https://creativecommons.org/licenses/by-nc-sa/3.0/"/>
              </a:rPr>
              <a:t>CC BY-SA-NC</a:t>
            </a:r>
            <a:endParaRPr lang="en-US" sz="900" dirty="0"/>
          </a:p>
        </p:txBody>
      </p:sp>
    </p:spTree>
    <p:custDataLst>
      <p:tags r:id="rId1"/>
    </p:custDataLst>
    <p:extLst>
      <p:ext uri="{BB962C8B-B14F-4D97-AF65-F5344CB8AC3E}">
        <p14:creationId xmlns:p14="http://schemas.microsoft.com/office/powerpoint/2010/main" val="17046204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00A5A59-2E25-2348-BF05-5834910ECACF}"/>
              </a:ext>
            </a:extLst>
          </p:cNvPr>
          <p:cNvSpPr/>
          <p:nvPr/>
        </p:nvSpPr>
        <p:spPr>
          <a:xfrm rot="20885719">
            <a:off x="7644129" y="3927096"/>
            <a:ext cx="4521031" cy="2554545"/>
          </a:xfrm>
          <a:prstGeom prst="rect">
            <a:avLst/>
          </a:prstGeom>
          <a:noFill/>
        </p:spPr>
        <p:txBody>
          <a:bodyPr wrap="square" lIns="91440" tIns="45720" rIns="91440" bIns="45720">
            <a:spAutoFit/>
          </a:bodyPr>
          <a:lstStyle/>
          <a:p>
            <a:pPr algn="ctr"/>
            <a:r>
              <a:rPr lang="en-CA" sz="2000" b="1" dirty="0">
                <a:solidFill>
                  <a:srgbClr val="FF0000"/>
                </a:solidFill>
              </a:rPr>
              <a:t>Part of the challenge [for many students] is trying to recalibrate, that their identity is about being in the program at all and becoming good doctors. That learning isn’t just about tests; it’s also about, “Will I be able to do right by my patients?”</a:t>
            </a:r>
            <a:endParaRPr lang="en-US" sz="2000" b="1" cap="none" spc="0" dirty="0">
              <a:ln w="0"/>
              <a:solidFill>
                <a:srgbClr val="FF0000"/>
              </a:solidFill>
              <a:effectLst>
                <a:outerShdw blurRad="38100" dist="19050" dir="2700000" algn="tl" rotWithShape="0">
                  <a:schemeClr val="dk1">
                    <a:alpha val="40000"/>
                  </a:schemeClr>
                </a:outerShdw>
              </a:effectLst>
            </a:endParaRPr>
          </a:p>
        </p:txBody>
      </p:sp>
      <p:sp>
        <p:nvSpPr>
          <p:cNvPr id="5" name="Rectangle 4">
            <a:extLst>
              <a:ext uri="{FF2B5EF4-FFF2-40B4-BE49-F238E27FC236}">
                <a16:creationId xmlns:a16="http://schemas.microsoft.com/office/drawing/2014/main" id="{5A24C67E-D2CB-3546-BFA2-A56BFE4B418D}"/>
              </a:ext>
            </a:extLst>
          </p:cNvPr>
          <p:cNvSpPr/>
          <p:nvPr/>
        </p:nvSpPr>
        <p:spPr>
          <a:xfrm rot="450988">
            <a:off x="6670946" y="580128"/>
            <a:ext cx="5298311" cy="2246769"/>
          </a:xfrm>
          <a:prstGeom prst="rect">
            <a:avLst/>
          </a:prstGeom>
        </p:spPr>
        <p:txBody>
          <a:bodyPr wrap="square">
            <a:spAutoFit/>
          </a:bodyPr>
          <a:lstStyle/>
          <a:p>
            <a:pPr algn="ctr"/>
            <a:r>
              <a:rPr lang="en-CA" sz="2000" b="1" dirty="0">
                <a:solidFill>
                  <a:srgbClr val="00B0F0"/>
                </a:solidFill>
                <a:latin typeface="Athelas" panose="02000503000000020003" pitchFamily="2" charset="77"/>
              </a:rPr>
              <a:t>It’s hard having responsibility for patient welfare and dealing with the fact that everyone’s going to make mistakes, …If you’re lucky, someone else is going to catch the mistake or it won’t make much difference to the patient’s experience. But if you’re unlucky, someone’s going to get hurt.</a:t>
            </a:r>
            <a:endParaRPr lang="en-US" sz="2000" b="1" dirty="0">
              <a:solidFill>
                <a:srgbClr val="00B0F0"/>
              </a:solidFill>
              <a:latin typeface="Athelas" panose="02000503000000020003" pitchFamily="2" charset="77"/>
            </a:endParaRPr>
          </a:p>
        </p:txBody>
      </p:sp>
      <p:sp>
        <p:nvSpPr>
          <p:cNvPr id="6" name="Rectangle 5">
            <a:extLst>
              <a:ext uri="{FF2B5EF4-FFF2-40B4-BE49-F238E27FC236}">
                <a16:creationId xmlns:a16="http://schemas.microsoft.com/office/drawing/2014/main" id="{1E732924-21F7-E24D-9DB0-D516BBC74DE9}"/>
              </a:ext>
            </a:extLst>
          </p:cNvPr>
          <p:cNvSpPr/>
          <p:nvPr/>
        </p:nvSpPr>
        <p:spPr>
          <a:xfrm rot="181770">
            <a:off x="243346" y="4387377"/>
            <a:ext cx="5481484" cy="2062103"/>
          </a:xfrm>
          <a:prstGeom prst="rect">
            <a:avLst/>
          </a:prstGeom>
        </p:spPr>
        <p:txBody>
          <a:bodyPr wrap="square">
            <a:spAutoFit/>
          </a:bodyPr>
          <a:lstStyle/>
          <a:p>
            <a:pPr algn="ctr"/>
            <a:r>
              <a:rPr lang="en-CA" sz="1600" b="1" dirty="0">
                <a:solidFill>
                  <a:srgbClr val="00B050"/>
                </a:solidFill>
                <a:latin typeface="+mj-lt"/>
              </a:rPr>
              <a:t>By the time a student arrives in medical school, they have likely spent years as the best student in the class. Family, friends and teachers have praised them repeatedly for being smart, intelligent, and gifted. This type of praise encourages a fixed mindset, with the student believing that people either “have it” or they don’t, and their prior experience has told them that they do have it. Being smart and top of the class has become a core part of their identity and self-esteem</a:t>
            </a:r>
            <a:endParaRPr lang="en-US" sz="1600" b="1" dirty="0">
              <a:solidFill>
                <a:srgbClr val="00B050"/>
              </a:solidFill>
              <a:latin typeface="+mj-lt"/>
            </a:endParaRPr>
          </a:p>
        </p:txBody>
      </p:sp>
      <p:sp>
        <p:nvSpPr>
          <p:cNvPr id="7" name="Rectangle 6">
            <a:extLst>
              <a:ext uri="{FF2B5EF4-FFF2-40B4-BE49-F238E27FC236}">
                <a16:creationId xmlns:a16="http://schemas.microsoft.com/office/drawing/2014/main" id="{470D1597-1B50-2546-9CB4-15F4C8B914D2}"/>
              </a:ext>
            </a:extLst>
          </p:cNvPr>
          <p:cNvSpPr/>
          <p:nvPr/>
        </p:nvSpPr>
        <p:spPr>
          <a:xfrm rot="20696056">
            <a:off x="194644" y="696186"/>
            <a:ext cx="4492927" cy="2246769"/>
          </a:xfrm>
          <a:prstGeom prst="rect">
            <a:avLst/>
          </a:prstGeom>
        </p:spPr>
        <p:txBody>
          <a:bodyPr wrap="square">
            <a:spAutoFit/>
          </a:bodyPr>
          <a:lstStyle/>
          <a:p>
            <a:pPr algn="ctr"/>
            <a:r>
              <a:rPr lang="en-CA" sz="2000" b="1" dirty="0">
                <a:solidFill>
                  <a:srgbClr val="FFC000"/>
                </a:solidFill>
                <a:latin typeface="-apple-system"/>
              </a:rPr>
              <a:t>We are advocating for cultural shifts in our hospitals, so that setbacks and mistakes are handled as a learning opportunity, and as part of the process of becoming a competent and trustworthy clinician. This could ultimately lead to greater patient safety.</a:t>
            </a:r>
            <a:endParaRPr lang="en-US" sz="2000" b="1" dirty="0">
              <a:solidFill>
                <a:srgbClr val="FFC000"/>
              </a:solidFill>
            </a:endParaRPr>
          </a:p>
        </p:txBody>
      </p:sp>
      <p:sp>
        <p:nvSpPr>
          <p:cNvPr id="8" name="Rectangle 7">
            <a:extLst>
              <a:ext uri="{FF2B5EF4-FFF2-40B4-BE49-F238E27FC236}">
                <a16:creationId xmlns:a16="http://schemas.microsoft.com/office/drawing/2014/main" id="{B412C262-1D09-2B4A-80B3-5CF931F7DD7C}"/>
              </a:ext>
            </a:extLst>
          </p:cNvPr>
          <p:cNvSpPr/>
          <p:nvPr/>
        </p:nvSpPr>
        <p:spPr>
          <a:xfrm>
            <a:off x="2185087" y="2815572"/>
            <a:ext cx="7821826" cy="954107"/>
          </a:xfrm>
          <a:prstGeom prst="rect">
            <a:avLst/>
          </a:prstGeom>
        </p:spPr>
        <p:txBody>
          <a:bodyPr wrap="square">
            <a:spAutoFit/>
          </a:bodyPr>
          <a:lstStyle/>
          <a:p>
            <a:pPr algn="ctr"/>
            <a:r>
              <a:rPr lang="en-CA" sz="2800" b="1" dirty="0">
                <a:latin typeface="Merriweather"/>
              </a:rPr>
              <a:t>A good doctor learns from mistakes. </a:t>
            </a:r>
          </a:p>
          <a:p>
            <a:pPr algn="ctr"/>
            <a:r>
              <a:rPr lang="en-CA" sz="2800" b="1" dirty="0">
                <a:latin typeface="Merriweather"/>
              </a:rPr>
              <a:t>It’s not that a good doctor never makes mistakes.</a:t>
            </a:r>
            <a:endParaRPr lang="en-US" sz="2800" b="1" dirty="0"/>
          </a:p>
        </p:txBody>
      </p:sp>
    </p:spTree>
    <p:custDataLst>
      <p:tags r:id="rId1"/>
    </p:custDataLst>
    <p:extLst>
      <p:ext uri="{BB962C8B-B14F-4D97-AF65-F5344CB8AC3E}">
        <p14:creationId xmlns:p14="http://schemas.microsoft.com/office/powerpoint/2010/main" val="252401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4">
            <a:extLst>
              <a:ext uri="{FF2B5EF4-FFF2-40B4-BE49-F238E27FC236}">
                <a16:creationId xmlns:a16="http://schemas.microsoft.com/office/drawing/2014/main" id="{A8E64CDB-7679-FE49-A6D5-24DFF37C07E6}"/>
              </a:ext>
            </a:extLst>
          </p:cNvPr>
          <p:cNvGraphicFramePr>
            <a:graphicFrameLocks noGrp="1"/>
          </p:cNvGraphicFramePr>
          <p:nvPr>
            <p:ph idx="1"/>
            <p:extLst/>
          </p:nvPr>
        </p:nvGraphicFramePr>
        <p:xfrm>
          <a:off x="726178" y="858525"/>
          <a:ext cx="7246425" cy="5211909"/>
        </p:xfrm>
        <a:graphic>
          <a:graphicData uri="http://schemas.openxmlformats.org/drawingml/2006/table">
            <a:tbl>
              <a:tblPr firstRow="1" bandRow="1">
                <a:tableStyleId>{69012ECD-51FC-41F1-AA8D-1B2483CD663E}</a:tableStyleId>
              </a:tblPr>
              <a:tblGrid>
                <a:gridCol w="5563949">
                  <a:extLst>
                    <a:ext uri="{9D8B030D-6E8A-4147-A177-3AD203B41FA5}">
                      <a16:colId xmlns:a16="http://schemas.microsoft.com/office/drawing/2014/main" val="20000"/>
                    </a:ext>
                  </a:extLst>
                </a:gridCol>
                <a:gridCol w="1682476">
                  <a:extLst>
                    <a:ext uri="{9D8B030D-6E8A-4147-A177-3AD203B41FA5}">
                      <a16:colId xmlns:a16="http://schemas.microsoft.com/office/drawing/2014/main" val="20001"/>
                    </a:ext>
                  </a:extLst>
                </a:gridCol>
              </a:tblGrid>
              <a:tr h="883157">
                <a:tc>
                  <a:txBody>
                    <a:bodyPr/>
                    <a:lstStyle/>
                    <a:p>
                      <a:pPr algn="ctr"/>
                      <a:r>
                        <a:rPr lang="en-US" sz="2600" b="1" dirty="0">
                          <a:solidFill>
                            <a:srgbClr val="FFFFFF"/>
                          </a:solidFill>
                        </a:rPr>
                        <a:t>Categorization</a:t>
                      </a:r>
                      <a:endParaRPr lang="en-US" sz="2600" b="1" dirty="0">
                        <a:solidFill>
                          <a:srgbClr val="FFFFFF"/>
                        </a:solidFill>
                        <a:latin typeface="Arial"/>
                        <a:cs typeface="Arial"/>
                      </a:endParaRPr>
                    </a:p>
                  </a:txBody>
                  <a:tcPr marL="369630" marR="221778" marT="221778" marB="221778"/>
                </a:tc>
                <a:tc>
                  <a:txBody>
                    <a:bodyPr/>
                    <a:lstStyle/>
                    <a:p>
                      <a:pPr algn="ctr"/>
                      <a:r>
                        <a:rPr lang="en-US" sz="2600" b="1" dirty="0">
                          <a:solidFill>
                            <a:srgbClr val="FFFFFF"/>
                          </a:solidFill>
                        </a:rPr>
                        <a:t>Score</a:t>
                      </a:r>
                      <a:endParaRPr lang="en-US" sz="2600" b="1" dirty="0">
                        <a:solidFill>
                          <a:srgbClr val="FFFFFF"/>
                        </a:solidFill>
                        <a:latin typeface="Arial"/>
                        <a:cs typeface="Arial"/>
                      </a:endParaRPr>
                    </a:p>
                  </a:txBody>
                  <a:tcPr marL="369630" marR="221778" marT="221778" marB="221778"/>
                </a:tc>
                <a:extLst>
                  <a:ext uri="{0D108BD9-81ED-4DB2-BD59-A6C34878D82A}">
                    <a16:rowId xmlns:a16="http://schemas.microsoft.com/office/drawing/2014/main" val="10000"/>
                  </a:ext>
                </a:extLst>
              </a:tr>
              <a:tr h="883157">
                <a:tc>
                  <a:txBody>
                    <a:bodyPr/>
                    <a:lstStyle/>
                    <a:p>
                      <a:pPr marL="0" marR="0">
                        <a:spcBef>
                          <a:spcPts val="0"/>
                        </a:spcBef>
                        <a:spcAft>
                          <a:spcPts val="0"/>
                        </a:spcAft>
                      </a:pPr>
                      <a:r>
                        <a:rPr lang="en-CA" sz="2600" dirty="0">
                          <a:solidFill>
                            <a:schemeClr val="tx1">
                              <a:lumMod val="85000"/>
                              <a:lumOff val="15000"/>
                            </a:schemeClr>
                          </a:solidFill>
                          <a:effectLst/>
                        </a:rPr>
                        <a:t>Strong Growth Mindset</a:t>
                      </a:r>
                      <a:endParaRPr lang="en-CA" sz="2600" dirty="0">
                        <a:solidFill>
                          <a:schemeClr val="tx1">
                            <a:lumMod val="85000"/>
                            <a:lumOff val="15000"/>
                          </a:schemeClr>
                        </a:solidFill>
                        <a:effectLst/>
                        <a:latin typeface="Arial"/>
                        <a:ea typeface="ＭＳ 明朝"/>
                        <a:cs typeface="Arial"/>
                      </a:endParaRPr>
                    </a:p>
                  </a:txBody>
                  <a:tcPr marL="369630" marR="221778" marT="221778" marB="221778"/>
                </a:tc>
                <a:tc>
                  <a:txBody>
                    <a:bodyPr/>
                    <a:lstStyle/>
                    <a:p>
                      <a:pPr marL="0" marR="0" algn="ctr">
                        <a:spcBef>
                          <a:spcPts val="0"/>
                        </a:spcBef>
                        <a:spcAft>
                          <a:spcPts val="0"/>
                        </a:spcAft>
                      </a:pPr>
                      <a:r>
                        <a:rPr lang="en-CA" sz="2600" dirty="0">
                          <a:solidFill>
                            <a:schemeClr val="tx1">
                              <a:lumMod val="85000"/>
                              <a:lumOff val="15000"/>
                            </a:schemeClr>
                          </a:solidFill>
                          <a:effectLst/>
                        </a:rPr>
                        <a:t>61-80</a:t>
                      </a:r>
                      <a:endParaRPr lang="en-CA" sz="2600" dirty="0">
                        <a:solidFill>
                          <a:schemeClr val="tx1">
                            <a:lumMod val="85000"/>
                            <a:lumOff val="15000"/>
                          </a:schemeClr>
                        </a:solidFill>
                        <a:effectLst/>
                        <a:latin typeface="Arial"/>
                        <a:ea typeface="ＭＳ 明朝"/>
                        <a:cs typeface="Arial"/>
                      </a:endParaRPr>
                    </a:p>
                  </a:txBody>
                  <a:tcPr marL="369630" marR="221778" marT="221778" marB="221778"/>
                </a:tc>
                <a:extLst>
                  <a:ext uri="{0D108BD9-81ED-4DB2-BD59-A6C34878D82A}">
                    <a16:rowId xmlns:a16="http://schemas.microsoft.com/office/drawing/2014/main" val="10001"/>
                  </a:ext>
                </a:extLst>
              </a:tr>
              <a:tr h="1281219">
                <a:tc>
                  <a:txBody>
                    <a:bodyPr/>
                    <a:lstStyle/>
                    <a:p>
                      <a:pPr marL="0" marR="0">
                        <a:spcBef>
                          <a:spcPts val="0"/>
                        </a:spcBef>
                        <a:spcAft>
                          <a:spcPts val="0"/>
                        </a:spcAft>
                      </a:pPr>
                      <a:r>
                        <a:rPr lang="en-CA" sz="2600" dirty="0">
                          <a:solidFill>
                            <a:schemeClr val="tx1">
                              <a:lumMod val="85000"/>
                              <a:lumOff val="15000"/>
                            </a:schemeClr>
                          </a:solidFill>
                          <a:effectLst/>
                        </a:rPr>
                        <a:t>Growth Mindset with some Fixed Ideas</a:t>
                      </a:r>
                      <a:endParaRPr lang="en-CA" sz="2600" dirty="0">
                        <a:solidFill>
                          <a:schemeClr val="tx1">
                            <a:lumMod val="85000"/>
                            <a:lumOff val="15000"/>
                          </a:schemeClr>
                        </a:solidFill>
                        <a:effectLst/>
                        <a:latin typeface="Arial"/>
                        <a:ea typeface="ＭＳ 明朝"/>
                        <a:cs typeface="Arial"/>
                      </a:endParaRPr>
                    </a:p>
                  </a:txBody>
                  <a:tcPr marL="369630" marR="221778" marT="221778" marB="221778"/>
                </a:tc>
                <a:tc>
                  <a:txBody>
                    <a:bodyPr/>
                    <a:lstStyle/>
                    <a:p>
                      <a:pPr marL="0" marR="0" algn="ctr">
                        <a:spcBef>
                          <a:spcPts val="0"/>
                        </a:spcBef>
                        <a:spcAft>
                          <a:spcPts val="0"/>
                        </a:spcAft>
                      </a:pPr>
                      <a:r>
                        <a:rPr lang="en-CA" sz="2600" dirty="0">
                          <a:solidFill>
                            <a:schemeClr val="tx1">
                              <a:lumMod val="85000"/>
                              <a:lumOff val="15000"/>
                            </a:schemeClr>
                          </a:solidFill>
                          <a:effectLst/>
                        </a:rPr>
                        <a:t>41-60</a:t>
                      </a:r>
                      <a:endParaRPr lang="en-CA" sz="2600" dirty="0">
                        <a:solidFill>
                          <a:schemeClr val="tx1">
                            <a:lumMod val="85000"/>
                            <a:lumOff val="15000"/>
                          </a:schemeClr>
                        </a:solidFill>
                        <a:effectLst/>
                        <a:latin typeface="Arial"/>
                        <a:ea typeface="ＭＳ 明朝"/>
                        <a:cs typeface="Arial"/>
                      </a:endParaRPr>
                    </a:p>
                  </a:txBody>
                  <a:tcPr marL="369630" marR="221778" marT="221778" marB="221778"/>
                </a:tc>
                <a:extLst>
                  <a:ext uri="{0D108BD9-81ED-4DB2-BD59-A6C34878D82A}">
                    <a16:rowId xmlns:a16="http://schemas.microsoft.com/office/drawing/2014/main" val="10002"/>
                  </a:ext>
                </a:extLst>
              </a:tr>
              <a:tr h="1281219">
                <a:tc>
                  <a:txBody>
                    <a:bodyPr/>
                    <a:lstStyle/>
                    <a:p>
                      <a:pPr marL="0" marR="0">
                        <a:spcBef>
                          <a:spcPts val="0"/>
                        </a:spcBef>
                        <a:spcAft>
                          <a:spcPts val="0"/>
                        </a:spcAft>
                      </a:pPr>
                      <a:r>
                        <a:rPr lang="en-CA" sz="2600" dirty="0">
                          <a:solidFill>
                            <a:schemeClr val="tx1">
                              <a:lumMod val="85000"/>
                              <a:lumOff val="15000"/>
                            </a:schemeClr>
                          </a:solidFill>
                          <a:effectLst/>
                        </a:rPr>
                        <a:t>Fixed Mindset with some Growth Ideas</a:t>
                      </a:r>
                      <a:endParaRPr lang="en-CA" sz="2600" dirty="0">
                        <a:solidFill>
                          <a:schemeClr val="tx1">
                            <a:lumMod val="85000"/>
                            <a:lumOff val="15000"/>
                          </a:schemeClr>
                        </a:solidFill>
                        <a:effectLst/>
                        <a:latin typeface="Arial"/>
                        <a:ea typeface="ＭＳ 明朝"/>
                        <a:cs typeface="Arial"/>
                      </a:endParaRPr>
                    </a:p>
                  </a:txBody>
                  <a:tcPr marL="369630" marR="221778" marT="221778" marB="221778"/>
                </a:tc>
                <a:tc>
                  <a:txBody>
                    <a:bodyPr/>
                    <a:lstStyle/>
                    <a:p>
                      <a:pPr marL="0" marR="0" algn="ctr">
                        <a:spcBef>
                          <a:spcPts val="0"/>
                        </a:spcBef>
                        <a:spcAft>
                          <a:spcPts val="0"/>
                        </a:spcAft>
                      </a:pPr>
                      <a:r>
                        <a:rPr lang="en-CA" sz="2600" dirty="0">
                          <a:solidFill>
                            <a:schemeClr val="tx1">
                              <a:lumMod val="85000"/>
                              <a:lumOff val="15000"/>
                            </a:schemeClr>
                          </a:solidFill>
                          <a:effectLst/>
                        </a:rPr>
                        <a:t>21-49</a:t>
                      </a:r>
                      <a:endParaRPr lang="en-CA" sz="2600" dirty="0">
                        <a:solidFill>
                          <a:schemeClr val="tx1">
                            <a:lumMod val="85000"/>
                            <a:lumOff val="15000"/>
                          </a:schemeClr>
                        </a:solidFill>
                        <a:effectLst/>
                        <a:latin typeface="Arial"/>
                        <a:ea typeface="ＭＳ 明朝"/>
                        <a:cs typeface="Arial"/>
                      </a:endParaRPr>
                    </a:p>
                  </a:txBody>
                  <a:tcPr marL="369630" marR="221778" marT="221778" marB="221778"/>
                </a:tc>
                <a:extLst>
                  <a:ext uri="{0D108BD9-81ED-4DB2-BD59-A6C34878D82A}">
                    <a16:rowId xmlns:a16="http://schemas.microsoft.com/office/drawing/2014/main" val="10003"/>
                  </a:ext>
                </a:extLst>
              </a:tr>
              <a:tr h="883157">
                <a:tc>
                  <a:txBody>
                    <a:bodyPr/>
                    <a:lstStyle/>
                    <a:p>
                      <a:pPr marL="0" marR="0">
                        <a:spcBef>
                          <a:spcPts val="0"/>
                        </a:spcBef>
                        <a:spcAft>
                          <a:spcPts val="0"/>
                        </a:spcAft>
                      </a:pPr>
                      <a:r>
                        <a:rPr lang="en-CA" sz="2600" dirty="0">
                          <a:solidFill>
                            <a:schemeClr val="tx1">
                              <a:lumMod val="85000"/>
                              <a:lumOff val="15000"/>
                            </a:schemeClr>
                          </a:solidFill>
                          <a:effectLst/>
                        </a:rPr>
                        <a:t>Strong Fixed Mindset</a:t>
                      </a:r>
                      <a:endParaRPr lang="en-CA" sz="2600" dirty="0">
                        <a:solidFill>
                          <a:schemeClr val="tx1">
                            <a:lumMod val="85000"/>
                            <a:lumOff val="15000"/>
                          </a:schemeClr>
                        </a:solidFill>
                        <a:effectLst/>
                        <a:latin typeface="Arial"/>
                        <a:ea typeface="ＭＳ 明朝"/>
                        <a:cs typeface="Arial"/>
                      </a:endParaRPr>
                    </a:p>
                  </a:txBody>
                  <a:tcPr marL="369630" marR="221778" marT="221778" marB="221778"/>
                </a:tc>
                <a:tc>
                  <a:txBody>
                    <a:bodyPr/>
                    <a:lstStyle/>
                    <a:p>
                      <a:pPr marL="0" marR="0" algn="ctr">
                        <a:spcBef>
                          <a:spcPts val="0"/>
                        </a:spcBef>
                        <a:spcAft>
                          <a:spcPts val="0"/>
                        </a:spcAft>
                      </a:pPr>
                      <a:r>
                        <a:rPr lang="en-CA" sz="2600" dirty="0">
                          <a:solidFill>
                            <a:schemeClr val="tx1">
                              <a:lumMod val="85000"/>
                              <a:lumOff val="15000"/>
                            </a:schemeClr>
                          </a:solidFill>
                          <a:effectLst/>
                        </a:rPr>
                        <a:t>0-20</a:t>
                      </a:r>
                      <a:endParaRPr lang="en-CA" sz="2600" dirty="0">
                        <a:solidFill>
                          <a:schemeClr val="tx1">
                            <a:lumMod val="85000"/>
                            <a:lumOff val="15000"/>
                          </a:schemeClr>
                        </a:solidFill>
                        <a:effectLst/>
                        <a:latin typeface="Arial"/>
                        <a:ea typeface="ＭＳ 明朝"/>
                        <a:cs typeface="Arial"/>
                      </a:endParaRPr>
                    </a:p>
                  </a:txBody>
                  <a:tcPr marL="369630" marR="221778" marT="221778" marB="221778"/>
                </a:tc>
                <a:extLst>
                  <a:ext uri="{0D108BD9-81ED-4DB2-BD59-A6C34878D82A}">
                    <a16:rowId xmlns:a16="http://schemas.microsoft.com/office/drawing/2014/main" val="10004"/>
                  </a:ext>
                </a:extLst>
              </a:tr>
            </a:tbl>
          </a:graphicData>
        </a:graphic>
      </p:graphicFrame>
      <p:sp>
        <p:nvSpPr>
          <p:cNvPr id="6" name="Title 1">
            <a:extLst>
              <a:ext uri="{FF2B5EF4-FFF2-40B4-BE49-F238E27FC236}">
                <a16:creationId xmlns:a16="http://schemas.microsoft.com/office/drawing/2014/main" id="{180199A6-B9B7-4EC8-9F0F-18AD193C70EB}"/>
              </a:ext>
            </a:extLst>
          </p:cNvPr>
          <p:cNvSpPr txBox="1">
            <a:spLocks/>
          </p:cNvSpPr>
          <p:nvPr/>
        </p:nvSpPr>
        <p:spPr>
          <a:xfrm>
            <a:off x="8376386" y="2235200"/>
            <a:ext cx="3251322" cy="238760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2"/>
                </a:solidFill>
                <a:latin typeface="+mj-lt"/>
                <a:ea typeface="+mj-ea"/>
                <a:cs typeface="+mj-cs"/>
              </a:defRPr>
            </a:lvl1pPr>
          </a:lstStyle>
          <a:p>
            <a:r>
              <a:rPr lang="en-US" sz="5400" b="1" dirty="0"/>
              <a:t>MINDSET</a:t>
            </a:r>
            <a:br>
              <a:rPr lang="en-US" sz="5400" b="1" dirty="0"/>
            </a:br>
            <a:r>
              <a:rPr lang="en-US" sz="5400" b="1" dirty="0"/>
              <a:t>Quiz Revisited</a:t>
            </a:r>
          </a:p>
        </p:txBody>
      </p:sp>
    </p:spTree>
    <p:custDataLst>
      <p:tags r:id="rId1"/>
    </p:custDataLst>
    <p:extLst>
      <p:ext uri="{BB962C8B-B14F-4D97-AF65-F5344CB8AC3E}">
        <p14:creationId xmlns:p14="http://schemas.microsoft.com/office/powerpoint/2010/main" val="31288530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A600A6-513D-CA43-85CA-51BDF4D7A807}"/>
              </a:ext>
            </a:extLst>
          </p:cNvPr>
          <p:cNvSpPr>
            <a:spLocks noGrp="1"/>
          </p:cNvSpPr>
          <p:nvPr>
            <p:ph type="title"/>
          </p:nvPr>
        </p:nvSpPr>
        <p:spPr/>
        <p:txBody>
          <a:bodyPr anchor="ctr">
            <a:normAutofit/>
          </a:bodyPr>
          <a:lstStyle/>
          <a:p>
            <a:r>
              <a:rPr lang="en-US" sz="4800" b="1" dirty="0"/>
              <a:t>Objectives REVISTED</a:t>
            </a:r>
          </a:p>
        </p:txBody>
      </p:sp>
      <p:sp>
        <p:nvSpPr>
          <p:cNvPr id="3" name="Content Placeholder 2">
            <a:extLst>
              <a:ext uri="{FF2B5EF4-FFF2-40B4-BE49-F238E27FC236}">
                <a16:creationId xmlns:a16="http://schemas.microsoft.com/office/drawing/2014/main" id="{113BDC53-E57E-EA40-B8AE-9A0729407473}"/>
              </a:ext>
            </a:extLst>
          </p:cNvPr>
          <p:cNvSpPr>
            <a:spLocks noGrp="1"/>
          </p:cNvSpPr>
          <p:nvPr>
            <p:ph idx="1"/>
          </p:nvPr>
        </p:nvSpPr>
        <p:spPr/>
        <p:txBody>
          <a:bodyPr anchor="ctr">
            <a:normAutofit/>
          </a:bodyPr>
          <a:lstStyle/>
          <a:p>
            <a:pPr marL="0" indent="0">
              <a:spcBef>
                <a:spcPts val="500"/>
              </a:spcBef>
              <a:spcAft>
                <a:spcPts val="500"/>
              </a:spcAft>
              <a:buNone/>
            </a:pPr>
            <a:r>
              <a:rPr lang="en-US" sz="2400" dirty="0"/>
              <a:t>In the session we:</a:t>
            </a:r>
          </a:p>
          <a:p>
            <a:pPr marL="0" indent="0">
              <a:spcBef>
                <a:spcPts val="500"/>
              </a:spcBef>
              <a:spcAft>
                <a:spcPts val="500"/>
              </a:spcAft>
              <a:buNone/>
            </a:pPr>
            <a:endParaRPr lang="en-US" sz="2400" dirty="0"/>
          </a:p>
          <a:p>
            <a:pPr marL="971550" lvl="1" indent="-514350">
              <a:spcAft>
                <a:spcPts val="500"/>
              </a:spcAft>
              <a:buFont typeface="+mj-lt"/>
              <a:buAutoNum type="arabicPeriod"/>
            </a:pPr>
            <a:r>
              <a:rPr lang="en-US" dirty="0"/>
              <a:t>Demonstrated the link between mindset and learning </a:t>
            </a:r>
          </a:p>
          <a:p>
            <a:pPr marL="971550" lvl="1" indent="-514350">
              <a:spcAft>
                <a:spcPts val="500"/>
              </a:spcAft>
              <a:buFont typeface="+mj-lt"/>
              <a:buAutoNum type="arabicPeriod"/>
            </a:pPr>
            <a:r>
              <a:rPr lang="en-US" dirty="0"/>
              <a:t>Explored how mindset can affect success in a CBD residency training program</a:t>
            </a:r>
          </a:p>
          <a:p>
            <a:pPr marL="971550" lvl="1" indent="-514350">
              <a:spcAft>
                <a:spcPts val="500"/>
              </a:spcAft>
              <a:buFont typeface="+mj-lt"/>
              <a:buAutoNum type="arabicPeriod"/>
            </a:pPr>
            <a:r>
              <a:rPr lang="en-US" dirty="0"/>
              <a:t>Provided the opportunity for reflection on how your personal mindset and how it might affect your learning in a CBD training program</a:t>
            </a:r>
          </a:p>
          <a:p>
            <a:pPr marL="971550" lvl="1" indent="-514350">
              <a:spcAft>
                <a:spcPts val="500"/>
              </a:spcAft>
              <a:buFont typeface="+mj-lt"/>
              <a:buAutoNum type="arabicPeriod"/>
            </a:pPr>
            <a:r>
              <a:rPr lang="en-US" dirty="0"/>
              <a:t>Reviewed strategies to promote growth mindset in junior learners</a:t>
            </a:r>
          </a:p>
          <a:p>
            <a:pPr marL="971550" lvl="1" indent="-514350">
              <a:spcAft>
                <a:spcPts val="500"/>
              </a:spcAft>
              <a:buFont typeface="+mj-lt"/>
              <a:buAutoNum type="arabicPeriod"/>
            </a:pPr>
            <a:endParaRPr lang="en-US" dirty="0"/>
          </a:p>
        </p:txBody>
      </p:sp>
    </p:spTree>
    <p:custDataLst>
      <p:tags r:id="rId1"/>
    </p:custDataLst>
    <p:extLst>
      <p:ext uri="{BB962C8B-B14F-4D97-AF65-F5344CB8AC3E}">
        <p14:creationId xmlns:p14="http://schemas.microsoft.com/office/powerpoint/2010/main" val="23346735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A600A6-513D-CA43-85CA-51BDF4D7A807}"/>
              </a:ext>
            </a:extLst>
          </p:cNvPr>
          <p:cNvSpPr>
            <a:spLocks noGrp="1"/>
          </p:cNvSpPr>
          <p:nvPr>
            <p:ph type="title"/>
          </p:nvPr>
        </p:nvSpPr>
        <p:spPr/>
        <p:txBody>
          <a:bodyPr anchor="b">
            <a:normAutofit/>
          </a:bodyPr>
          <a:lstStyle/>
          <a:p>
            <a:r>
              <a:rPr lang="en-US" sz="5400" b="1" dirty="0"/>
              <a:t>#TipsForNewDocs</a:t>
            </a:r>
          </a:p>
        </p:txBody>
      </p:sp>
      <p:pic>
        <p:nvPicPr>
          <p:cNvPr id="23" name="Content Placeholder 3">
            <a:extLst>
              <a:ext uri="{FF2B5EF4-FFF2-40B4-BE49-F238E27FC236}">
                <a16:creationId xmlns:a16="http://schemas.microsoft.com/office/drawing/2014/main" id="{47B6BEA2-A71C-3B47-B642-8B6DA8ED8A33}"/>
              </a:ext>
            </a:extLst>
          </p:cNvPr>
          <p:cNvPicPr>
            <a:picLocks noGrp="1" noChangeAspect="1"/>
          </p:cNvPicPr>
          <p:nvPr>
            <p:ph idx="1"/>
          </p:nvPr>
        </p:nvPicPr>
        <p:blipFill>
          <a:blip r:embed="rId4"/>
          <a:stretch>
            <a:fillRect/>
          </a:stretch>
        </p:blipFill>
        <p:spPr>
          <a:xfrm>
            <a:off x="6636326" y="1847389"/>
            <a:ext cx="3482273" cy="4351338"/>
          </a:xfrm>
          <a:prstGeom prst="rect">
            <a:avLst/>
          </a:prstGeom>
        </p:spPr>
      </p:pic>
      <p:pic>
        <p:nvPicPr>
          <p:cNvPr id="24" name="Picture 23">
            <a:extLst>
              <a:ext uri="{FF2B5EF4-FFF2-40B4-BE49-F238E27FC236}">
                <a16:creationId xmlns:a16="http://schemas.microsoft.com/office/drawing/2014/main" id="{1BAF31EB-5A58-3C4F-BA2E-83CB3A5D02F5}"/>
              </a:ext>
            </a:extLst>
          </p:cNvPr>
          <p:cNvPicPr>
            <a:picLocks noChangeAspect="1"/>
          </p:cNvPicPr>
          <p:nvPr/>
        </p:nvPicPr>
        <p:blipFill>
          <a:blip r:embed="rId5"/>
          <a:stretch>
            <a:fillRect/>
          </a:stretch>
        </p:blipFill>
        <p:spPr>
          <a:xfrm>
            <a:off x="2302369" y="1788104"/>
            <a:ext cx="3858290" cy="2302854"/>
          </a:xfrm>
          <a:prstGeom prst="rect">
            <a:avLst/>
          </a:prstGeom>
        </p:spPr>
      </p:pic>
      <p:pic>
        <p:nvPicPr>
          <p:cNvPr id="25" name="Picture 24">
            <a:extLst>
              <a:ext uri="{FF2B5EF4-FFF2-40B4-BE49-F238E27FC236}">
                <a16:creationId xmlns:a16="http://schemas.microsoft.com/office/drawing/2014/main" id="{58476FD7-E4A2-3A4E-8603-11BDA6784D84}"/>
              </a:ext>
            </a:extLst>
          </p:cNvPr>
          <p:cNvPicPr>
            <a:picLocks noChangeAspect="1"/>
          </p:cNvPicPr>
          <p:nvPr/>
        </p:nvPicPr>
        <p:blipFill>
          <a:blip r:embed="rId6"/>
          <a:stretch>
            <a:fillRect/>
          </a:stretch>
        </p:blipFill>
        <p:spPr>
          <a:xfrm>
            <a:off x="2169462" y="3338661"/>
            <a:ext cx="4124103" cy="3046448"/>
          </a:xfrm>
          <a:prstGeom prst="rect">
            <a:avLst/>
          </a:prstGeom>
        </p:spPr>
      </p:pic>
    </p:spTree>
    <p:custDataLst>
      <p:tags r:id="rId1"/>
    </p:custDataLst>
    <p:extLst>
      <p:ext uri="{BB962C8B-B14F-4D97-AF65-F5344CB8AC3E}">
        <p14:creationId xmlns:p14="http://schemas.microsoft.com/office/powerpoint/2010/main" val="2409461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D057F86C-FC53-40A2-86BD-DFB2CD367213}"/>
              </a:ext>
            </a:extLst>
          </p:cNvPr>
          <p:cNvSpPr>
            <a:spLocks noGrp="1"/>
          </p:cNvSpPr>
          <p:nvPr>
            <p:ph idx="1"/>
          </p:nvPr>
        </p:nvSpPr>
        <p:spPr/>
        <p:txBody>
          <a:bodyPr anchor="ctr"/>
          <a:lstStyle/>
          <a:p>
            <a:pPr marL="0" indent="0" algn="ctr">
              <a:buNone/>
            </a:pPr>
            <a:r>
              <a:rPr lang="en-US" sz="6600" i="1" dirty="0"/>
              <a:t>“</a:t>
            </a:r>
            <a:r>
              <a:rPr lang="en-US" sz="4000" i="1" dirty="0"/>
              <a:t>Change can be tough, but I’ve never heard anybody say it wasn’t worth it.”</a:t>
            </a:r>
          </a:p>
          <a:p>
            <a:pPr marL="0" indent="0" algn="ctr">
              <a:buNone/>
            </a:pPr>
            <a:r>
              <a:rPr lang="en-US" sz="4000" i="1" dirty="0"/>
              <a:t>- Carol Dweck, Mindset</a:t>
            </a:r>
          </a:p>
          <a:p>
            <a:endParaRPr lang="en-US" dirty="0"/>
          </a:p>
        </p:txBody>
      </p:sp>
      <p:sp>
        <p:nvSpPr>
          <p:cNvPr id="2" name="Title 1">
            <a:extLst>
              <a:ext uri="{FF2B5EF4-FFF2-40B4-BE49-F238E27FC236}">
                <a16:creationId xmlns:a16="http://schemas.microsoft.com/office/drawing/2014/main" id="{14A198FF-98E0-6F45-9637-FB50E57EDCC3}"/>
              </a:ext>
            </a:extLst>
          </p:cNvPr>
          <p:cNvSpPr>
            <a:spLocks noGrp="1"/>
          </p:cNvSpPr>
          <p:nvPr>
            <p:ph type="title"/>
          </p:nvPr>
        </p:nvSpPr>
        <p:spPr/>
        <p:txBody>
          <a:bodyPr vert="horz" lIns="91440" tIns="45720" rIns="91440" bIns="45720" rtlCol="0" anchor="t">
            <a:normAutofit/>
          </a:bodyPr>
          <a:lstStyle/>
          <a:p>
            <a:r>
              <a:rPr lang="en-US" sz="5400" b="1" dirty="0"/>
              <a:t>Questions, comments &amp; FEEDBACK</a:t>
            </a:r>
          </a:p>
        </p:txBody>
      </p:sp>
    </p:spTree>
    <p:custDataLst>
      <p:tags r:id="rId1"/>
    </p:custDataLst>
    <p:extLst>
      <p:ext uri="{BB962C8B-B14F-4D97-AF65-F5344CB8AC3E}">
        <p14:creationId xmlns:p14="http://schemas.microsoft.com/office/powerpoint/2010/main" val="36866823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CB3519-8A90-CB4A-A6EE-6C912102D841}"/>
              </a:ext>
            </a:extLst>
          </p:cNvPr>
          <p:cNvSpPr>
            <a:spLocks noGrp="1"/>
          </p:cNvSpPr>
          <p:nvPr>
            <p:ph type="ctrTitle"/>
          </p:nvPr>
        </p:nvSpPr>
        <p:spPr/>
        <p:txBody>
          <a:bodyPr/>
          <a:lstStyle/>
          <a:p>
            <a:r>
              <a:rPr lang="en-US" sz="4400" dirty="0"/>
              <a:t>Preparing for a Competence by Design (CBD) Residency</a:t>
            </a:r>
          </a:p>
        </p:txBody>
      </p:sp>
      <p:sp>
        <p:nvSpPr>
          <p:cNvPr id="3" name="Subtitle 2">
            <a:extLst>
              <a:ext uri="{FF2B5EF4-FFF2-40B4-BE49-F238E27FC236}">
                <a16:creationId xmlns:a16="http://schemas.microsoft.com/office/drawing/2014/main" id="{959EF0FB-5353-0C4D-BF4C-9B23616DDA3F}"/>
              </a:ext>
            </a:extLst>
          </p:cNvPr>
          <p:cNvSpPr>
            <a:spLocks noGrp="1"/>
          </p:cNvSpPr>
          <p:nvPr>
            <p:ph type="subTitle" idx="1"/>
          </p:nvPr>
        </p:nvSpPr>
        <p:spPr/>
        <p:txBody>
          <a:bodyPr anchor="ctr"/>
          <a:lstStyle/>
          <a:p>
            <a:r>
              <a:rPr lang="en-US" dirty="0"/>
              <a:t>It’s About Mindset!</a:t>
            </a:r>
          </a:p>
        </p:txBody>
      </p:sp>
      <p:sp>
        <p:nvSpPr>
          <p:cNvPr id="5" name="TextBox 10">
            <a:extLst>
              <a:ext uri="{FF2B5EF4-FFF2-40B4-BE49-F238E27FC236}">
                <a16:creationId xmlns:a16="http://schemas.microsoft.com/office/drawing/2014/main" id="{35BE80C0-9084-0D48-B46E-B19B192F30FD}"/>
              </a:ext>
            </a:extLst>
          </p:cNvPr>
          <p:cNvSpPr txBox="1"/>
          <p:nvPr/>
        </p:nvSpPr>
        <p:spPr>
          <a:xfrm>
            <a:off x="6043354" y="4106943"/>
            <a:ext cx="5652926" cy="83099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dirty="0"/>
              <a:t>Author Name</a:t>
            </a:r>
          </a:p>
          <a:p>
            <a:r>
              <a:rPr lang="en-US" sz="1600" dirty="0"/>
              <a:t>Date</a:t>
            </a:r>
          </a:p>
          <a:p>
            <a:endParaRPr lang="en-US" sz="1600" dirty="0"/>
          </a:p>
        </p:txBody>
      </p:sp>
    </p:spTree>
    <p:custDataLst>
      <p:tags r:id="rId1"/>
    </p:custDataLst>
    <p:extLst>
      <p:ext uri="{BB962C8B-B14F-4D97-AF65-F5344CB8AC3E}">
        <p14:creationId xmlns:p14="http://schemas.microsoft.com/office/powerpoint/2010/main" val="4685941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BB246B-555E-0440-ACBD-BB37ACE292FE}"/>
              </a:ext>
            </a:extLst>
          </p:cNvPr>
          <p:cNvSpPr>
            <a:spLocks noGrp="1"/>
          </p:cNvSpPr>
          <p:nvPr>
            <p:ph type="title"/>
          </p:nvPr>
        </p:nvSpPr>
        <p:spPr/>
        <p:txBody>
          <a:bodyPr/>
          <a:lstStyle/>
          <a:p>
            <a:r>
              <a:rPr lang="en-US" dirty="0"/>
              <a:t>Thank You</a:t>
            </a:r>
          </a:p>
        </p:txBody>
      </p:sp>
      <p:sp>
        <p:nvSpPr>
          <p:cNvPr id="3" name="Subtitle 2">
            <a:extLst>
              <a:ext uri="{FF2B5EF4-FFF2-40B4-BE49-F238E27FC236}">
                <a16:creationId xmlns:a16="http://schemas.microsoft.com/office/drawing/2014/main" id="{BF748ABD-F008-834B-96D0-0206AF6D8890}"/>
              </a:ext>
            </a:extLst>
          </p:cNvPr>
          <p:cNvSpPr>
            <a:spLocks noGrp="1"/>
          </p:cNvSpPr>
          <p:nvPr>
            <p:ph type="subTitle" idx="1"/>
          </p:nvPr>
        </p:nvSpPr>
        <p:spPr/>
        <p:txBody>
          <a:bodyPr/>
          <a:lstStyle/>
          <a:p>
            <a:r>
              <a:rPr lang="en-US" dirty="0">
                <a:solidFill>
                  <a:schemeClr val="tx2"/>
                </a:solidFill>
              </a:rPr>
              <a:t>royalcollege.ca  </a:t>
            </a:r>
            <a:r>
              <a:rPr lang="en-US" dirty="0">
                <a:solidFill>
                  <a:schemeClr val="accent5"/>
                </a:solidFill>
              </a:rPr>
              <a:t>•</a:t>
            </a:r>
            <a:r>
              <a:rPr lang="en-US" dirty="0">
                <a:solidFill>
                  <a:srgbClr val="00A3AD"/>
                </a:solidFill>
              </a:rPr>
              <a:t> </a:t>
            </a:r>
            <a:r>
              <a:rPr lang="en-US" dirty="0">
                <a:solidFill>
                  <a:schemeClr val="tx2"/>
                </a:solidFill>
              </a:rPr>
              <a:t> collegeroyal.ca</a:t>
            </a:r>
          </a:p>
        </p:txBody>
      </p:sp>
      <p:sp>
        <p:nvSpPr>
          <p:cNvPr id="4" name="TextBox 3">
            <a:extLst>
              <a:ext uri="{FF2B5EF4-FFF2-40B4-BE49-F238E27FC236}">
                <a16:creationId xmlns:a16="http://schemas.microsoft.com/office/drawing/2014/main" id="{99FE994B-403D-774A-A3B6-EC04332F8220}"/>
              </a:ext>
            </a:extLst>
          </p:cNvPr>
          <p:cNvSpPr txBox="1"/>
          <p:nvPr/>
        </p:nvSpPr>
        <p:spPr>
          <a:xfrm>
            <a:off x="3281447" y="3461345"/>
            <a:ext cx="5629104" cy="307777"/>
          </a:xfrm>
          <a:prstGeom prst="rect">
            <a:avLst/>
          </a:prstGeom>
          <a:noFill/>
        </p:spPr>
        <p:txBody>
          <a:bodyPr wrap="square" rtlCol="0">
            <a:spAutoFit/>
          </a:bodyPr>
          <a:lstStyle/>
          <a:p>
            <a:pPr algn="ctr"/>
            <a:r>
              <a:rPr lang="en-US" sz="1400" dirty="0">
                <a:solidFill>
                  <a:schemeClr val="accent2"/>
                </a:solidFill>
              </a:rPr>
              <a:t>Presented by: John Smith | jsmith@royalcollege.ca | 613-730-8177</a:t>
            </a:r>
          </a:p>
        </p:txBody>
      </p:sp>
    </p:spTree>
    <p:custDataLst>
      <p:tags r:id="rId1"/>
    </p:custDataLst>
    <p:extLst>
      <p:ext uri="{BB962C8B-B14F-4D97-AF65-F5344CB8AC3E}">
        <p14:creationId xmlns:p14="http://schemas.microsoft.com/office/powerpoint/2010/main" val="27910744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E9EB941-0605-4B10-99C9-8E743A00BD53}"/>
              </a:ext>
            </a:extLst>
          </p:cNvPr>
          <p:cNvSpPr>
            <a:spLocks noGrp="1"/>
          </p:cNvSpPr>
          <p:nvPr>
            <p:ph type="title"/>
          </p:nvPr>
        </p:nvSpPr>
        <p:spPr/>
        <p:txBody>
          <a:bodyPr/>
          <a:lstStyle/>
          <a:p>
            <a:r>
              <a:rPr lang="en-US" b="1" dirty="0"/>
              <a:t>Contributors</a:t>
            </a:r>
          </a:p>
        </p:txBody>
      </p:sp>
      <p:sp>
        <p:nvSpPr>
          <p:cNvPr id="7" name="Content Placeholder 6">
            <a:extLst>
              <a:ext uri="{FF2B5EF4-FFF2-40B4-BE49-F238E27FC236}">
                <a16:creationId xmlns:a16="http://schemas.microsoft.com/office/drawing/2014/main" id="{F2314B20-B1FE-4250-8DA0-2840E4EE059A}"/>
              </a:ext>
            </a:extLst>
          </p:cNvPr>
          <p:cNvSpPr>
            <a:spLocks noGrp="1"/>
          </p:cNvSpPr>
          <p:nvPr>
            <p:ph idx="1"/>
          </p:nvPr>
        </p:nvSpPr>
        <p:spPr/>
        <p:txBody>
          <a:bodyPr/>
          <a:lstStyle/>
          <a:p>
            <a:pPr marL="0" indent="0">
              <a:buNone/>
            </a:pPr>
            <a:r>
              <a:rPr lang="en-CA" dirty="0">
                <a:solidFill>
                  <a:schemeClr val="tx1"/>
                </a:solidFill>
              </a:rPr>
              <a:t>Special thanks to the following individuals who developed this workshop:</a:t>
            </a:r>
            <a:br>
              <a:rPr lang="en-CA" dirty="0">
                <a:solidFill>
                  <a:schemeClr val="tx1"/>
                </a:solidFill>
              </a:rPr>
            </a:br>
            <a:endParaRPr lang="en-US" dirty="0"/>
          </a:p>
          <a:p>
            <a:r>
              <a:rPr lang="en-CA" dirty="0"/>
              <a:t>Brie A. Yama, MD, MSc, FRCP(C)</a:t>
            </a:r>
            <a:br>
              <a:rPr lang="en-CA" dirty="0"/>
            </a:br>
            <a:r>
              <a:rPr lang="es-ES" sz="2000" dirty="0">
                <a:hlinkClick r:id="rId4"/>
              </a:rPr>
              <a:t>brie.yama@sickkids.ca</a:t>
            </a:r>
            <a:r>
              <a:rPr lang="es-ES" sz="2000" dirty="0"/>
              <a:t> </a:t>
            </a:r>
            <a:endParaRPr lang="en-US" sz="2000" dirty="0"/>
          </a:p>
          <a:p>
            <a:endParaRPr lang="it-IT" dirty="0"/>
          </a:p>
          <a:p>
            <a:r>
              <a:rPr lang="it-IT" dirty="0"/>
              <a:t>Adelle R. Atkinson, MD, FRCP(C)</a:t>
            </a:r>
            <a:endParaRPr lang="en-US" dirty="0"/>
          </a:p>
        </p:txBody>
      </p:sp>
      <p:sp>
        <p:nvSpPr>
          <p:cNvPr id="5" name="Slide Number Placeholder 4">
            <a:extLst>
              <a:ext uri="{FF2B5EF4-FFF2-40B4-BE49-F238E27FC236}">
                <a16:creationId xmlns:a16="http://schemas.microsoft.com/office/drawing/2014/main" id="{C3B3B7A9-1299-45B3-98BF-5434738259C1}"/>
              </a:ext>
            </a:extLst>
          </p:cNvPr>
          <p:cNvSpPr>
            <a:spLocks noGrp="1"/>
          </p:cNvSpPr>
          <p:nvPr>
            <p:ph type="sldNum" sz="quarter" idx="12"/>
          </p:nvPr>
        </p:nvSpPr>
        <p:spPr/>
        <p:txBody>
          <a:bodyPr/>
          <a:lstStyle/>
          <a:p>
            <a:fld id="{0F408A5D-059A-A247-8344-29C129C8EF29}" type="slidenum">
              <a:rPr lang="en-US" smtClean="0"/>
              <a:pPr/>
              <a:t>3</a:t>
            </a:fld>
            <a:endParaRPr lang="en-US" dirty="0"/>
          </a:p>
        </p:txBody>
      </p:sp>
    </p:spTree>
    <p:custDataLst>
      <p:tags r:id="rId1"/>
    </p:custDataLst>
    <p:extLst>
      <p:ext uri="{BB962C8B-B14F-4D97-AF65-F5344CB8AC3E}">
        <p14:creationId xmlns:p14="http://schemas.microsoft.com/office/powerpoint/2010/main" val="19083875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ormAutofit/>
          </a:bodyPr>
          <a:lstStyle/>
          <a:p>
            <a:r>
              <a:rPr lang="en-US" sz="4800" b="1" dirty="0"/>
              <a:t>Objectives</a:t>
            </a:r>
          </a:p>
        </p:txBody>
      </p:sp>
      <p:sp>
        <p:nvSpPr>
          <p:cNvPr id="3" name="Content Placeholder 2"/>
          <p:cNvSpPr>
            <a:spLocks noGrp="1"/>
          </p:cNvSpPr>
          <p:nvPr>
            <p:ph idx="1"/>
          </p:nvPr>
        </p:nvSpPr>
        <p:spPr/>
        <p:txBody>
          <a:bodyPr anchor="t">
            <a:normAutofit/>
          </a:bodyPr>
          <a:lstStyle/>
          <a:p>
            <a:pPr marL="0" indent="0">
              <a:buNone/>
            </a:pPr>
            <a:r>
              <a:rPr lang="en-US" sz="2400" b="1" dirty="0"/>
              <a:t>By the end of this session you will:</a:t>
            </a:r>
          </a:p>
          <a:p>
            <a:pPr marL="0" indent="0">
              <a:buNone/>
            </a:pPr>
            <a:endParaRPr lang="en-US" sz="2400" dirty="0"/>
          </a:p>
          <a:p>
            <a:pPr marL="971550" lvl="1" indent="-514350">
              <a:lnSpc>
                <a:spcPct val="100000"/>
              </a:lnSpc>
              <a:buFont typeface="+mj-lt"/>
              <a:buAutoNum type="arabicPeriod"/>
            </a:pPr>
            <a:r>
              <a:rPr lang="en-US" dirty="0"/>
              <a:t>Understand the link between mindset and learning </a:t>
            </a:r>
          </a:p>
          <a:p>
            <a:pPr marL="971550" lvl="1" indent="-514350">
              <a:lnSpc>
                <a:spcPct val="100000"/>
              </a:lnSpc>
              <a:buFont typeface="+mj-lt"/>
              <a:buAutoNum type="arabicPeriod"/>
            </a:pPr>
            <a:r>
              <a:rPr lang="en-US" dirty="0"/>
              <a:t>Explore how mindset can affect success in a CBD residency training program</a:t>
            </a:r>
          </a:p>
          <a:p>
            <a:pPr marL="971550" lvl="1" indent="-514350">
              <a:lnSpc>
                <a:spcPct val="100000"/>
              </a:lnSpc>
              <a:buFont typeface="+mj-lt"/>
              <a:buAutoNum type="arabicPeriod"/>
            </a:pPr>
            <a:r>
              <a:rPr lang="en-US" dirty="0"/>
              <a:t>Reflect on your personal mindset and how it might affect your own learning in a CBD training program</a:t>
            </a:r>
          </a:p>
          <a:p>
            <a:pPr marL="971550" lvl="1" indent="-514350">
              <a:lnSpc>
                <a:spcPct val="100000"/>
              </a:lnSpc>
              <a:buFont typeface="+mj-lt"/>
              <a:buAutoNum type="arabicPeriod"/>
            </a:pPr>
            <a:r>
              <a:rPr lang="en-US" dirty="0"/>
              <a:t>Generate some strategies to promote growth mindset in junior learners</a:t>
            </a:r>
          </a:p>
          <a:p>
            <a:pPr marL="457200" lvl="1" indent="0">
              <a:buNone/>
            </a:pPr>
            <a:endParaRPr lang="en-US" sz="1700" dirty="0"/>
          </a:p>
        </p:txBody>
      </p:sp>
    </p:spTree>
    <p:custDataLst>
      <p:tags r:id="rId1"/>
    </p:custDataLst>
    <p:extLst>
      <p:ext uri="{BB962C8B-B14F-4D97-AF65-F5344CB8AC3E}">
        <p14:creationId xmlns:p14="http://schemas.microsoft.com/office/powerpoint/2010/main" val="242140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6B303F-EADE-4040-8827-B3C58AADF6DA}"/>
              </a:ext>
            </a:extLst>
          </p:cNvPr>
          <p:cNvSpPr>
            <a:spLocks noGrp="1"/>
          </p:cNvSpPr>
          <p:nvPr>
            <p:ph type="title"/>
          </p:nvPr>
        </p:nvSpPr>
        <p:spPr>
          <a:xfrm>
            <a:off x="7041856" y="3113415"/>
            <a:ext cx="4036334" cy="2387600"/>
          </a:xfrm>
        </p:spPr>
        <p:txBody>
          <a:bodyPr vert="horz" lIns="91440" tIns="45720" rIns="91440" bIns="45720" rtlCol="0" anchor="t">
            <a:normAutofit/>
          </a:bodyPr>
          <a:lstStyle/>
          <a:p>
            <a:r>
              <a:rPr lang="en-US" sz="5400" b="1" dirty="0"/>
              <a:t>MINDSET</a:t>
            </a:r>
            <a:br>
              <a:rPr lang="en-US" sz="5400" b="1" dirty="0"/>
            </a:br>
            <a:r>
              <a:rPr lang="en-US" sz="5400" b="1" dirty="0"/>
              <a:t>Quiz</a:t>
            </a:r>
          </a:p>
        </p:txBody>
      </p:sp>
      <p:pic>
        <p:nvPicPr>
          <p:cNvPr id="8" name="Picture 7">
            <a:extLst>
              <a:ext uri="{FF2B5EF4-FFF2-40B4-BE49-F238E27FC236}">
                <a16:creationId xmlns:a16="http://schemas.microsoft.com/office/drawing/2014/main" id="{310BF34C-F762-4A79-9049-257BF438E277}"/>
              </a:ext>
            </a:extLst>
          </p:cNvPr>
          <p:cNvPicPr>
            <a:picLocks noChangeAspect="1"/>
          </p:cNvPicPr>
          <p:nvPr/>
        </p:nvPicPr>
        <p:blipFill>
          <a:blip r:embed="rId4"/>
          <a:stretch>
            <a:fillRect/>
          </a:stretch>
        </p:blipFill>
        <p:spPr>
          <a:xfrm flipH="1">
            <a:off x="0" y="931127"/>
            <a:ext cx="7065807" cy="4995746"/>
          </a:xfrm>
          <a:prstGeom prst="rect">
            <a:avLst/>
          </a:prstGeom>
        </p:spPr>
      </p:pic>
    </p:spTree>
    <p:custDataLst>
      <p:tags r:id="rId1"/>
    </p:custDataLst>
    <p:extLst>
      <p:ext uri="{BB962C8B-B14F-4D97-AF65-F5344CB8AC3E}">
        <p14:creationId xmlns:p14="http://schemas.microsoft.com/office/powerpoint/2010/main" val="20339051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28FA67-0FDC-A94D-9EDF-2499FCFE49F7}"/>
              </a:ext>
            </a:extLst>
          </p:cNvPr>
          <p:cNvSpPr>
            <a:spLocks noGrp="1"/>
          </p:cNvSpPr>
          <p:nvPr>
            <p:ph type="title"/>
          </p:nvPr>
        </p:nvSpPr>
        <p:spPr>
          <a:xfrm>
            <a:off x="8931729" y="2023110"/>
            <a:ext cx="2805804" cy="2846070"/>
          </a:xfrm>
        </p:spPr>
        <p:txBody>
          <a:bodyPr vert="horz" lIns="91440" tIns="45720" rIns="91440" bIns="45720" rtlCol="0" anchor="ctr">
            <a:normAutofit/>
          </a:bodyPr>
          <a:lstStyle/>
          <a:p>
            <a:r>
              <a:rPr lang="en-US" sz="3700" b="1" dirty="0"/>
              <a:t>STRUCTURE ACTIVITY</a:t>
            </a:r>
          </a:p>
        </p:txBody>
      </p:sp>
      <p:pic>
        <p:nvPicPr>
          <p:cNvPr id="4" name="Picture 3">
            <a:extLst>
              <a:ext uri="{FF2B5EF4-FFF2-40B4-BE49-F238E27FC236}">
                <a16:creationId xmlns:a16="http://schemas.microsoft.com/office/drawing/2014/main" id="{BC522457-8B5B-6046-B0AB-20EB397536DE}"/>
              </a:ext>
            </a:extLst>
          </p:cNvPr>
          <p:cNvPicPr/>
          <p:nvPr/>
        </p:nvPicPr>
        <p:blipFill rotWithShape="1">
          <a:blip r:embed="rId4">
            <a:extLst>
              <a:ext uri="{28A0092B-C50C-407E-A947-70E740481C1C}">
                <a14:useLocalDpi xmlns:a14="http://schemas.microsoft.com/office/drawing/2010/main" val="0"/>
              </a:ext>
            </a:extLst>
          </a:blip>
          <a:srcRect l="497" r="7632" b="-2"/>
          <a:stretch/>
        </p:blipFill>
        <p:spPr bwMode="auto">
          <a:xfrm>
            <a:off x="545238" y="858525"/>
            <a:ext cx="7608304" cy="5211906"/>
          </a:xfrm>
          <a:prstGeom prst="rect">
            <a:avLst/>
          </a:prstGeom>
          <a:noFill/>
        </p:spPr>
      </p:pic>
    </p:spTree>
    <p:custDataLst>
      <p:tags r:id="rId1"/>
    </p:custDataLst>
    <p:extLst>
      <p:ext uri="{BB962C8B-B14F-4D97-AF65-F5344CB8AC3E}">
        <p14:creationId xmlns:p14="http://schemas.microsoft.com/office/powerpoint/2010/main" val="24741156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6EEC58-57D1-9241-93C1-1BA65673159A}"/>
              </a:ext>
            </a:extLst>
          </p:cNvPr>
          <p:cNvSpPr>
            <a:spLocks noGrp="1"/>
          </p:cNvSpPr>
          <p:nvPr>
            <p:ph type="title"/>
          </p:nvPr>
        </p:nvSpPr>
        <p:spPr/>
        <p:txBody>
          <a:bodyPr>
            <a:normAutofit/>
          </a:bodyPr>
          <a:lstStyle/>
          <a:p>
            <a:r>
              <a:rPr lang="en-US" sz="5400" b="1" dirty="0"/>
              <a:t>Activity Quotes</a:t>
            </a:r>
            <a:endParaRPr lang="en-US" sz="5400" b="1" dirty="0">
              <a:solidFill>
                <a:srgbClr val="FFFFFF"/>
              </a:solidFill>
            </a:endParaRPr>
          </a:p>
        </p:txBody>
      </p:sp>
      <p:sp>
        <p:nvSpPr>
          <p:cNvPr id="4" name="Content Placeholder 3">
            <a:extLst>
              <a:ext uri="{FF2B5EF4-FFF2-40B4-BE49-F238E27FC236}">
                <a16:creationId xmlns:a16="http://schemas.microsoft.com/office/drawing/2014/main" id="{6CC9F25F-9D86-4559-A00F-C0803BA9D1CA}"/>
              </a:ext>
            </a:extLst>
          </p:cNvPr>
          <p:cNvSpPr>
            <a:spLocks noGrp="1"/>
          </p:cNvSpPr>
          <p:nvPr>
            <p:ph idx="1"/>
          </p:nvPr>
        </p:nvSpPr>
        <p:spPr/>
        <p:txBody>
          <a:bodyPr/>
          <a:lstStyle/>
          <a:p>
            <a:endParaRPr lang="en-US"/>
          </a:p>
        </p:txBody>
      </p:sp>
    </p:spTree>
    <p:custDataLst>
      <p:tags r:id="rId1"/>
    </p:custDataLst>
    <p:extLst>
      <p:ext uri="{BB962C8B-B14F-4D97-AF65-F5344CB8AC3E}">
        <p14:creationId xmlns:p14="http://schemas.microsoft.com/office/powerpoint/2010/main" val="9318019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ACA9DF-A886-1C45-A8C4-04478B129381}"/>
              </a:ext>
            </a:extLst>
          </p:cNvPr>
          <p:cNvSpPr>
            <a:spLocks noGrp="1"/>
          </p:cNvSpPr>
          <p:nvPr>
            <p:ph type="title"/>
          </p:nvPr>
        </p:nvSpPr>
        <p:spPr/>
        <p:txBody>
          <a:bodyPr anchor="ctr">
            <a:normAutofit/>
          </a:bodyPr>
          <a:lstStyle/>
          <a:p>
            <a:r>
              <a:rPr lang="en-US" sz="5400" b="1" dirty="0"/>
              <a:t>Structure Activity - Debrief</a:t>
            </a:r>
          </a:p>
        </p:txBody>
      </p:sp>
      <p:sp>
        <p:nvSpPr>
          <p:cNvPr id="3" name="Content Placeholder 2">
            <a:extLst>
              <a:ext uri="{FF2B5EF4-FFF2-40B4-BE49-F238E27FC236}">
                <a16:creationId xmlns:a16="http://schemas.microsoft.com/office/drawing/2014/main" id="{30204213-B7EF-4243-8976-449113E5B91C}"/>
              </a:ext>
            </a:extLst>
          </p:cNvPr>
          <p:cNvSpPr>
            <a:spLocks noGrp="1"/>
          </p:cNvSpPr>
          <p:nvPr>
            <p:ph idx="1"/>
          </p:nvPr>
        </p:nvSpPr>
        <p:spPr/>
        <p:txBody>
          <a:bodyPr anchor="t">
            <a:noAutofit/>
          </a:bodyPr>
          <a:lstStyle/>
          <a:p>
            <a:r>
              <a:rPr lang="en-US" sz="2400" dirty="0"/>
              <a:t>Who was able to re-create the structure?</a:t>
            </a:r>
          </a:p>
          <a:p>
            <a:pPr lvl="1"/>
            <a:r>
              <a:rPr lang="en-US" dirty="0"/>
              <a:t>How long did it take?</a:t>
            </a:r>
          </a:p>
          <a:p>
            <a:pPr lvl="1"/>
            <a:r>
              <a:rPr lang="en-US" dirty="0"/>
              <a:t>How many attempts did it take?</a:t>
            </a:r>
          </a:p>
          <a:p>
            <a:r>
              <a:rPr lang="en-US" sz="2400" dirty="0"/>
              <a:t>How did it feel when someone else was able to make it (and you hadn’t </a:t>
            </a:r>
            <a:r>
              <a:rPr lang="en-US" sz="2400" u="sng" dirty="0"/>
              <a:t>yet</a:t>
            </a:r>
            <a:r>
              <a:rPr lang="en-US" sz="2400" dirty="0"/>
              <a:t>)?</a:t>
            </a:r>
          </a:p>
          <a:p>
            <a:r>
              <a:rPr lang="en-US" sz="2400" dirty="0"/>
              <a:t>Were you aware of how others were progressing through the task?</a:t>
            </a:r>
          </a:p>
          <a:p>
            <a:pPr lvl="1"/>
            <a:r>
              <a:rPr lang="en-US" dirty="0"/>
              <a:t>Did you look at what others were doing? Why?</a:t>
            </a:r>
          </a:p>
          <a:p>
            <a:pPr lvl="1"/>
            <a:r>
              <a:rPr lang="en-US" dirty="0"/>
              <a:t>How did it make you feel?</a:t>
            </a:r>
          </a:p>
          <a:p>
            <a:pPr lvl="1"/>
            <a:r>
              <a:rPr lang="en-US" dirty="0"/>
              <a:t>Did you learn anything from what others were doing?</a:t>
            </a:r>
          </a:p>
        </p:txBody>
      </p:sp>
    </p:spTree>
    <p:custDataLst>
      <p:tags r:id="rId1"/>
    </p:custDataLst>
    <p:extLst>
      <p:ext uri="{BB962C8B-B14F-4D97-AF65-F5344CB8AC3E}">
        <p14:creationId xmlns:p14="http://schemas.microsoft.com/office/powerpoint/2010/main" val="22628477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F8FDA8-A5E4-F44D-B7EF-D68E5BA60A06}"/>
              </a:ext>
            </a:extLst>
          </p:cNvPr>
          <p:cNvSpPr>
            <a:spLocks noGrp="1"/>
          </p:cNvSpPr>
          <p:nvPr>
            <p:ph type="title"/>
          </p:nvPr>
        </p:nvSpPr>
        <p:spPr/>
        <p:txBody>
          <a:bodyPr anchor="b">
            <a:normAutofit/>
          </a:bodyPr>
          <a:lstStyle/>
          <a:p>
            <a:r>
              <a:rPr lang="en-US" sz="5400" b="1" dirty="0"/>
              <a:t>Structure Activity - Debrief</a:t>
            </a:r>
            <a:endParaRPr lang="en-US" sz="5400" dirty="0"/>
          </a:p>
        </p:txBody>
      </p:sp>
      <p:sp>
        <p:nvSpPr>
          <p:cNvPr id="3" name="Content Placeholder 2">
            <a:extLst>
              <a:ext uri="{FF2B5EF4-FFF2-40B4-BE49-F238E27FC236}">
                <a16:creationId xmlns:a16="http://schemas.microsoft.com/office/drawing/2014/main" id="{418A9144-28C4-3541-8412-320FB2E029E4}"/>
              </a:ext>
            </a:extLst>
          </p:cNvPr>
          <p:cNvSpPr>
            <a:spLocks noGrp="1"/>
          </p:cNvSpPr>
          <p:nvPr>
            <p:ph idx="1"/>
          </p:nvPr>
        </p:nvSpPr>
        <p:spPr/>
        <p:txBody>
          <a:bodyPr anchor="ctr">
            <a:normAutofit/>
          </a:bodyPr>
          <a:lstStyle/>
          <a:p>
            <a:pPr marL="0" indent="0">
              <a:buNone/>
            </a:pPr>
            <a:r>
              <a:rPr lang="en-US" b="1" dirty="0"/>
              <a:t>How could the structure “struggling” activity be a metaphor for the path towards learning during residency?</a:t>
            </a:r>
          </a:p>
          <a:p>
            <a:pPr marL="0" indent="0">
              <a:buNone/>
            </a:pPr>
            <a:endParaRPr lang="en-US" dirty="0"/>
          </a:p>
          <a:p>
            <a:pPr marL="0" indent="0">
              <a:buNone/>
            </a:pPr>
            <a:r>
              <a:rPr lang="en-US" i="1" dirty="0"/>
              <a:t>Feel free to draw on the quotes from your fellow participants, to discuss the links you see between learning how to build the structure and succeeding or struggling in CBD residency training program.</a:t>
            </a:r>
          </a:p>
        </p:txBody>
      </p:sp>
    </p:spTree>
    <p:custDataLst>
      <p:tags r:id="rId1"/>
    </p:custDataLst>
    <p:extLst>
      <p:ext uri="{BB962C8B-B14F-4D97-AF65-F5344CB8AC3E}">
        <p14:creationId xmlns:p14="http://schemas.microsoft.com/office/powerpoint/2010/main" val="370156384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VRXyAxdv"/>
  <p:tag name="ARTICULATE_SLIDE_COUNT" val="20"/>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Royal College">
      <a:dk1>
        <a:sysClr val="windowText" lastClr="000000"/>
      </a:dk1>
      <a:lt1>
        <a:srgbClr val="FFFFFF"/>
      </a:lt1>
      <a:dk2>
        <a:srgbClr val="003A5B"/>
      </a:dk2>
      <a:lt2>
        <a:srgbClr val="E7E6E6"/>
      </a:lt2>
      <a:accent1>
        <a:srgbClr val="007680"/>
      </a:accent1>
      <a:accent2>
        <a:srgbClr val="4B4F54"/>
      </a:accent2>
      <a:accent3>
        <a:srgbClr val="9A3324"/>
      </a:accent3>
      <a:accent4>
        <a:srgbClr val="FFCD00"/>
      </a:accent4>
      <a:accent5>
        <a:srgbClr val="00A3AD"/>
      </a:accent5>
      <a:accent6>
        <a:srgbClr val="671E75"/>
      </a:accent6>
      <a:hlink>
        <a:srgbClr val="003B5C"/>
      </a:hlink>
      <a:folHlink>
        <a:srgbClr val="007680"/>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c-powerpoint-b-light-v2" id="{FE5EF369-68FF-49DE-B610-06679FA35B78}" vid="{AF7CAF5A-DF05-46E3-9A3E-19F22B80545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1678</TotalTime>
  <Words>3634</Words>
  <Application>Microsoft Office PowerPoint</Application>
  <PresentationFormat>Widescreen</PresentationFormat>
  <Paragraphs>277</Paragraphs>
  <Slides>20</Slides>
  <Notes>19</Notes>
  <HiddenSlides>1</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20</vt:i4>
      </vt:variant>
    </vt:vector>
  </HeadingPairs>
  <TitlesOfParts>
    <vt:vector size="29" baseType="lpstr">
      <vt:lpstr>ＭＳ 明朝</vt:lpstr>
      <vt:lpstr>-apple-system</vt:lpstr>
      <vt:lpstr>Arial</vt:lpstr>
      <vt:lpstr>Athelas</vt:lpstr>
      <vt:lpstr>Calibri</vt:lpstr>
      <vt:lpstr>Courier New</vt:lpstr>
      <vt:lpstr>Merriweather</vt:lpstr>
      <vt:lpstr>System Font Regular</vt:lpstr>
      <vt:lpstr>Office Theme</vt:lpstr>
      <vt:lpstr>Introduction to the Growth Mindset Development Workshop for Residents</vt:lpstr>
      <vt:lpstr>Preparing for a Competence by Design (CBD) Residency</vt:lpstr>
      <vt:lpstr>Contributors</vt:lpstr>
      <vt:lpstr>Objectives</vt:lpstr>
      <vt:lpstr>MINDSET Quiz</vt:lpstr>
      <vt:lpstr>STRUCTURE ACTIVITY</vt:lpstr>
      <vt:lpstr>Activity Quotes</vt:lpstr>
      <vt:lpstr>Structure Activity - Debrief</vt:lpstr>
      <vt:lpstr>Structure Activity - Debrief</vt:lpstr>
      <vt:lpstr>PowerPoint Presentation</vt:lpstr>
      <vt:lpstr>Demonstration of How to BUILD STRUCTURE</vt:lpstr>
      <vt:lpstr>GROWTH Mindset</vt:lpstr>
      <vt:lpstr>GROWTH Mindset</vt:lpstr>
      <vt:lpstr>Growth Mindset and COACHING During Residency</vt:lpstr>
      <vt:lpstr>PowerPoint Presentation</vt:lpstr>
      <vt:lpstr>PowerPoint Presentation</vt:lpstr>
      <vt:lpstr>Objectives REVISTED</vt:lpstr>
      <vt:lpstr>#TipsForNewDocs</vt:lpstr>
      <vt:lpstr>Questions, comments &amp; FEEDBACK</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Monique Ong</dc:creator>
  <cp:lastModifiedBy>Murphy, April</cp:lastModifiedBy>
  <cp:revision>101</cp:revision>
  <dcterms:created xsi:type="dcterms:W3CDTF">2018-08-09T17:14:48Z</dcterms:created>
  <dcterms:modified xsi:type="dcterms:W3CDTF">2020-12-02T18:56:50Z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526674A1-4D92-48F5-8DC1-5F274596D401</vt:lpwstr>
  </property>
  <property fmtid="{D5CDD505-2E9C-101B-9397-08002B2CF9AE}" pid="3" name="ArticulatePath">
    <vt:lpwstr>rc-powerpoint-b-light-v2</vt:lpwstr>
  </property>
</Properties>
</file>