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60" r:id="rId3"/>
    <p:sldId id="272" r:id="rId4"/>
    <p:sldId id="273" r:id="rId5"/>
    <p:sldId id="285" r:id="rId6"/>
    <p:sldId id="258" r:id="rId7"/>
    <p:sldId id="259" r:id="rId8"/>
    <p:sldId id="264" r:id="rId9"/>
    <p:sldId id="262" r:id="rId10"/>
    <p:sldId id="261" r:id="rId11"/>
    <p:sldId id="263" r:id="rId12"/>
    <p:sldId id="266" r:id="rId13"/>
    <p:sldId id="271" r:id="rId14"/>
    <p:sldId id="267" r:id="rId15"/>
    <p:sldId id="283" r:id="rId16"/>
    <p:sldId id="284" r:id="rId17"/>
    <p:sldId id="275" r:id="rId18"/>
    <p:sldId id="276" r:id="rId19"/>
    <p:sldId id="277" r:id="rId20"/>
    <p:sldId id="278" r:id="rId21"/>
    <p:sldId id="282" r:id="rId22"/>
    <p:sldId id="281" r:id="rId23"/>
    <p:sldId id="265" r:id="rId24"/>
    <p:sldId id="270"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yer, Melanie" initials="B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F5C"/>
    <a:srgbClr val="09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89841" autoAdjust="0"/>
  </p:normalViewPr>
  <p:slideViewPr>
    <p:cSldViewPr snapToGrid="0" snapToObjects="1">
      <p:cViewPr>
        <p:scale>
          <a:sx n="86" d="100"/>
          <a:sy n="86" d="100"/>
        </p:scale>
        <p:origin x="-1570" y="-115"/>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337D7-1EDF-B947-8CA3-3E99ECD1C71F}" type="datetimeFigureOut">
              <a:rPr lang="en-US" smtClean="0"/>
              <a:t>10/16/2017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02FAB-FC34-1D4B-BF19-1C2329E689C6}" type="slidenum">
              <a:rPr lang="en-US" smtClean="0"/>
              <a:t>‹#›</a:t>
            </a:fld>
            <a:endParaRPr lang="en-US"/>
          </a:p>
        </p:txBody>
      </p:sp>
    </p:spTree>
    <p:extLst>
      <p:ext uri="{BB962C8B-B14F-4D97-AF65-F5344CB8AC3E}">
        <p14:creationId xmlns:p14="http://schemas.microsoft.com/office/powerpoint/2010/main" val="19556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1</a:t>
            </a:fld>
            <a:endParaRPr lang="en-US"/>
          </a:p>
        </p:txBody>
      </p:sp>
    </p:spTree>
    <p:extLst>
      <p:ext uri="{BB962C8B-B14F-4D97-AF65-F5344CB8AC3E}">
        <p14:creationId xmlns:p14="http://schemas.microsoft.com/office/powerpoint/2010/main" val="83036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Lorsque vous demandez à un enseignant de participer, informez-le de son rôle et du temps qu’il devra y consacrer. Il importe d’assurer la diversité au sein du comité (fonctions, expérience, ancienneté et points de vue).</a:t>
            </a:r>
            <a:r>
              <a:rPr lang="fr-CA" baseline="0" noProof="0" dirty="0" smtClean="0"/>
              <a:t> </a:t>
            </a:r>
            <a:r>
              <a:rPr lang="fr-CA" noProof="0" dirty="0" smtClean="0"/>
              <a:t>Certains programmes ont recours à des conseillers pédagogiques. Il ne s'agit pas là d'une exigence du Collège royal.</a:t>
            </a:r>
          </a:p>
        </p:txBody>
      </p:sp>
      <p:sp>
        <p:nvSpPr>
          <p:cNvPr id="4" name="Slide Number Placeholder 3"/>
          <p:cNvSpPr>
            <a:spLocks noGrp="1"/>
          </p:cNvSpPr>
          <p:nvPr>
            <p:ph type="sldNum" sz="quarter" idx="10"/>
          </p:nvPr>
        </p:nvSpPr>
        <p:spPr/>
        <p:txBody>
          <a:bodyPr/>
          <a:lstStyle/>
          <a:p>
            <a:fld id="{B2602FAB-FC34-1D4B-BF19-1C2329E689C6}" type="slidenum">
              <a:rPr lang="en-US" smtClean="0"/>
              <a:t>11</a:t>
            </a:fld>
            <a:endParaRPr lang="en-US"/>
          </a:p>
        </p:txBody>
      </p:sp>
    </p:spTree>
    <p:extLst>
      <p:ext uri="{BB962C8B-B14F-4D97-AF65-F5344CB8AC3E}">
        <p14:creationId xmlns:p14="http://schemas.microsoft.com/office/powerpoint/2010/main" val="236994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Nous avons reçu des commentaires très utiles au sujet de la mise en place des comités de compétence; certains ont fait ressortir la nécessité de donner des directives sur le déroulement des réunions du comité, d’autres, des façons de présenter les exposés de manière structurée et permettant de gagner du temps.</a:t>
            </a:r>
          </a:p>
        </p:txBody>
      </p:sp>
      <p:sp>
        <p:nvSpPr>
          <p:cNvPr id="4" name="Slide Number Placeholder 3"/>
          <p:cNvSpPr>
            <a:spLocks noGrp="1"/>
          </p:cNvSpPr>
          <p:nvPr>
            <p:ph type="sldNum" sz="quarter" idx="10"/>
          </p:nvPr>
        </p:nvSpPr>
        <p:spPr/>
        <p:txBody>
          <a:bodyPr/>
          <a:lstStyle/>
          <a:p>
            <a:fld id="{B2602FAB-FC34-1D4B-BF19-1C2329E689C6}" type="slidenum">
              <a:rPr lang="en-US" smtClean="0"/>
              <a:t>12</a:t>
            </a:fld>
            <a:endParaRPr lang="en-US"/>
          </a:p>
        </p:txBody>
      </p:sp>
    </p:spTree>
    <p:extLst>
      <p:ext uri="{BB962C8B-B14F-4D97-AF65-F5344CB8AC3E}">
        <p14:creationId xmlns:p14="http://schemas.microsoft.com/office/powerpoint/2010/main" val="20511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Exemple d’exposé d’examen de dossier d’une résidente.</a:t>
            </a:r>
          </a:p>
        </p:txBody>
      </p:sp>
      <p:sp>
        <p:nvSpPr>
          <p:cNvPr id="4" name="Slide Number Placeholder 3"/>
          <p:cNvSpPr>
            <a:spLocks noGrp="1"/>
          </p:cNvSpPr>
          <p:nvPr>
            <p:ph type="sldNum" sz="quarter" idx="10"/>
          </p:nvPr>
        </p:nvSpPr>
        <p:spPr/>
        <p:txBody>
          <a:bodyPr/>
          <a:lstStyle/>
          <a:p>
            <a:fld id="{B2602FAB-FC34-1D4B-BF19-1C2329E689C6}" type="slidenum">
              <a:rPr lang="en-US" smtClean="0"/>
              <a:t>13</a:t>
            </a:fld>
            <a:endParaRPr lang="en-US"/>
          </a:p>
        </p:txBody>
      </p:sp>
    </p:spTree>
    <p:extLst>
      <p:ext uri="{BB962C8B-B14F-4D97-AF65-F5344CB8AC3E}">
        <p14:creationId xmlns:p14="http://schemas.microsoft.com/office/powerpoint/2010/main" val="428826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02FAB-FC34-1D4B-BF19-1C2329E689C6}" type="slidenum">
              <a:rPr lang="en-US" smtClean="0"/>
              <a:t>14</a:t>
            </a:fld>
            <a:endParaRPr lang="en-US"/>
          </a:p>
        </p:txBody>
      </p:sp>
    </p:spTree>
    <p:extLst>
      <p:ext uri="{BB962C8B-B14F-4D97-AF65-F5344CB8AC3E}">
        <p14:creationId xmlns:p14="http://schemas.microsoft.com/office/powerpoint/2010/main" val="297787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Certains évaluent les résidents de cette façon depuis longtemps et il existe des données à ce sujet.  </a:t>
            </a:r>
            <a:r>
              <a:rPr lang="fr-CA" noProof="0" dirty="0" err="1" smtClean="0"/>
              <a:t>Eric</a:t>
            </a:r>
            <a:r>
              <a:rPr lang="fr-CA" noProof="0" dirty="0" smtClean="0"/>
              <a:t> Warm a publié un grand nombre d’articles sur la confiance et les observations.</a:t>
            </a:r>
          </a:p>
        </p:txBody>
      </p:sp>
      <p:sp>
        <p:nvSpPr>
          <p:cNvPr id="4" name="Slide Number Placeholder 3"/>
          <p:cNvSpPr>
            <a:spLocks noGrp="1"/>
          </p:cNvSpPr>
          <p:nvPr>
            <p:ph type="sldNum" sz="quarter" idx="10"/>
          </p:nvPr>
        </p:nvSpPr>
        <p:spPr/>
        <p:txBody>
          <a:bodyPr/>
          <a:lstStyle/>
          <a:p>
            <a:fld id="{B2602FAB-FC34-1D4B-BF19-1C2329E689C6}" type="slidenum">
              <a:rPr lang="en-US" smtClean="0"/>
              <a:t>15</a:t>
            </a:fld>
            <a:endParaRPr lang="en-US"/>
          </a:p>
        </p:txBody>
      </p:sp>
    </p:spTree>
    <p:extLst>
      <p:ext uri="{BB962C8B-B14F-4D97-AF65-F5344CB8AC3E}">
        <p14:creationId xmlns:p14="http://schemas.microsoft.com/office/powerpoint/2010/main" val="225535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Analytique de l’apprentissage : Une représentation graphique de la progression des résidents permet d’identifier ceux qui auront des difficultés dans trois mois. </a:t>
            </a:r>
            <a:r>
              <a:rPr lang="fr-CA" baseline="0" noProof="0" dirty="0" smtClean="0"/>
              <a:t> </a:t>
            </a:r>
            <a:r>
              <a:rPr lang="fr-CA" noProof="0" dirty="0" smtClean="0"/>
              <a:t>Les résultats des résidents pourraient vous être présentés de cette façon.  Ce diagramme en radar montre où se situe un résident par rapport à ses pairs. Ces renseignements sauront être très utiles pour le comité de compétence.</a:t>
            </a:r>
          </a:p>
        </p:txBody>
      </p:sp>
      <p:sp>
        <p:nvSpPr>
          <p:cNvPr id="4" name="Slide Number Placeholder 3"/>
          <p:cNvSpPr>
            <a:spLocks noGrp="1"/>
          </p:cNvSpPr>
          <p:nvPr>
            <p:ph type="sldNum" sz="quarter" idx="10"/>
          </p:nvPr>
        </p:nvSpPr>
        <p:spPr/>
        <p:txBody>
          <a:bodyPr/>
          <a:lstStyle/>
          <a:p>
            <a:fld id="{B2602FAB-FC34-1D4B-BF19-1C2329E689C6}" type="slidenum">
              <a:rPr lang="en-US" smtClean="0"/>
              <a:t>16</a:t>
            </a:fld>
            <a:endParaRPr lang="en-US"/>
          </a:p>
        </p:txBody>
      </p:sp>
    </p:spTree>
    <p:extLst>
      <p:ext uri="{BB962C8B-B14F-4D97-AF65-F5344CB8AC3E}">
        <p14:creationId xmlns:p14="http://schemas.microsoft.com/office/powerpoint/2010/main" val="304229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Écouter de nombreuses opinions enrichit la discussion et s’avère utile à long terme pour le résident.</a:t>
            </a:r>
          </a:p>
        </p:txBody>
      </p:sp>
      <p:sp>
        <p:nvSpPr>
          <p:cNvPr id="4" name="Slide Number Placeholder 3"/>
          <p:cNvSpPr>
            <a:spLocks noGrp="1"/>
          </p:cNvSpPr>
          <p:nvPr>
            <p:ph type="sldNum" sz="quarter" idx="10"/>
          </p:nvPr>
        </p:nvSpPr>
        <p:spPr/>
        <p:txBody>
          <a:bodyPr/>
          <a:lstStyle/>
          <a:p>
            <a:fld id="{B2602FAB-FC34-1D4B-BF19-1C2329E689C6}" type="slidenum">
              <a:rPr lang="en-US" smtClean="0"/>
              <a:t>17</a:t>
            </a:fld>
            <a:endParaRPr lang="en-US"/>
          </a:p>
        </p:txBody>
      </p:sp>
    </p:spTree>
    <p:extLst>
      <p:ext uri="{BB962C8B-B14F-4D97-AF65-F5344CB8AC3E}">
        <p14:creationId xmlns:p14="http://schemas.microsoft.com/office/powerpoint/2010/main" val="391354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Il existe de nombreuses théories à l’appui du processus collectif.</a:t>
            </a:r>
          </a:p>
        </p:txBody>
      </p:sp>
      <p:sp>
        <p:nvSpPr>
          <p:cNvPr id="4" name="Slide Number Placeholder 3"/>
          <p:cNvSpPr>
            <a:spLocks noGrp="1"/>
          </p:cNvSpPr>
          <p:nvPr>
            <p:ph type="sldNum" sz="quarter" idx="10"/>
          </p:nvPr>
        </p:nvSpPr>
        <p:spPr/>
        <p:txBody>
          <a:bodyPr/>
          <a:lstStyle/>
          <a:p>
            <a:fld id="{B2602FAB-FC34-1D4B-BF19-1C2329E689C6}" type="slidenum">
              <a:rPr lang="en-US" smtClean="0"/>
              <a:t>18</a:t>
            </a:fld>
            <a:endParaRPr lang="en-US"/>
          </a:p>
        </p:txBody>
      </p:sp>
    </p:spTree>
    <p:extLst>
      <p:ext uri="{BB962C8B-B14F-4D97-AF65-F5344CB8AC3E}">
        <p14:creationId xmlns:p14="http://schemas.microsoft.com/office/powerpoint/2010/main" val="1064552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Que puis-je en retirer? Le Dr </a:t>
            </a:r>
            <a:r>
              <a:rPr lang="fr-CA" noProof="0" dirty="0" err="1" smtClean="0"/>
              <a:t>Holmboe</a:t>
            </a:r>
            <a:r>
              <a:rPr lang="fr-CA" noProof="0" dirty="0" smtClean="0"/>
              <a:t> met l’accent sur l’importance du comité de compétence, et des avantages que les membres - et non pas uniquement les résidents - peuvent en tirer.</a:t>
            </a:r>
          </a:p>
        </p:txBody>
      </p:sp>
      <p:sp>
        <p:nvSpPr>
          <p:cNvPr id="4" name="Slide Number Placeholder 3"/>
          <p:cNvSpPr>
            <a:spLocks noGrp="1"/>
          </p:cNvSpPr>
          <p:nvPr>
            <p:ph type="sldNum" sz="quarter" idx="10"/>
          </p:nvPr>
        </p:nvSpPr>
        <p:spPr/>
        <p:txBody>
          <a:bodyPr/>
          <a:lstStyle/>
          <a:p>
            <a:fld id="{B2602FAB-FC34-1D4B-BF19-1C2329E689C6}" type="slidenum">
              <a:rPr lang="en-US" smtClean="0"/>
              <a:t>19</a:t>
            </a:fld>
            <a:endParaRPr lang="en-US"/>
          </a:p>
        </p:txBody>
      </p:sp>
    </p:spTree>
    <p:extLst>
      <p:ext uri="{BB962C8B-B14F-4D97-AF65-F5344CB8AC3E}">
        <p14:creationId xmlns:p14="http://schemas.microsoft.com/office/powerpoint/2010/main" val="79017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Il existe des données probantes selon lesquelles les discussions de groupe permettent de signaler des lacunes qui, autrement, ne seraient pas ressorties.</a:t>
            </a:r>
          </a:p>
        </p:txBody>
      </p:sp>
      <p:sp>
        <p:nvSpPr>
          <p:cNvPr id="4" name="Slide Number Placeholder 3"/>
          <p:cNvSpPr>
            <a:spLocks noGrp="1"/>
          </p:cNvSpPr>
          <p:nvPr>
            <p:ph type="sldNum" sz="quarter" idx="10"/>
          </p:nvPr>
        </p:nvSpPr>
        <p:spPr/>
        <p:txBody>
          <a:bodyPr/>
          <a:lstStyle/>
          <a:p>
            <a:fld id="{B2602FAB-FC34-1D4B-BF19-1C2329E689C6}" type="slidenum">
              <a:rPr lang="en-US" smtClean="0"/>
              <a:t>20</a:t>
            </a:fld>
            <a:endParaRPr lang="en-US"/>
          </a:p>
        </p:txBody>
      </p:sp>
    </p:spTree>
    <p:extLst>
      <p:ext uri="{BB962C8B-B14F-4D97-AF65-F5344CB8AC3E}">
        <p14:creationId xmlns:p14="http://schemas.microsoft.com/office/powerpoint/2010/main" val="323507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Les systèmes d’évaluation qui sont utilisés actuellement en médecine sont critiqués : trop peu d’observations prises en compte, pas assez d’observation directe, aucune rétroaction utile et</a:t>
            </a:r>
            <a:r>
              <a:rPr lang="fr-CA" baseline="0" noProof="0" dirty="0" smtClean="0"/>
              <a:t> </a:t>
            </a:r>
            <a:r>
              <a:rPr lang="fr-CA" noProof="0" dirty="0" smtClean="0"/>
              <a:t>renoncement à faire échouer les apprenants.</a:t>
            </a:r>
          </a:p>
        </p:txBody>
      </p:sp>
      <p:sp>
        <p:nvSpPr>
          <p:cNvPr id="4" name="Slide Number Placeholder 3"/>
          <p:cNvSpPr>
            <a:spLocks noGrp="1"/>
          </p:cNvSpPr>
          <p:nvPr>
            <p:ph type="sldNum" sz="quarter" idx="10"/>
          </p:nvPr>
        </p:nvSpPr>
        <p:spPr/>
        <p:txBody>
          <a:bodyPr/>
          <a:lstStyle/>
          <a:p>
            <a:fld id="{B2602FAB-FC34-1D4B-BF19-1C2329E689C6}" type="slidenum">
              <a:rPr lang="en-US" smtClean="0"/>
              <a:t>3</a:t>
            </a:fld>
            <a:endParaRPr lang="en-US"/>
          </a:p>
        </p:txBody>
      </p:sp>
    </p:spTree>
    <p:extLst>
      <p:ext uri="{BB962C8B-B14F-4D97-AF65-F5344CB8AC3E}">
        <p14:creationId xmlns:p14="http://schemas.microsoft.com/office/powerpoint/2010/main" val="275979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Écoutez ce </a:t>
            </a:r>
            <a:r>
              <a:rPr lang="fr-CA" noProof="0" dirty="0" err="1" smtClean="0"/>
              <a:t>balado</a:t>
            </a:r>
            <a:r>
              <a:rPr lang="fr-CA" noProof="0" dirty="0" smtClean="0"/>
              <a:t> portant sur le processus décisionnel collectif et les travaux des comités de compétence</a:t>
            </a:r>
          </a:p>
        </p:txBody>
      </p:sp>
      <p:sp>
        <p:nvSpPr>
          <p:cNvPr id="4" name="Slide Number Placeholder 3"/>
          <p:cNvSpPr>
            <a:spLocks noGrp="1"/>
          </p:cNvSpPr>
          <p:nvPr>
            <p:ph type="sldNum" sz="quarter" idx="10"/>
          </p:nvPr>
        </p:nvSpPr>
        <p:spPr/>
        <p:txBody>
          <a:bodyPr/>
          <a:lstStyle/>
          <a:p>
            <a:fld id="{B2602FAB-FC34-1D4B-BF19-1C2329E689C6}" type="slidenum">
              <a:rPr lang="en-US" smtClean="0"/>
              <a:t>21</a:t>
            </a:fld>
            <a:endParaRPr lang="en-US"/>
          </a:p>
        </p:txBody>
      </p:sp>
    </p:spTree>
    <p:extLst>
      <p:ext uri="{BB962C8B-B14F-4D97-AF65-F5344CB8AC3E}">
        <p14:creationId xmlns:p14="http://schemas.microsoft.com/office/powerpoint/2010/main" val="334910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pitchFamily="1" charset="0"/>
                <a:ea typeface="Osaka" pitchFamily="1" charset="-128"/>
              </a:defRPr>
            </a:lvl1pPr>
            <a:lvl2pPr marL="729057" indent="-280406">
              <a:defRPr sz="2400">
                <a:solidFill>
                  <a:schemeClr val="tx1"/>
                </a:solidFill>
                <a:latin typeface="Times" pitchFamily="1" charset="0"/>
                <a:ea typeface="Osaka" pitchFamily="1" charset="-128"/>
              </a:defRPr>
            </a:lvl2pPr>
            <a:lvl3pPr marL="1121626" indent="-224325">
              <a:defRPr sz="2400">
                <a:solidFill>
                  <a:schemeClr val="tx1"/>
                </a:solidFill>
                <a:latin typeface="Times" pitchFamily="1" charset="0"/>
                <a:ea typeface="Osaka" pitchFamily="1" charset="-128"/>
              </a:defRPr>
            </a:lvl3pPr>
            <a:lvl4pPr marL="1570276" indent="-224325">
              <a:defRPr sz="2400">
                <a:solidFill>
                  <a:schemeClr val="tx1"/>
                </a:solidFill>
                <a:latin typeface="Times" pitchFamily="1" charset="0"/>
                <a:ea typeface="Osaka" pitchFamily="1" charset="-128"/>
              </a:defRPr>
            </a:lvl4pPr>
            <a:lvl5pPr marL="2018927" indent="-224325">
              <a:defRPr sz="2400">
                <a:solidFill>
                  <a:schemeClr val="tx1"/>
                </a:solidFill>
                <a:latin typeface="Times" pitchFamily="1" charset="0"/>
                <a:ea typeface="Osaka" pitchFamily="1" charset="-128"/>
              </a:defRPr>
            </a:lvl5pPr>
            <a:lvl6pPr marL="2467577" indent="-224325" eaLnBrk="0" fontAlgn="base" hangingPunct="0">
              <a:spcBef>
                <a:spcPct val="0"/>
              </a:spcBef>
              <a:spcAft>
                <a:spcPct val="0"/>
              </a:spcAft>
              <a:defRPr sz="2400">
                <a:solidFill>
                  <a:schemeClr val="tx1"/>
                </a:solidFill>
                <a:latin typeface="Times" pitchFamily="1" charset="0"/>
                <a:ea typeface="Osaka" pitchFamily="1" charset="-128"/>
              </a:defRPr>
            </a:lvl6pPr>
            <a:lvl7pPr marL="2916227" indent="-224325" eaLnBrk="0" fontAlgn="base" hangingPunct="0">
              <a:spcBef>
                <a:spcPct val="0"/>
              </a:spcBef>
              <a:spcAft>
                <a:spcPct val="0"/>
              </a:spcAft>
              <a:defRPr sz="2400">
                <a:solidFill>
                  <a:schemeClr val="tx1"/>
                </a:solidFill>
                <a:latin typeface="Times" pitchFamily="1" charset="0"/>
                <a:ea typeface="Osaka" pitchFamily="1" charset="-128"/>
              </a:defRPr>
            </a:lvl7pPr>
            <a:lvl8pPr marL="3364878" indent="-224325" eaLnBrk="0" fontAlgn="base" hangingPunct="0">
              <a:spcBef>
                <a:spcPct val="0"/>
              </a:spcBef>
              <a:spcAft>
                <a:spcPct val="0"/>
              </a:spcAft>
              <a:defRPr sz="2400">
                <a:solidFill>
                  <a:schemeClr val="tx1"/>
                </a:solidFill>
                <a:latin typeface="Times" pitchFamily="1" charset="0"/>
                <a:ea typeface="Osaka" pitchFamily="1" charset="-128"/>
              </a:defRPr>
            </a:lvl8pPr>
            <a:lvl9pPr marL="3813528" indent="-224325" eaLnBrk="0" fontAlgn="base" hangingPunct="0">
              <a:spcBef>
                <a:spcPct val="0"/>
              </a:spcBef>
              <a:spcAft>
                <a:spcPct val="0"/>
              </a:spcAft>
              <a:defRPr sz="2400">
                <a:solidFill>
                  <a:schemeClr val="tx1"/>
                </a:solidFill>
                <a:latin typeface="Times" pitchFamily="1" charset="0"/>
                <a:ea typeface="Osaka" pitchFamily="1" charset="-128"/>
              </a:defRPr>
            </a:lvl9pPr>
          </a:lstStyle>
          <a:p>
            <a:fld id="{AB1FF368-C84E-4F60-896A-F7D39677F1CC}" type="slidenum">
              <a:rPr lang="en-US" sz="1200"/>
              <a:t>22</a:t>
            </a:fld>
            <a:endParaRPr lang="en-US" sz="1200"/>
          </a:p>
        </p:txBody>
      </p:sp>
      <p:sp>
        <p:nvSpPr>
          <p:cNvPr id="21507" name="Rectangle 2"/>
          <p:cNvSpPr>
            <a:spLocks noGrp="1" noRot="1" noChangeAspect="1" noChangeArrowheads="1" noTextEdit="1"/>
          </p:cNvSpPr>
          <p:nvPr>
            <p:ph type="sldImg"/>
          </p:nvPr>
        </p:nvSpPr>
        <p:spPr/>
      </p:sp>
      <p:sp>
        <p:nvSpPr>
          <p:cNvPr id="21508" name="Rectangle 3"/>
          <p:cNvSpPr>
            <a:spLocks noGrp="1" noChangeArrowheads="1"/>
          </p:cNvSpPr>
          <p:nvPr>
            <p:ph type="body" idx="1"/>
          </p:nvPr>
        </p:nvSpPr>
        <p:spPr>
          <a:noFill/>
        </p:spPr>
        <p:txBody>
          <a:bodyPr/>
          <a:lstStyle/>
          <a:p>
            <a:pPr eaLnBrk="1" hangingPunct="1"/>
            <a:r>
              <a:rPr lang="fr-CA" noProof="0" dirty="0" smtClean="0">
                <a:latin typeface="Times" pitchFamily="1" charset="0"/>
                <a:ea typeface="Osaka" pitchFamily="1" charset="-128"/>
              </a:rPr>
              <a:t>Selon la plateforme électronique utilisée, le comité de compétence pourra consulter les données relatives aux résidents sur lesquels il doit se prononcer.  Les données seront probablement présentées de différentes façons.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Notes Placeholde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noProof="0" dirty="0" smtClean="0">
                <a:latin typeface="Arial" panose="020B0604020202020204" pitchFamily="34" charset="0"/>
              </a:rPr>
              <a:t>Si l’on tient compte de la durée de l’examen, plus le nombre d’heures est élevé et plus les formes d’évaluation (dont un grand nombre sont utilisées actuellement) sont fiables.</a:t>
            </a:r>
          </a:p>
        </p:txBody>
      </p:sp>
    </p:spTree>
    <p:extLst>
      <p:ext uri="{BB962C8B-B14F-4D97-AF65-F5344CB8AC3E}">
        <p14:creationId xmlns:p14="http://schemas.microsoft.com/office/powerpoint/2010/main" val="180518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Il s’agit bien d’un éléphant, mais les scientifiques n’ont pas assez de points de données pour évaluer de quoi il s’agit...  Un plus grand nombre de points de données peut les aider à effectuer une meilleure évaluation.</a:t>
            </a:r>
          </a:p>
        </p:txBody>
      </p:sp>
      <p:sp>
        <p:nvSpPr>
          <p:cNvPr id="4" name="Slide Number Placeholder 3"/>
          <p:cNvSpPr>
            <a:spLocks noGrp="1"/>
          </p:cNvSpPr>
          <p:nvPr>
            <p:ph type="sldNum" sz="quarter" idx="10"/>
          </p:nvPr>
        </p:nvSpPr>
        <p:spPr/>
        <p:txBody>
          <a:bodyPr/>
          <a:lstStyle/>
          <a:p>
            <a:fld id="{B2602FAB-FC34-1D4B-BF19-1C2329E689C6}" type="slidenum">
              <a:rPr lang="en-US" smtClean="0"/>
              <a:t>5</a:t>
            </a:fld>
            <a:endParaRPr lang="en-US"/>
          </a:p>
        </p:txBody>
      </p:sp>
    </p:spTree>
    <p:extLst>
      <p:ext uri="{BB962C8B-B14F-4D97-AF65-F5344CB8AC3E}">
        <p14:creationId xmlns:p14="http://schemas.microsoft.com/office/powerpoint/2010/main" val="240601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Quel est le rôle d’un comité de compétence?</a:t>
            </a:r>
          </a:p>
        </p:txBody>
      </p:sp>
      <p:sp>
        <p:nvSpPr>
          <p:cNvPr id="4" name="Slide Number Placeholder 3"/>
          <p:cNvSpPr>
            <a:spLocks noGrp="1"/>
          </p:cNvSpPr>
          <p:nvPr>
            <p:ph type="sldNum" sz="quarter" idx="10"/>
          </p:nvPr>
        </p:nvSpPr>
        <p:spPr/>
        <p:txBody>
          <a:bodyPr/>
          <a:lstStyle/>
          <a:p>
            <a:fld id="{B2602FAB-FC34-1D4B-BF19-1C2329E689C6}" type="slidenum">
              <a:rPr lang="en-US" smtClean="0"/>
              <a:t>6</a:t>
            </a:fld>
            <a:endParaRPr lang="en-US"/>
          </a:p>
        </p:txBody>
      </p:sp>
    </p:spTree>
    <p:extLst>
      <p:ext uri="{BB962C8B-B14F-4D97-AF65-F5344CB8AC3E}">
        <p14:creationId xmlns:p14="http://schemas.microsoft.com/office/powerpoint/2010/main" val="253937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 modèle d’évaluation des résidents est basé sur la prémisse qu’il s’agit d’une « évaluation </a:t>
            </a:r>
            <a:r>
              <a:rPr lang="fr-CA" u="sng" noProof="0" dirty="0" smtClean="0"/>
              <a:t>aux fins </a:t>
            </a:r>
            <a:r>
              <a:rPr lang="fr-CA" noProof="0" dirty="0" smtClean="0"/>
              <a:t>d’apprentissage » et non d’une « évaluation </a:t>
            </a:r>
            <a:r>
              <a:rPr lang="fr-CA" u="sng" noProof="0" dirty="0" smtClean="0"/>
              <a:t>de</a:t>
            </a:r>
            <a:r>
              <a:rPr lang="fr-CA" noProof="0" dirty="0" smtClean="0"/>
              <a:t> l’apprentissage ».</a:t>
            </a:r>
          </a:p>
        </p:txBody>
      </p:sp>
      <p:sp>
        <p:nvSpPr>
          <p:cNvPr id="4" name="Slide Number Placeholder 3"/>
          <p:cNvSpPr>
            <a:spLocks noGrp="1"/>
          </p:cNvSpPr>
          <p:nvPr>
            <p:ph type="sldNum" sz="quarter" idx="10"/>
          </p:nvPr>
        </p:nvSpPr>
        <p:spPr/>
        <p:txBody>
          <a:bodyPr/>
          <a:lstStyle/>
          <a:p>
            <a:fld id="{B2602FAB-FC34-1D4B-BF19-1C2329E689C6}" type="slidenum">
              <a:rPr lang="en-US" smtClean="0"/>
              <a:t>7</a:t>
            </a:fld>
            <a:endParaRPr lang="en-US"/>
          </a:p>
        </p:txBody>
      </p:sp>
    </p:spTree>
    <p:extLst>
      <p:ext uri="{BB962C8B-B14F-4D97-AF65-F5344CB8AC3E}">
        <p14:creationId xmlns:p14="http://schemas.microsoft.com/office/powerpoint/2010/main" val="109330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 comité de compétence examine toutes les données relatives à un résident (évaluations et autres données d’évaluation, comme les résultats d’ECOS, de QCM, etc.); il prend des décisions éclairées au sujet de la progression (APC et autres exigences de programme) du</a:t>
            </a:r>
            <a:r>
              <a:rPr lang="fr-CA" baseline="0" noProof="0" dirty="0" smtClean="0"/>
              <a:t> résident </a:t>
            </a:r>
            <a:r>
              <a:rPr lang="fr-CA" noProof="0" dirty="0" smtClean="0"/>
              <a:t>et le compare à ses pairs.  Il détermine aussi si le résident est prêt à passer à la prochaine étape.</a:t>
            </a:r>
          </a:p>
        </p:txBody>
      </p:sp>
      <p:sp>
        <p:nvSpPr>
          <p:cNvPr id="4" name="Slide Number Placeholder 3"/>
          <p:cNvSpPr>
            <a:spLocks noGrp="1"/>
          </p:cNvSpPr>
          <p:nvPr>
            <p:ph type="sldNum" sz="quarter" idx="10"/>
          </p:nvPr>
        </p:nvSpPr>
        <p:spPr/>
        <p:txBody>
          <a:bodyPr/>
          <a:lstStyle/>
          <a:p>
            <a:fld id="{B2602FAB-FC34-1D4B-BF19-1C2329E689C6}" type="slidenum">
              <a:rPr lang="en-US" smtClean="0"/>
              <a:t>8</a:t>
            </a:fld>
            <a:endParaRPr lang="en-US"/>
          </a:p>
        </p:txBody>
      </p:sp>
    </p:spTree>
    <p:extLst>
      <p:ext uri="{BB962C8B-B14F-4D97-AF65-F5344CB8AC3E}">
        <p14:creationId xmlns:p14="http://schemas.microsoft.com/office/powerpoint/2010/main" val="267956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Comme le comité de compétence relève du CPR, il doit réfléchir à l’incidence de ces décisions dans la pratique.  </a:t>
            </a:r>
          </a:p>
        </p:txBody>
      </p:sp>
      <p:sp>
        <p:nvSpPr>
          <p:cNvPr id="4" name="Slide Number Placeholder 3"/>
          <p:cNvSpPr>
            <a:spLocks noGrp="1"/>
          </p:cNvSpPr>
          <p:nvPr>
            <p:ph type="sldNum" sz="quarter" idx="10"/>
          </p:nvPr>
        </p:nvSpPr>
        <p:spPr/>
        <p:txBody>
          <a:bodyPr/>
          <a:lstStyle/>
          <a:p>
            <a:fld id="{B2602FAB-FC34-1D4B-BF19-1C2329E689C6}" type="slidenum">
              <a:rPr lang="en-US" smtClean="0"/>
              <a:t>9</a:t>
            </a:fld>
            <a:endParaRPr lang="en-US"/>
          </a:p>
        </p:txBody>
      </p:sp>
    </p:spTree>
    <p:extLst>
      <p:ext uri="{BB962C8B-B14F-4D97-AF65-F5344CB8AC3E}">
        <p14:creationId xmlns:p14="http://schemas.microsoft.com/office/powerpoint/2010/main" val="121849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Consultez les ressources sur le site Web du Collège royal. Le Collège royal et le groupe de travail consultatif sur l’évaluation des vice-doyens aux études postdoctorales ont préparé des documents; les responsables locaux de la CPC peuvent aussi vous aider à mettre en place un comité de compétence, et faciliter de nombreux autres aspects de l’évaluation.</a:t>
            </a:r>
          </a:p>
        </p:txBody>
      </p:sp>
      <p:sp>
        <p:nvSpPr>
          <p:cNvPr id="4" name="Slide Number Placeholder 3"/>
          <p:cNvSpPr>
            <a:spLocks noGrp="1"/>
          </p:cNvSpPr>
          <p:nvPr>
            <p:ph type="sldNum" sz="quarter" idx="10"/>
          </p:nvPr>
        </p:nvSpPr>
        <p:spPr/>
        <p:txBody>
          <a:bodyPr/>
          <a:lstStyle/>
          <a:p>
            <a:fld id="{B2602FAB-FC34-1D4B-BF19-1C2329E689C6}" type="slidenum">
              <a:rPr lang="en-US" smtClean="0"/>
              <a:t>10</a:t>
            </a:fld>
            <a:endParaRPr lang="en-US"/>
          </a:p>
        </p:txBody>
      </p:sp>
    </p:spTree>
    <p:extLst>
      <p:ext uri="{BB962C8B-B14F-4D97-AF65-F5344CB8AC3E}">
        <p14:creationId xmlns:p14="http://schemas.microsoft.com/office/powerpoint/2010/main" val="201535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eft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94667" y="876753"/>
            <a:ext cx="5026377" cy="2387600"/>
          </a:xfrm>
        </p:spPr>
        <p:txBody>
          <a:bodyPr anchor="b">
            <a:normAutofit/>
          </a:bodyPr>
          <a:lstStyle>
            <a:lvl1pPr algn="r">
              <a:defRPr sz="4000"/>
            </a:lvl1pPr>
          </a:lstStyle>
          <a:p>
            <a:r>
              <a:rPr lang="en-CA" smtClean="0"/>
              <a:t>Click to edit Master title style</a:t>
            </a:r>
            <a:endParaRPr lang="en-US"/>
          </a:p>
        </p:txBody>
      </p:sp>
      <p:sp>
        <p:nvSpPr>
          <p:cNvPr id="8" name="Subtitle 2"/>
          <p:cNvSpPr>
            <a:spLocks noGrp="1"/>
          </p:cNvSpPr>
          <p:nvPr>
            <p:ph type="subTitle" idx="1"/>
          </p:nvPr>
        </p:nvSpPr>
        <p:spPr>
          <a:xfrm>
            <a:off x="4718756" y="3905955"/>
            <a:ext cx="4202288" cy="1178107"/>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9636" y="3498286"/>
            <a:ext cx="2121408" cy="17373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92887" y="5787988"/>
            <a:ext cx="2328157" cy="1070012"/>
          </a:xfrm>
          <a:prstGeom prst="rect">
            <a:avLst/>
          </a:prstGeom>
        </p:spPr>
      </p:pic>
      <p:sp>
        <p:nvSpPr>
          <p:cNvPr id="11" name="TextBox 10"/>
          <p:cNvSpPr txBox="1"/>
          <p:nvPr userDrawn="1"/>
        </p:nvSpPr>
        <p:spPr>
          <a:xfrm>
            <a:off x="4617156" y="5264768"/>
            <a:ext cx="4303888" cy="523220"/>
          </a:xfrm>
          <a:prstGeom prst="rect">
            <a:avLst/>
          </a:prstGeom>
          <a:noFill/>
        </p:spPr>
        <p:txBody>
          <a:bodyPr wrap="square" rtlCol="0">
            <a:spAutoFit/>
          </a:bodyPr>
          <a:lstStyle/>
          <a:p>
            <a:pPr algn="r"/>
            <a:r>
              <a:rPr lang="en-US" sz="1400" smtClean="0">
                <a:solidFill>
                  <a:srgbClr val="414F5C"/>
                </a:solidFill>
                <a:latin typeface="Verdana" charset="0"/>
                <a:ea typeface="Verdana" charset="0"/>
                <a:cs typeface="Verdana" charset="0"/>
              </a:rPr>
              <a:t>The best health for all.</a:t>
            </a:r>
            <a:endParaRPr lang="en-US" sz="1400" baseline="0" smtClean="0">
              <a:solidFill>
                <a:srgbClr val="414F5C"/>
              </a:solidFill>
              <a:latin typeface="Verdana" charset="0"/>
              <a:ea typeface="Verdana" charset="0"/>
              <a:cs typeface="Verdana" charset="0"/>
            </a:endParaRPr>
          </a:p>
          <a:p>
            <a:pPr algn="r"/>
            <a:r>
              <a:rPr lang="en-US" sz="1400" smtClean="0">
                <a:solidFill>
                  <a:srgbClr val="414F5C"/>
                </a:solidFill>
                <a:latin typeface="Verdana" charset="0"/>
                <a:ea typeface="Verdana" charset="0"/>
                <a:cs typeface="Verdana" charset="0"/>
              </a:rPr>
              <a:t>The best care for all.</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10489" y="158584"/>
            <a:ext cx="2610555" cy="1202405"/>
          </a:xfrm>
          <a:prstGeom prst="rect">
            <a:avLst/>
          </a:prstGeom>
        </p:spPr>
      </p:pic>
    </p:spTree>
    <p:extLst>
      <p:ext uri="{BB962C8B-B14F-4D97-AF65-F5344CB8AC3E}">
        <p14:creationId xmlns:p14="http://schemas.microsoft.com/office/powerpoint/2010/main" val="18945464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259644"/>
            <a:ext cx="7351403" cy="1161614"/>
          </a:xfrm>
        </p:spPr>
        <p:txBody>
          <a:bodyPr anchor="b"/>
          <a:lstStyle>
            <a:lvl1pPr>
              <a:defRPr sz="3200"/>
            </a:lvl1pPr>
          </a:lstStyle>
          <a:p>
            <a:r>
              <a:rPr lang="en-CA" smtClean="0"/>
              <a:t>Click to edit Master title style</a:t>
            </a:r>
            <a:endParaRPr lang="en-US"/>
          </a:p>
        </p:txBody>
      </p:sp>
      <p:sp>
        <p:nvSpPr>
          <p:cNvPr id="3" name="Content Placeholder 2"/>
          <p:cNvSpPr>
            <a:spLocks noGrp="1"/>
          </p:cNvSpPr>
          <p:nvPr>
            <p:ph idx="1"/>
          </p:nvPr>
        </p:nvSpPr>
        <p:spPr>
          <a:xfrm>
            <a:off x="3887391" y="1786384"/>
            <a:ext cx="4488965" cy="4074668"/>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29841" y="1738489"/>
            <a:ext cx="2949178" cy="4130499"/>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422761"/>
            <a:ext cx="2121408"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4092478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27200"/>
            <a:ext cx="4629150" cy="413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629841" y="1727200"/>
            <a:ext cx="2949178" cy="4141788"/>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sp>
        <p:nvSpPr>
          <p:cNvPr id="10" name="Title 1"/>
          <p:cNvSpPr>
            <a:spLocks noGrp="1"/>
          </p:cNvSpPr>
          <p:nvPr>
            <p:ph type="title"/>
          </p:nvPr>
        </p:nvSpPr>
        <p:spPr>
          <a:xfrm>
            <a:off x="629840" y="259644"/>
            <a:ext cx="7351403" cy="1161614"/>
          </a:xfrm>
        </p:spPr>
        <p:txBody>
          <a:bodyPr anchor="b"/>
          <a:lstStyle>
            <a:lvl1pPr>
              <a:defRPr sz="3200"/>
            </a:lvl1pPr>
          </a:lstStyle>
          <a:p>
            <a:r>
              <a:rPr lang="en-CA" smtClean="0"/>
              <a:t>Click to edit Master title style</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422761"/>
            <a:ext cx="2121408" cy="1737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6308503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6864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hank You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9537" y="1761596"/>
            <a:ext cx="6781623" cy="1884099"/>
          </a:xfrm>
        </p:spPr>
        <p:txBody>
          <a:bodyPr anchor="b">
            <a:normAutofit/>
          </a:bodyPr>
          <a:lstStyle>
            <a:lvl1pPr algn="ctr">
              <a:defRPr sz="4000" baseline="0"/>
            </a:lvl1pPr>
          </a:lstStyle>
          <a:p>
            <a:r>
              <a:rPr lang="en-CA" smtClean="0"/>
              <a:t>Click to edit Master Thank You title style</a:t>
            </a:r>
            <a:endParaRPr lang="en-US"/>
          </a:p>
        </p:txBody>
      </p:sp>
      <p:sp>
        <p:nvSpPr>
          <p:cNvPr id="3" name="Text Placeholder 2"/>
          <p:cNvSpPr>
            <a:spLocks noGrp="1"/>
          </p:cNvSpPr>
          <p:nvPr>
            <p:ph type="body" idx="1"/>
          </p:nvPr>
        </p:nvSpPr>
        <p:spPr>
          <a:xfrm>
            <a:off x="1379537" y="4010820"/>
            <a:ext cx="6781623"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9644" y="3741389"/>
            <a:ext cx="2121408"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9830735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359254" cy="4525963"/>
          </a:xfrm>
        </p:spPr>
        <p:txBody>
          <a:bodyPr/>
          <a:lstStyle>
            <a:lvl1pPr marL="342900" indent="-342900">
              <a:buFontTx/>
              <a:buBlip>
                <a:blip r:embed="rId2"/>
              </a:buBlip>
              <a:defRPr sz="28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footer.jpg"/>
          <p:cNvPicPr>
            <a:picLocks noChangeAspect="1"/>
          </p:cNvPicPr>
          <p:nvPr userDrawn="1"/>
        </p:nvPicPr>
        <p:blipFill>
          <a:blip r:embed="rId3"/>
          <a:stretch>
            <a:fillRect/>
          </a:stretch>
        </p:blipFill>
        <p:spPr>
          <a:xfrm>
            <a:off x="217223" y="6272596"/>
            <a:ext cx="8253984" cy="469392"/>
          </a:xfrm>
          <a:prstGeom prst="rect">
            <a:avLst/>
          </a:prstGeom>
        </p:spPr>
      </p:pic>
      <p:sp>
        <p:nvSpPr>
          <p:cNvPr id="7" name="Slide Number Placeholder 18"/>
          <p:cNvSpPr>
            <a:spLocks noGrp="1"/>
          </p:cNvSpPr>
          <p:nvPr>
            <p:ph type="sldNum" sz="quarter" idx="13"/>
          </p:nvPr>
        </p:nvSpPr>
        <p:spPr>
          <a:xfrm>
            <a:off x="8589900" y="6349255"/>
            <a:ext cx="505979" cy="365125"/>
          </a:xfrm>
        </p:spPr>
        <p:txBody>
          <a:bodyPr/>
          <a:lstStyle>
            <a:lvl1pPr>
              <a:defRPr/>
            </a:lvl1pPr>
          </a:lstStyle>
          <a:p>
            <a:fld id="{307E3199-AA9E-4B70-90FF-BA4A8EF54234}" type="slidenum">
              <a:rPr lang="en-US" smtClean="0"/>
              <a:t>‹#›</a:t>
            </a:fld>
            <a:endParaRPr lang="en-US"/>
          </a:p>
        </p:txBody>
      </p:sp>
      <p:cxnSp>
        <p:nvCxnSpPr>
          <p:cNvPr id="8" name="Straight Connector 7"/>
          <p:cNvCxnSpPr/>
          <p:nvPr userDrawn="1"/>
        </p:nvCxnSpPr>
        <p:spPr>
          <a:xfrm rot="16200000" flipH="1">
            <a:off x="8380062" y="6538912"/>
            <a:ext cx="365125" cy="1588"/>
          </a:xfrm>
          <a:prstGeom prst="line">
            <a:avLst/>
          </a:prstGeom>
          <a:ln>
            <a:solidFill>
              <a:srgbClr val="6C8A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30638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Blank Slide with Icon">
    <p:bg>
      <p:bgPr>
        <a:blipFill dpi="0" rotWithShape="1">
          <a:blip r:embed="rId2">
            <a:alphaModFix amt="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43" y="303748"/>
            <a:ext cx="695498" cy="765048"/>
          </a:xfrm>
          <a:prstGeom prst="rect">
            <a:avLst/>
          </a:prstGeom>
        </p:spPr>
      </p:pic>
      <p:sp>
        <p:nvSpPr>
          <p:cNvPr id="4" name="Title 1"/>
          <p:cNvSpPr>
            <a:spLocks noGrp="1"/>
          </p:cNvSpPr>
          <p:nvPr>
            <p:ph type="title"/>
          </p:nvPr>
        </p:nvSpPr>
        <p:spPr>
          <a:xfrm>
            <a:off x="1216724" y="206261"/>
            <a:ext cx="7565165" cy="1143000"/>
          </a:xfrm>
        </p:spPr>
        <p:txBody>
          <a:bodyPr>
            <a:normAutofit/>
          </a:bodyPr>
          <a:lstStyle>
            <a:lvl1pPr algn="l">
              <a:defRPr sz="3300" b="1">
                <a:solidFill>
                  <a:srgbClr val="003152"/>
                </a:solidFill>
                <a:latin typeface="Verdana" charset="0"/>
                <a:cs typeface="Verdana" charset="0"/>
              </a:defRPr>
            </a:lvl1pPr>
          </a:lstStyle>
          <a:p>
            <a:r>
              <a:rPr lang="en-US" smtClean="0"/>
              <a:t>Click to edit Master title style</a:t>
            </a:r>
            <a:endParaRPr lang="en-US"/>
          </a:p>
        </p:txBody>
      </p:sp>
      <p:sp>
        <p:nvSpPr>
          <p:cNvPr id="6" name="Content Placeholder 2"/>
          <p:cNvSpPr>
            <a:spLocks noGrp="1"/>
          </p:cNvSpPr>
          <p:nvPr>
            <p:ph idx="1"/>
          </p:nvPr>
        </p:nvSpPr>
        <p:spPr>
          <a:xfrm>
            <a:off x="710162" y="1399214"/>
            <a:ext cx="7536625" cy="4525963"/>
          </a:xfrm>
        </p:spPr>
        <p:txBody>
          <a:bodyPr/>
          <a:lstStyle>
            <a:lvl1pPr marL="228600" indent="-228600">
              <a:lnSpc>
                <a:spcPts val="3200"/>
              </a:lnSpc>
              <a:buFont typeface="Arial"/>
              <a:buChar char="•"/>
              <a:defRPr sz="2800" b="0" i="0" baseline="0">
                <a:solidFill>
                  <a:srgbClr val="003152"/>
                </a:solidFill>
                <a:latin typeface="Verdana" charset="0"/>
                <a:cs typeface="Verdana" charset="0"/>
              </a:defRPr>
            </a:lvl1pPr>
            <a:lvl2pPr marL="457200" indent="-228600">
              <a:lnSpc>
                <a:spcPts val="3200"/>
              </a:lnSpc>
              <a:buFont typeface="Lucida Grande"/>
              <a:buChar char="-"/>
              <a:tabLst>
                <a:tab pos="228600" algn="l"/>
              </a:tabLst>
              <a:defRPr sz="2400" b="0" i="0" baseline="0">
                <a:solidFill>
                  <a:srgbClr val="414F5C"/>
                </a:solidFill>
                <a:latin typeface="Verdana" charset="0"/>
                <a:cs typeface="Verdana" charset="0"/>
              </a:defRPr>
            </a:lvl2pPr>
            <a:lvl3pPr marL="628650" indent="-171450">
              <a:lnSpc>
                <a:spcPts val="2600"/>
              </a:lnSpc>
              <a:spcBef>
                <a:spcPts val="800"/>
              </a:spcBef>
              <a:spcAft>
                <a:spcPct val="0"/>
              </a:spcAft>
              <a:buFont typeface="Arial"/>
              <a:buChar char="•"/>
              <a:tabLst>
                <a:tab pos="457200" algn="l"/>
              </a:tabLst>
              <a:defRPr sz="2200" b="0" i="0" baseline="0">
                <a:solidFill>
                  <a:srgbClr val="557FA6"/>
                </a:solidFill>
                <a:latin typeface="Verdana" charset="0"/>
                <a:cs typeface="Verdana" charset="0"/>
              </a:defRPr>
            </a:lvl3pPr>
            <a:lvl4pPr marL="798513" indent="-169863">
              <a:lnSpc>
                <a:spcPts val="2200"/>
              </a:lnSpc>
              <a:spcBef>
                <a:spcPts val="600"/>
              </a:spcBef>
              <a:buFont typeface="Lucida Grande"/>
              <a:buChar char="-"/>
              <a:tabLst>
                <a:tab pos="628650" algn="l"/>
              </a:tabLst>
              <a:defRPr sz="1800" b="0" i="0" baseline="0">
                <a:solidFill>
                  <a:srgbClr val="003152"/>
                </a:solidFill>
                <a:latin typeface="Verdana" charset="0"/>
                <a:cs typeface="Verdana" charset="0"/>
              </a:defRPr>
            </a:lvl4pPr>
            <a:lvl5pPr marL="969963" indent="-171450">
              <a:lnSpc>
                <a:spcPts val="2200"/>
              </a:lnSpc>
              <a:spcBef>
                <a:spcPts val="600"/>
              </a:spcBef>
              <a:buFont typeface="Arial"/>
              <a:buChar char="•"/>
              <a:tabLst>
                <a:tab pos="798513" algn="l"/>
              </a:tabLst>
              <a:defRPr sz="1600" b="0" i="0" baseline="0">
                <a:solidFill>
                  <a:srgbClr val="003152"/>
                </a:solidFill>
                <a:latin typeface="Verdana" charset="0"/>
                <a:cs typeface="Verdan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248943"/>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Right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1640" y="580497"/>
            <a:ext cx="5011560" cy="2387600"/>
          </a:xfrm>
        </p:spPr>
        <p:txBody>
          <a:bodyPr anchor="b">
            <a:normAutofit/>
          </a:bodyPr>
          <a:lstStyle>
            <a:lvl1pPr algn="l">
              <a:defRPr sz="4000"/>
            </a:lvl1pPr>
          </a:lstStyle>
          <a:p>
            <a:r>
              <a:rPr lang="en-CA" smtClean="0"/>
              <a:t>Click to edit Master title style</a:t>
            </a:r>
            <a:endParaRPr lang="en-US"/>
          </a:p>
        </p:txBody>
      </p:sp>
      <p:sp>
        <p:nvSpPr>
          <p:cNvPr id="8" name="Subtitle 2"/>
          <p:cNvSpPr>
            <a:spLocks noGrp="1"/>
          </p:cNvSpPr>
          <p:nvPr>
            <p:ph type="subTitle" idx="1"/>
          </p:nvPr>
        </p:nvSpPr>
        <p:spPr>
          <a:xfrm>
            <a:off x="271640" y="3428301"/>
            <a:ext cx="4202288" cy="1655762"/>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640" y="3111331"/>
            <a:ext cx="2121408" cy="173736"/>
          </a:xfrm>
          <a:prstGeom prst="rect">
            <a:avLst/>
          </a:prstGeom>
        </p:spPr>
      </p:pic>
      <p:sp>
        <p:nvSpPr>
          <p:cNvPr id="12" name="TextBox 11"/>
          <p:cNvSpPr txBox="1"/>
          <p:nvPr userDrawn="1"/>
        </p:nvSpPr>
        <p:spPr>
          <a:xfrm>
            <a:off x="271640" y="5282657"/>
            <a:ext cx="4303888" cy="523220"/>
          </a:xfrm>
          <a:prstGeom prst="rect">
            <a:avLst/>
          </a:prstGeom>
          <a:noFill/>
        </p:spPr>
        <p:txBody>
          <a:bodyPr wrap="square" rtlCol="0">
            <a:spAutoFit/>
          </a:bodyPr>
          <a:lstStyle/>
          <a:p>
            <a:pPr algn="l"/>
            <a:r>
              <a:rPr lang="en-US" sz="1400" smtClean="0">
                <a:solidFill>
                  <a:srgbClr val="414F5C"/>
                </a:solidFill>
                <a:latin typeface="Verdana" charset="0"/>
                <a:ea typeface="Verdana" charset="0"/>
                <a:cs typeface="Verdana" charset="0"/>
              </a:rPr>
              <a:t>The best health for all.</a:t>
            </a:r>
            <a:endParaRPr lang="en-US" sz="1400" baseline="0" smtClean="0">
              <a:solidFill>
                <a:srgbClr val="414F5C"/>
              </a:solidFill>
              <a:latin typeface="Verdana" charset="0"/>
              <a:ea typeface="Verdana" charset="0"/>
              <a:cs typeface="Verdana" charset="0"/>
            </a:endParaRPr>
          </a:p>
          <a:p>
            <a:pPr algn="l"/>
            <a:r>
              <a:rPr lang="en-US" sz="1400" smtClean="0">
                <a:solidFill>
                  <a:srgbClr val="414F5C"/>
                </a:solidFill>
                <a:latin typeface="Verdana" charset="0"/>
                <a:ea typeface="Verdana" charset="0"/>
                <a:cs typeface="Verdana" charset="0"/>
              </a:rPr>
              <a:t>The best care for all.</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265" y="5787988"/>
            <a:ext cx="2328157" cy="107001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1640" y="120293"/>
            <a:ext cx="2610555" cy="1202405"/>
          </a:xfrm>
          <a:prstGeom prst="rect">
            <a:avLst/>
          </a:prstGeom>
        </p:spPr>
      </p:pic>
    </p:spTree>
    <p:extLst>
      <p:ext uri="{BB962C8B-B14F-4D97-AF65-F5344CB8AC3E}">
        <p14:creationId xmlns:p14="http://schemas.microsoft.com/office/powerpoint/2010/main" val="3712448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out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9911" y="580497"/>
            <a:ext cx="5500511" cy="2387600"/>
          </a:xfrm>
        </p:spPr>
        <p:txBody>
          <a:bodyPr anchor="b">
            <a:normAutofit/>
          </a:bodyPr>
          <a:lstStyle>
            <a:lvl1pPr algn="r">
              <a:defRPr sz="4000"/>
            </a:lvl1pPr>
          </a:lstStyle>
          <a:p>
            <a:r>
              <a:rPr lang="en-CA" smtClean="0"/>
              <a:t>Click to edit Master title style</a:t>
            </a:r>
            <a:endParaRPr lang="en-US"/>
          </a:p>
        </p:txBody>
      </p:sp>
      <p:sp>
        <p:nvSpPr>
          <p:cNvPr id="3" name="Subtitle 2"/>
          <p:cNvSpPr>
            <a:spLocks noGrp="1"/>
          </p:cNvSpPr>
          <p:nvPr>
            <p:ph type="subTitle" idx="1"/>
          </p:nvPr>
        </p:nvSpPr>
        <p:spPr>
          <a:xfrm>
            <a:off x="3759200" y="3428301"/>
            <a:ext cx="4981222" cy="1655762"/>
          </a:xfrm>
        </p:spPr>
        <p:txBody>
          <a:bodyPr/>
          <a:lstStyle>
            <a:lvl1pPr marL="0" indent="0" algn="r">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9014" y="3111331"/>
            <a:ext cx="2121408" cy="173736"/>
          </a:xfrm>
          <a:prstGeom prst="rect">
            <a:avLst/>
          </a:prstGeom>
        </p:spPr>
      </p:pic>
      <p:sp>
        <p:nvSpPr>
          <p:cNvPr id="10" name="TextBox 9"/>
          <p:cNvSpPr txBox="1"/>
          <p:nvPr userDrawn="1"/>
        </p:nvSpPr>
        <p:spPr>
          <a:xfrm>
            <a:off x="4467070" y="5282657"/>
            <a:ext cx="4303888" cy="523220"/>
          </a:xfrm>
          <a:prstGeom prst="rect">
            <a:avLst/>
          </a:prstGeom>
          <a:noFill/>
        </p:spPr>
        <p:txBody>
          <a:bodyPr wrap="square" rtlCol="0">
            <a:spAutoFit/>
          </a:bodyPr>
          <a:lstStyle/>
          <a:p>
            <a:pPr algn="r"/>
            <a:r>
              <a:rPr lang="en-US" sz="1400" smtClean="0">
                <a:solidFill>
                  <a:srgbClr val="414F5C"/>
                </a:solidFill>
                <a:latin typeface="Verdana" charset="0"/>
                <a:ea typeface="Verdana" charset="0"/>
                <a:cs typeface="Verdana" charset="0"/>
              </a:rPr>
              <a:t>The best health for all.</a:t>
            </a:r>
            <a:endParaRPr lang="en-US" sz="1400" baseline="0" smtClean="0">
              <a:solidFill>
                <a:srgbClr val="414F5C"/>
              </a:solidFill>
              <a:latin typeface="Verdana" charset="0"/>
              <a:ea typeface="Verdana" charset="0"/>
              <a:cs typeface="Verdana" charset="0"/>
            </a:endParaRPr>
          </a:p>
          <a:p>
            <a:pPr algn="r"/>
            <a:r>
              <a:rPr lang="en-US" sz="1400" smtClean="0">
                <a:solidFill>
                  <a:srgbClr val="414F5C"/>
                </a:solidFill>
                <a:latin typeface="Verdana" charset="0"/>
                <a:ea typeface="Verdana" charset="0"/>
                <a:cs typeface="Verdana" charset="0"/>
              </a:rPr>
              <a:t>The best care for all.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9014" y="5787988"/>
            <a:ext cx="2328157" cy="1070012"/>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29867" y="120293"/>
            <a:ext cx="2610555" cy="1202405"/>
          </a:xfrm>
          <a:prstGeom prst="rect">
            <a:avLst/>
          </a:prstGeom>
        </p:spPr>
      </p:pic>
    </p:spTree>
    <p:extLst>
      <p:ext uri="{BB962C8B-B14F-4D97-AF65-F5344CB8AC3E}">
        <p14:creationId xmlns:p14="http://schemas.microsoft.com/office/powerpoint/2010/main" val="364030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420328" cy="1421257"/>
          </a:xfrm>
        </p:spPr>
        <p:txBody>
          <a:bodyPr anchor="b"/>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786383"/>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805939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9537" y="1761596"/>
            <a:ext cx="6781623" cy="1884099"/>
          </a:xfrm>
        </p:spPr>
        <p:txBody>
          <a:bodyPr anchor="b">
            <a:normAutofit/>
          </a:bodyPr>
          <a:lstStyle>
            <a:lvl1pPr algn="ctr">
              <a:defRPr sz="4000" baseline="0"/>
            </a:lvl1pPr>
          </a:lstStyle>
          <a:p>
            <a:r>
              <a:rPr lang="en-CA" smtClean="0"/>
              <a:t>Click to edit Master Divider title style</a:t>
            </a:r>
            <a:endParaRPr lang="en-US"/>
          </a:p>
        </p:txBody>
      </p:sp>
      <p:sp>
        <p:nvSpPr>
          <p:cNvPr id="3" name="Text Placeholder 2"/>
          <p:cNvSpPr>
            <a:spLocks noGrp="1"/>
          </p:cNvSpPr>
          <p:nvPr>
            <p:ph type="body" idx="1"/>
          </p:nvPr>
        </p:nvSpPr>
        <p:spPr>
          <a:xfrm>
            <a:off x="1379537" y="4010820"/>
            <a:ext cx="6781623" cy="1500187"/>
          </a:xfrm>
        </p:spPr>
        <p:txBody>
          <a:bodyPr/>
          <a:lstStyle>
            <a:lvl1pPr marL="0" indent="0" algn="ctr">
              <a:buNone/>
              <a:defRPr sz="240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4298AAB-EDAA-8040-8A2E-487A9DA94182}"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9644" y="3741389"/>
            <a:ext cx="2121408"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6281225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a:p>
        </p:txBody>
      </p:sp>
      <p:sp>
        <p:nvSpPr>
          <p:cNvPr id="3" name="Content Placeholder 2"/>
          <p:cNvSpPr>
            <a:spLocks noGrp="1"/>
          </p:cNvSpPr>
          <p:nvPr>
            <p:ph sz="half" idx="1"/>
          </p:nvPr>
        </p:nvSpPr>
        <p:spPr>
          <a:xfrm>
            <a:off x="628650" y="1988604"/>
            <a:ext cx="3886200" cy="400262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29150" y="1988602"/>
            <a:ext cx="3886200" cy="400262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4298AAB-EDAA-8040-8A2E-487A9DA94182}"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D5A19-C0B7-7147-814E-ABDA914EFB9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6193366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531319" cy="1325563"/>
          </a:xfrm>
        </p:spPr>
        <p:txBody>
          <a:bodyPr anchor="b"/>
          <a:lstStyle/>
          <a:p>
            <a:r>
              <a:rPr lang="en-CA" smtClean="0"/>
              <a:t>Click to edit Master title style</a:t>
            </a:r>
            <a:endParaRPr lang="en-US"/>
          </a:p>
        </p:txBody>
      </p:sp>
      <p:sp>
        <p:nvSpPr>
          <p:cNvPr id="3" name="Text Placeholder 2"/>
          <p:cNvSpPr>
            <a:spLocks noGrp="1"/>
          </p:cNvSpPr>
          <p:nvPr>
            <p:ph type="body" idx="1"/>
          </p:nvPr>
        </p:nvSpPr>
        <p:spPr>
          <a:xfrm>
            <a:off x="629840" y="1984083"/>
            <a:ext cx="3868340"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29842" y="2807997"/>
            <a:ext cx="3868340" cy="318322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29148" y="1984083"/>
            <a:ext cx="388739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29148" y="2807995"/>
            <a:ext cx="3887391" cy="318323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4298AAB-EDAA-8040-8A2E-487A9DA94182}"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D5A19-C0B7-7147-814E-ABDA914EFB9A}"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840" y="1703338"/>
            <a:ext cx="2121408" cy="1737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3384782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4298AAB-EDAA-8040-8A2E-487A9DA94182}"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D5A19-C0B7-7147-814E-ABDA914EFB9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1190441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4298AAB-EDAA-8040-8A2E-487A9DA94182}"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D5A19-C0B7-7147-814E-ABDA914EFB9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690689"/>
            <a:ext cx="2121408" cy="17373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2000956"/>
            <a:ext cx="914400" cy="9144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2928226"/>
            <a:ext cx="914400" cy="9144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650" y="3879228"/>
            <a:ext cx="914400" cy="9144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650" y="4830230"/>
            <a:ext cx="914400" cy="914400"/>
          </a:xfrm>
          <a:prstGeom prst="rect">
            <a:avLst/>
          </a:prstGeom>
        </p:spPr>
      </p:pic>
      <p:sp>
        <p:nvSpPr>
          <p:cNvPr id="12" name="TextBox 11"/>
          <p:cNvSpPr txBox="1"/>
          <p:nvPr userDrawn="1"/>
        </p:nvSpPr>
        <p:spPr>
          <a:xfrm>
            <a:off x="1840089" y="2211659"/>
            <a:ext cx="4831645" cy="369332"/>
          </a:xfrm>
          <a:prstGeom prst="rect">
            <a:avLst/>
          </a:prstGeom>
          <a:noFill/>
        </p:spPr>
        <p:txBody>
          <a:bodyPr wrap="square" rtlCol="0">
            <a:spAutoFit/>
          </a:bodyPr>
          <a:lstStyle/>
          <a:p>
            <a:r>
              <a:rPr lang="en-US" err="1" smtClean="0">
                <a:solidFill>
                  <a:srgbClr val="414F5C"/>
                </a:solidFill>
                <a:latin typeface="Verdana" charset="0"/>
                <a:ea typeface="Verdana" charset="0"/>
                <a:cs typeface="Verdana" charset="0"/>
              </a:rPr>
              <a:t>johnsmith@royalcollege.ca</a:t>
            </a:r>
            <a:endParaRPr lang="en-US">
              <a:solidFill>
                <a:srgbClr val="414F5C"/>
              </a:solidFill>
              <a:latin typeface="Verdana" charset="0"/>
              <a:ea typeface="Verdana" charset="0"/>
              <a:cs typeface="Verdana" charset="0"/>
            </a:endParaRPr>
          </a:p>
        </p:txBody>
      </p:sp>
      <p:sp>
        <p:nvSpPr>
          <p:cNvPr id="13" name="TextBox 12"/>
          <p:cNvSpPr txBox="1"/>
          <p:nvPr userDrawn="1"/>
        </p:nvSpPr>
        <p:spPr>
          <a:xfrm>
            <a:off x="1840089" y="3162661"/>
            <a:ext cx="4831645"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(613) 730-8330</a:t>
            </a:r>
            <a:endParaRPr lang="en-US">
              <a:solidFill>
                <a:srgbClr val="414F5C"/>
              </a:solidFill>
              <a:latin typeface="Verdana" charset="0"/>
              <a:ea typeface="Verdana" charset="0"/>
              <a:cs typeface="Verdana" charset="0"/>
            </a:endParaRPr>
          </a:p>
        </p:txBody>
      </p:sp>
      <p:sp>
        <p:nvSpPr>
          <p:cNvPr id="14" name="TextBox 13"/>
          <p:cNvSpPr txBox="1"/>
          <p:nvPr userDrawn="1"/>
        </p:nvSpPr>
        <p:spPr>
          <a:xfrm>
            <a:off x="1840089" y="4151762"/>
            <a:ext cx="4831645" cy="369332"/>
          </a:xfrm>
          <a:prstGeom prst="rect">
            <a:avLst/>
          </a:prstGeom>
          <a:noFill/>
        </p:spPr>
        <p:txBody>
          <a:bodyPr wrap="square" rtlCol="0">
            <a:spAutoFit/>
          </a:bodyPr>
          <a:lstStyle/>
          <a:p>
            <a:r>
              <a:rPr lang="en-US" err="1" smtClean="0">
                <a:solidFill>
                  <a:srgbClr val="414F5C"/>
                </a:solidFill>
                <a:latin typeface="Verdana" charset="0"/>
                <a:ea typeface="Verdana" charset="0"/>
                <a:cs typeface="Verdana" charset="0"/>
              </a:rPr>
              <a:t>www.royalcollege.ca</a:t>
            </a:r>
            <a:endParaRPr lang="en-US">
              <a:solidFill>
                <a:srgbClr val="414F5C"/>
              </a:solidFill>
              <a:latin typeface="Verdana" charset="0"/>
              <a:ea typeface="Verdana" charset="0"/>
              <a:cs typeface="Verdana" charset="0"/>
            </a:endParaRPr>
          </a:p>
        </p:txBody>
      </p:sp>
      <p:sp>
        <p:nvSpPr>
          <p:cNvPr id="15" name="TextBox 14"/>
          <p:cNvSpPr txBox="1"/>
          <p:nvPr userDrawn="1"/>
        </p:nvSpPr>
        <p:spPr>
          <a:xfrm>
            <a:off x="1840089" y="5089994"/>
            <a:ext cx="4831645"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774 Echo Drive, Ottawa, Ontario</a:t>
            </a:r>
            <a:endParaRPr lang="en-US">
              <a:solidFill>
                <a:srgbClr val="414F5C"/>
              </a:solidFill>
              <a:latin typeface="Verdana" charset="0"/>
              <a:ea typeface="Verdana" charset="0"/>
              <a:cs typeface="Verdana" charset="0"/>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076" y="6057317"/>
            <a:ext cx="1694555" cy="778811"/>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79619" y="6260657"/>
            <a:ext cx="969594" cy="446589"/>
          </a:xfrm>
          <a:prstGeom prst="rect">
            <a:avLst/>
          </a:prstGeom>
        </p:spPr>
      </p:pic>
    </p:spTree>
    <p:extLst>
      <p:ext uri="{BB962C8B-B14F-4D97-AF65-F5344CB8AC3E}">
        <p14:creationId xmlns:p14="http://schemas.microsoft.com/office/powerpoint/2010/main" val="9011310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420328" cy="132556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28650" y="2055814"/>
            <a:ext cx="7420328" cy="393541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309783" y="6356350"/>
            <a:ext cx="1851377"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fld id="{84298AAB-EDAA-8040-8A2E-487A9DA94182}" type="datetimeFigureOut">
              <a:rPr lang="en-US" smtClean="0"/>
              <a:t>10/16/2017</a:t>
            </a:fld>
            <a:endParaRPr lang="en-US"/>
          </a:p>
        </p:txBody>
      </p:sp>
      <p:sp>
        <p:nvSpPr>
          <p:cNvPr id="5" name="Footer Placeholder 4"/>
          <p:cNvSpPr>
            <a:spLocks noGrp="1"/>
          </p:cNvSpPr>
          <p:nvPr>
            <p:ph type="ftr" sz="quarter" idx="3"/>
          </p:nvPr>
        </p:nvSpPr>
        <p:spPr>
          <a:xfrm>
            <a:off x="5790495" y="5991226"/>
            <a:ext cx="30861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a:p>
        </p:txBody>
      </p:sp>
      <p:sp>
        <p:nvSpPr>
          <p:cNvPr id="6" name="Slide Number Placeholder 5"/>
          <p:cNvSpPr>
            <a:spLocks noGrp="1"/>
          </p:cNvSpPr>
          <p:nvPr>
            <p:ph type="sldNum" sz="quarter" idx="4"/>
          </p:nvPr>
        </p:nvSpPr>
        <p:spPr>
          <a:xfrm>
            <a:off x="6819195" y="6356351"/>
            <a:ext cx="20574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FC6D5A19-C0B7-7147-814E-ABDA914EFB9A}" type="slidenum">
              <a:rPr lang="en-US" smtClean="0"/>
              <a:t>‹#›</a:t>
            </a:fld>
            <a:endParaRPr lang="en-US"/>
          </a:p>
        </p:txBody>
      </p:sp>
    </p:spTree>
    <p:extLst>
      <p:ext uri="{BB962C8B-B14F-4D97-AF65-F5344CB8AC3E}">
        <p14:creationId xmlns:p14="http://schemas.microsoft.com/office/powerpoint/2010/main" val="12354604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63" r:id="rId5"/>
    <p:sldLayoutId id="2147483664" r:id="rId6"/>
    <p:sldLayoutId id="2147483665" r:id="rId7"/>
    <p:sldLayoutId id="2147483666" r:id="rId8"/>
    <p:sldLayoutId id="2147483676" r:id="rId9"/>
    <p:sldLayoutId id="2147483668" r:id="rId10"/>
    <p:sldLayoutId id="2147483669" r:id="rId11"/>
    <p:sldLayoutId id="2147483667" r:id="rId12"/>
    <p:sldLayoutId id="2147483675" r:id="rId13"/>
    <p:sldLayoutId id="2147483677" r:id="rId14"/>
    <p:sldLayoutId id="2147483678" r:id="rId15"/>
  </p:sldLayoutIdLst>
  <p:transition/>
  <p:txStyles>
    <p:titleStyle>
      <a:lvl1pPr algn="l" defTabSz="914400" rtl="0" eaLnBrk="1" latinLnBrk="0" hangingPunct="1">
        <a:lnSpc>
          <a:spcPct val="90000"/>
        </a:lnSpc>
        <a:spcBef>
          <a:spcPct val="0"/>
        </a:spcBef>
        <a:buNone/>
        <a:defRPr sz="36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14="http://schemas.microsoft.com/office/powerpoint/2010/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8.png"/><Relationship Id="rId5" Type="http://schemas.openxmlformats.org/officeDocument/2006/relationships/hyperlink" Target="http://www.royalcollege.ca/rcsite/cbd/assessment/competence-committees-e" TargetMode="Externa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8.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2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8.png"/><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8.png"/><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8.png"/><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hyperlink" Target="http://keylimepodcast.libsyn.com" TargetMode="External"/><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4.jp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18.png"/><Relationship Id="rId5" Type="http://schemas.openxmlformats.org/officeDocument/2006/relationships/hyperlink" Target="http://www.royalcollege.ca/rcsite/cbd/assessment/competence-committees-e" TargetMode="External"/><Relationship Id="rId4" Type="http://schemas.openxmlformats.org/officeDocument/2006/relationships/hyperlink" Target="http://keylimepodcast.libsyn.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0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tags" Target="../tags/tag47.xml"/><Relationship Id="rId3" Type="http://schemas.openxmlformats.org/officeDocument/2006/relationships/tags" Target="../tags/tag11.xml"/><Relationship Id="rId21" Type="http://schemas.openxmlformats.org/officeDocument/2006/relationships/tags" Target="../tags/tag29.xml"/><Relationship Id="rId34" Type="http://schemas.openxmlformats.org/officeDocument/2006/relationships/tags" Target="../tags/tag42.xml"/><Relationship Id="rId42" Type="http://schemas.openxmlformats.org/officeDocument/2006/relationships/tags" Target="../tags/tag50.xml"/><Relationship Id="rId47" Type="http://schemas.openxmlformats.org/officeDocument/2006/relationships/slideLayout" Target="../slideLayouts/slideLayout4.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41" Type="http://schemas.openxmlformats.org/officeDocument/2006/relationships/tags" Target="../tags/tag49.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image" Target="../media/image18.png"/><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4" Type="http://schemas.openxmlformats.org/officeDocument/2006/relationships/tags" Target="../tags/tag52.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notesSlide" Target="../notesSlides/notesSlide3.xml"/><Relationship Id="rId8"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19.png"/><Relationship Id="rId4" Type="http://schemas.openxmlformats.org/officeDocument/2006/relationships/tags" Target="../tags/tag58.xml"/><Relationship Id="rId9"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8.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smtClean="0"/>
              <a:t>Comités de compétence</a:t>
            </a:r>
            <a:endParaRPr lang="fr-CA"/>
          </a:p>
        </p:txBody>
      </p:sp>
      <p:sp>
        <p:nvSpPr>
          <p:cNvPr id="3" name="Subtitle 2"/>
          <p:cNvSpPr>
            <a:spLocks noGrp="1"/>
          </p:cNvSpPr>
          <p:nvPr>
            <p:ph type="subTitle" idx="1"/>
            <p:custDataLst>
              <p:tags r:id="rId2"/>
            </p:custDataLst>
          </p:nvPr>
        </p:nvSpPr>
        <p:spPr/>
        <p:txBody>
          <a:bodyPr>
            <a:normAutofit/>
          </a:bodyPr>
          <a:lstStyle/>
          <a:p>
            <a:r>
              <a:rPr lang="en-US" smtClean="0"/>
              <a:t>Adelle Atkinson</a:t>
            </a:r>
            <a:endParaRPr lang="en-US"/>
          </a:p>
        </p:txBody>
      </p:sp>
      <p:sp>
        <p:nvSpPr>
          <p:cNvPr id="4" name="TextBox 3"/>
          <p:cNvSpPr txBox="1"/>
          <p:nvPr>
            <p:custDataLst>
              <p:tags r:id="rId3"/>
            </p:custDataLst>
          </p:nvPr>
        </p:nvSpPr>
        <p:spPr>
          <a:xfrm>
            <a:off x="6764867" y="5084062"/>
            <a:ext cx="2319866" cy="715581"/>
          </a:xfrm>
          <a:prstGeom prst="rect">
            <a:avLst/>
          </a:prstGeom>
          <a:solidFill>
            <a:schemeClr val="bg1"/>
          </a:solidFill>
        </p:spPr>
        <p:txBody>
          <a:bodyPr wrap="square" rtlCol="0">
            <a:spAutoFit/>
          </a:bodyPr>
          <a:lstStyle/>
          <a:p>
            <a:r>
              <a:rPr lang="fr-CA" sz="1350" smtClean="0">
                <a:solidFill>
                  <a:srgbClr val="414F5C"/>
                </a:solidFill>
                <a:latin typeface="Verdana" panose="020B0604030504040204" pitchFamily="34" charset="0"/>
                <a:ea typeface="Verdana" panose="020B0604030504040204" pitchFamily="34" charset="0"/>
                <a:cs typeface="Verdana" panose="020B0604030504040204" pitchFamily="34" charset="0"/>
              </a:rPr>
              <a:t>La santé à son meilleur et des soins optimaux pour tous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769" y="94383"/>
            <a:ext cx="2746276" cy="1322281"/>
          </a:xfrm>
          <a:prstGeom prst="rect">
            <a:avLst/>
          </a:prstGeom>
        </p:spPr>
      </p:pic>
    </p:spTree>
    <p:extLst>
      <p:ext uri="{BB962C8B-B14F-4D97-AF65-F5344CB8AC3E}">
        <p14:creationId xmlns:p14="http://schemas.microsoft.com/office/powerpoint/2010/main" val="7571868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mtClean="0"/>
              <a:t>Mise en place d’un comité de compétence</a:t>
            </a:r>
            <a:endParaRPr lang="fr-CA"/>
          </a:p>
        </p:txBody>
      </p:sp>
      <p:sp>
        <p:nvSpPr>
          <p:cNvPr id="3" name="Content Placeholder 2"/>
          <p:cNvSpPr>
            <a:spLocks noGrp="1"/>
          </p:cNvSpPr>
          <p:nvPr>
            <p:ph idx="1"/>
            <p:custDataLst>
              <p:tags r:id="rId2"/>
            </p:custDataLst>
          </p:nvPr>
        </p:nvSpPr>
        <p:spPr/>
        <p:txBody>
          <a:bodyPr>
            <a:normAutofit fontScale="85000" lnSpcReduction="10000"/>
          </a:bodyPr>
          <a:lstStyle/>
          <a:p>
            <a:pPr>
              <a:lnSpc>
                <a:spcPct val="100000"/>
              </a:lnSpc>
            </a:pPr>
            <a:r>
              <a:rPr lang="fr-CA" dirty="0" smtClean="0">
                <a:hlinkClick r:id="rId5"/>
              </a:rPr>
              <a:t>Ressources destinées aux comités de compétence – Site Web du Collège royal</a:t>
            </a:r>
            <a:endParaRPr lang="fr-CA" dirty="0" smtClean="0"/>
          </a:p>
          <a:p>
            <a:pPr>
              <a:lnSpc>
                <a:spcPct val="100000"/>
              </a:lnSpc>
            </a:pPr>
            <a:r>
              <a:rPr lang="fr-CA" dirty="0" smtClean="0"/>
              <a:t>Les lignes directrices sont élaborées par le Collège royal et le groupe de travail consultatif sur l’évaluation des </a:t>
            </a:r>
            <a:r>
              <a:rPr lang="en-US" dirty="0" smtClean="0"/>
              <a:t>vice-doyens</a:t>
            </a:r>
            <a:r>
              <a:rPr lang="fr-CA" dirty="0" smtClean="0"/>
              <a:t> aux études postdoctorales.</a:t>
            </a:r>
          </a:p>
          <a:p>
            <a:pPr>
              <a:lnSpc>
                <a:spcPct val="100000"/>
              </a:lnSpc>
            </a:pPr>
            <a:r>
              <a:rPr lang="fr-CA" dirty="0" smtClean="0"/>
              <a:t>Il ne s’agit que de lignes directrices, le contexte local constitue un élément important dans la formation de votre comité de compétence.</a:t>
            </a:r>
          </a:p>
          <a:p>
            <a:pPr>
              <a:lnSpc>
                <a:spcPct val="100000"/>
              </a:lnSpc>
            </a:pPr>
            <a:r>
              <a:rPr lang="fr-CA" dirty="0" smtClean="0"/>
              <a:t>Le mandat prévu peut être adopté tel quel ou modifié pour votre comité.</a:t>
            </a: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1330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mtClean="0"/>
              <a:t>Mise en place d’un comité de compétence – détails pratiques</a:t>
            </a:r>
            <a:endParaRPr lang="fr-CA"/>
          </a:p>
        </p:txBody>
      </p:sp>
      <p:sp>
        <p:nvSpPr>
          <p:cNvPr id="4" name="Content Placeholder 3"/>
          <p:cNvSpPr>
            <a:spLocks noGrp="1"/>
          </p:cNvSpPr>
          <p:nvPr>
            <p:ph idx="1"/>
            <p:custDataLst>
              <p:tags r:id="rId2"/>
            </p:custDataLst>
          </p:nvPr>
        </p:nvSpPr>
        <p:spPr/>
        <p:txBody>
          <a:bodyPr>
            <a:normAutofit fontScale="92500" lnSpcReduction="20000"/>
          </a:bodyPr>
          <a:lstStyle/>
          <a:p>
            <a:pPr>
              <a:lnSpc>
                <a:spcPct val="100000"/>
              </a:lnSpc>
            </a:pPr>
            <a:r>
              <a:rPr lang="fr-CA" smtClean="0"/>
              <a:t>Sous-comité du CPR, ou comité distinct composé de membres ne siégeant pas au CPR</a:t>
            </a:r>
          </a:p>
          <a:p>
            <a:pPr>
              <a:lnSpc>
                <a:spcPct val="100000"/>
              </a:lnSpc>
            </a:pPr>
            <a:r>
              <a:rPr lang="fr-CA" smtClean="0"/>
              <a:t>Membres :</a:t>
            </a:r>
          </a:p>
          <a:p>
            <a:pPr lvl="1">
              <a:lnSpc>
                <a:spcPct val="100000"/>
              </a:lnSpc>
            </a:pPr>
            <a:r>
              <a:rPr lang="fr-CA" sz="2000" smtClean="0"/>
              <a:t>Président</a:t>
            </a:r>
          </a:p>
          <a:p>
            <a:pPr lvl="1">
              <a:lnSpc>
                <a:spcPct val="100000"/>
              </a:lnSpc>
            </a:pPr>
            <a:r>
              <a:rPr lang="fr-CA" sz="2000" smtClean="0"/>
              <a:t>Directeur de programme</a:t>
            </a:r>
          </a:p>
          <a:p>
            <a:pPr lvl="1">
              <a:lnSpc>
                <a:spcPct val="100000"/>
              </a:lnSpc>
            </a:pPr>
            <a:r>
              <a:rPr lang="fr-CA" sz="2000" smtClean="0"/>
              <a:t>Un professeur par groupe de 8 à 10 résidents</a:t>
            </a:r>
          </a:p>
          <a:p>
            <a:pPr lvl="1">
              <a:lnSpc>
                <a:spcPct val="100000"/>
              </a:lnSpc>
            </a:pPr>
            <a:r>
              <a:rPr lang="fr-CA" sz="2000" smtClean="0"/>
              <a:t>Réviseur principal</a:t>
            </a:r>
          </a:p>
          <a:p>
            <a:pPr lvl="1">
              <a:lnSpc>
                <a:spcPct val="100000"/>
              </a:lnSpc>
            </a:pPr>
            <a:r>
              <a:rPr lang="fr-CA" sz="2000" smtClean="0"/>
              <a:t>Rencontres mensuelles ou trimestrielles (selon la taille du programme) – chaque résident doit faire l’objet d’une discussion au moins deux fois par année</a:t>
            </a:r>
          </a:p>
          <a:p>
            <a:pPr lvl="1">
              <a:lnSpc>
                <a:spcPct val="100000"/>
              </a:lnSpc>
            </a:pPr>
            <a:r>
              <a:rPr lang="fr-CA" sz="2000" smtClean="0"/>
              <a:t>Qu’en est-il du conseiller universitaire</a:t>
            </a:r>
            <a:r>
              <a:rPr lang="en-US" sz="2000" smtClean="0"/>
              <a:t>/</a:t>
            </a:r>
            <a:r>
              <a:rPr lang="fr-CA" sz="2000" smtClean="0"/>
              <a:t>pédagogique?</a:t>
            </a:r>
          </a:p>
          <a:p>
            <a:pPr lvl="1"/>
            <a:endParaRPr lang="fr-CA" smtClean="0"/>
          </a:p>
          <a:p>
            <a:endParaRPr lang="fr-CA"/>
          </a:p>
        </p:txBody>
      </p:sp>
      <p:pic>
        <p:nvPicPr>
          <p:cNvPr id="6" name="Content Placeholder 5"/>
          <p:cNvPicPr>
            <a:picLocks noGrp="1" noChangeAspect="1"/>
          </p:cNvPicPr>
          <p:nvPr>
            <p:ph sz="half" idx="4294967295"/>
            <p:custDataLst>
              <p:tags r:id="rId3"/>
            </p:custDataLst>
          </p:nvPr>
        </p:nvPicPr>
        <p:blipFill>
          <a:blip r:embed="rId6"/>
          <a:srcRect t="-27452" b="-27452"/>
          <a:stretch>
            <a:fillRect/>
          </a:stretch>
        </p:blipFill>
        <p:spPr>
          <a:xfrm>
            <a:off x="7418866" y="5447981"/>
            <a:ext cx="1598652" cy="1646324"/>
          </a:xfrm>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9153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mtClean="0"/>
              <a:t>Mise en place d’un comité de compétence – détails pratiques</a:t>
            </a:r>
            <a:endParaRPr lang="fr-CA"/>
          </a:p>
        </p:txBody>
      </p:sp>
      <p:sp>
        <p:nvSpPr>
          <p:cNvPr id="3" name="Content Placeholder 2"/>
          <p:cNvSpPr>
            <a:spLocks noGrp="1"/>
          </p:cNvSpPr>
          <p:nvPr>
            <p:ph idx="1"/>
            <p:custDataLst>
              <p:tags r:id="rId2"/>
            </p:custDataLst>
          </p:nvPr>
        </p:nvSpPr>
        <p:spPr>
          <a:xfrm>
            <a:off x="628650" y="1961805"/>
            <a:ext cx="7420328" cy="4247802"/>
          </a:xfrm>
        </p:spPr>
        <p:txBody>
          <a:bodyPr>
            <a:normAutofit fontScale="55000" lnSpcReduction="20000"/>
          </a:bodyPr>
          <a:lstStyle/>
          <a:p>
            <a:pPr>
              <a:lnSpc>
                <a:spcPct val="120000"/>
              </a:lnSpc>
            </a:pPr>
            <a:r>
              <a:rPr lang="fr-CA" sz="2900" b="1" smtClean="0"/>
              <a:t>Établir un ordre du jour </a:t>
            </a:r>
            <a:r>
              <a:rPr lang="fr-CA" sz="2900" smtClean="0"/>
              <a:t>pour chaque réunion; tous les membres doivent savoir quels résidents (réviseur principal) feront l’objet d’une discussion, afin de pouvoir se préparer.</a:t>
            </a:r>
          </a:p>
          <a:p>
            <a:pPr>
              <a:lnSpc>
                <a:spcPct val="120000"/>
              </a:lnSpc>
            </a:pPr>
            <a:r>
              <a:rPr lang="fr-CA" sz="2900" smtClean="0"/>
              <a:t>L’ordre du jour indique l’</a:t>
            </a:r>
            <a:r>
              <a:rPr lang="fr-CA" sz="2900" b="1" smtClean="0"/>
              <a:t>étape de formation </a:t>
            </a:r>
            <a:r>
              <a:rPr lang="fr-CA" sz="2900" smtClean="0"/>
              <a:t>actuelle</a:t>
            </a:r>
            <a:r>
              <a:rPr lang="fr-CA" sz="2900" b="1" smtClean="0"/>
              <a:t> </a:t>
            </a:r>
            <a:r>
              <a:rPr lang="fr-CA" sz="2900" smtClean="0"/>
              <a:t>des résidents dont il sera question.</a:t>
            </a:r>
          </a:p>
          <a:p>
            <a:pPr>
              <a:lnSpc>
                <a:spcPct val="120000"/>
              </a:lnSpc>
            </a:pPr>
            <a:r>
              <a:rPr lang="fr-CA" sz="2900" smtClean="0"/>
              <a:t>Le </a:t>
            </a:r>
            <a:r>
              <a:rPr lang="fr-CA" sz="2900" b="1" smtClean="0"/>
              <a:t>réviseur principal</a:t>
            </a:r>
            <a:r>
              <a:rPr lang="fr-CA" sz="2900" smtClean="0"/>
              <a:t> évalue le portfolio du résident, établit un point de comparaison avec d’autres apprenants et formule une recommandation sur son statut d’apprenant.</a:t>
            </a:r>
          </a:p>
          <a:p>
            <a:pPr>
              <a:lnSpc>
                <a:spcPct val="120000"/>
              </a:lnSpc>
            </a:pPr>
            <a:r>
              <a:rPr lang="fr-CA" sz="2900" smtClean="0"/>
              <a:t>Le comité </a:t>
            </a:r>
            <a:r>
              <a:rPr lang="fr-CA" sz="2900" b="1" smtClean="0"/>
              <a:t>discute des thèmes</a:t>
            </a:r>
            <a:r>
              <a:rPr lang="fr-CA" sz="2900" smtClean="0"/>
              <a:t> soulevés en lien avec l’évaluation et le statut de l’apprenant. Un vote peut avoir lieu à ce moment.</a:t>
            </a:r>
          </a:p>
          <a:p>
            <a:pPr>
              <a:lnSpc>
                <a:spcPct val="120000"/>
              </a:lnSpc>
            </a:pPr>
            <a:r>
              <a:rPr lang="fr-CA" sz="2900" smtClean="0"/>
              <a:t>Le comité propose un </a:t>
            </a:r>
            <a:r>
              <a:rPr lang="fr-CA" sz="2900" b="1" smtClean="0"/>
              <a:t>plan de perfectionnement</a:t>
            </a:r>
            <a:r>
              <a:rPr lang="fr-CA" sz="2900" smtClean="0"/>
              <a:t> pour chaque résident.</a:t>
            </a:r>
          </a:p>
          <a:p>
            <a:pPr>
              <a:lnSpc>
                <a:spcPct val="120000"/>
              </a:lnSpc>
            </a:pPr>
            <a:r>
              <a:rPr lang="fr-CA" sz="2900" smtClean="0"/>
              <a:t>Les</a:t>
            </a:r>
            <a:r>
              <a:rPr lang="fr-CA" sz="2900" b="1" smtClean="0"/>
              <a:t> résultats </a:t>
            </a:r>
            <a:r>
              <a:rPr lang="fr-CA" sz="2900" smtClean="0"/>
              <a:t>de ce processus, ainsi que les mesures à prendre pour la suite, </a:t>
            </a:r>
            <a:r>
              <a:rPr lang="fr-CA" sz="2900" b="1" smtClean="0"/>
              <a:t>doivent être communiqués à l’apprenant</a:t>
            </a:r>
            <a:r>
              <a:rPr lang="fr-CA" sz="2900" smtClean="0"/>
              <a:t>.</a:t>
            </a:r>
          </a:p>
          <a:p>
            <a:endParaRPr lang="fr-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8114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Réviseur principal</a:t>
            </a:r>
            <a:endParaRPr lang="fr-CA"/>
          </a:p>
        </p:txBody>
      </p:sp>
      <p:sp>
        <p:nvSpPr>
          <p:cNvPr id="3" name="Content Placeholder 2"/>
          <p:cNvSpPr>
            <a:spLocks noGrp="1"/>
          </p:cNvSpPr>
          <p:nvPr>
            <p:ph idx="1"/>
            <p:custDataLst>
              <p:tags r:id="rId2"/>
            </p:custDataLst>
          </p:nvPr>
        </p:nvSpPr>
        <p:spPr/>
        <p:txBody>
          <a:bodyPr>
            <a:normAutofit fontScale="85000" lnSpcReduction="20000"/>
          </a:bodyPr>
          <a:lstStyle/>
          <a:p>
            <a:pPr>
              <a:lnSpc>
                <a:spcPct val="100000"/>
              </a:lnSpc>
            </a:pPr>
            <a:r>
              <a:rPr lang="fr-CA" smtClean="0"/>
              <a:t>Énoncé d’introduction :</a:t>
            </a:r>
          </a:p>
          <a:p>
            <a:pPr lvl="1">
              <a:lnSpc>
                <a:spcPct val="100000"/>
              </a:lnSpc>
            </a:pPr>
            <a:r>
              <a:rPr lang="fr-CA" smtClean="0"/>
              <a:t>« J’ai revu le dossier de Marie Unetelle, qui est actuellement à l’étape de l’acquisition des fondements de la discipline. Je vais recommander qu’elle suive un plan d’apprentissage modifié. »</a:t>
            </a:r>
          </a:p>
          <a:p>
            <a:pPr lvl="1">
              <a:lnSpc>
                <a:spcPct val="100000"/>
              </a:lnSpc>
            </a:pPr>
            <a:endParaRPr lang="fr-CA" smtClean="0"/>
          </a:p>
          <a:p>
            <a:pPr lvl="1">
              <a:lnSpc>
                <a:spcPct val="100000"/>
              </a:lnSpc>
            </a:pPr>
            <a:r>
              <a:rPr lang="fr-CA" smtClean="0"/>
              <a:t>Poursuivre en exposant les données pertinentes sur lesquelles la recommandation est fondée.</a:t>
            </a:r>
          </a:p>
          <a:p>
            <a:pPr marL="457200" lvl="1" indent="0">
              <a:lnSpc>
                <a:spcPct val="100000"/>
              </a:lnSpc>
              <a:buNone/>
            </a:pPr>
            <a:r>
              <a:rPr lang="fr-CA" smtClean="0"/>
              <a:t/>
            </a:r>
            <a:br>
              <a:rPr lang="fr-CA" smtClean="0"/>
            </a:br>
            <a:endParaRPr lang="fr-CA" smtClean="0"/>
          </a:p>
          <a:p>
            <a:pPr lvl="1">
              <a:lnSpc>
                <a:spcPct val="100000"/>
              </a:lnSpc>
            </a:pPr>
            <a:r>
              <a:rPr lang="fr-CA" smtClean="0"/>
              <a:t>Comme pour une « visite en clinique », quels sont les éléments pertinents pour la décision à prendre aujourd’hui.</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525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mtClean="0"/>
              <a:t>Comment le comité de compétence rend-il compte de ses activités au CPR?</a:t>
            </a:r>
            <a:endParaRPr lang="fr-CA"/>
          </a:p>
        </p:txBody>
      </p:sp>
      <p:sp>
        <p:nvSpPr>
          <p:cNvPr id="3" name="Content Placeholder 2"/>
          <p:cNvSpPr>
            <a:spLocks noGrp="1"/>
          </p:cNvSpPr>
          <p:nvPr>
            <p:ph idx="1"/>
            <p:custDataLst>
              <p:tags r:id="rId2"/>
            </p:custDataLst>
          </p:nvPr>
        </p:nvSpPr>
        <p:spPr>
          <a:xfrm>
            <a:off x="628650" y="2055814"/>
            <a:ext cx="7420328" cy="4151022"/>
          </a:xfrm>
        </p:spPr>
        <p:txBody>
          <a:bodyPr>
            <a:normAutofit fontScale="92500" lnSpcReduction="20000"/>
          </a:bodyPr>
          <a:lstStyle/>
          <a:p>
            <a:pPr>
              <a:lnSpc>
                <a:spcPct val="110000"/>
              </a:lnSpc>
            </a:pPr>
            <a:r>
              <a:rPr lang="fr-CA" smtClean="0"/>
              <a:t>Le président est chargé de rendre compte des activités du comité au CPR.</a:t>
            </a:r>
          </a:p>
          <a:p>
            <a:pPr>
              <a:lnSpc>
                <a:spcPct val="110000"/>
              </a:lnSpc>
            </a:pPr>
            <a:r>
              <a:rPr lang="fr-CA" smtClean="0"/>
              <a:t>L’élaboration de plans d’apprentissage pour chaque résident doit être décidée localement.</a:t>
            </a:r>
          </a:p>
          <a:p>
            <a:pPr>
              <a:lnSpc>
                <a:spcPct val="110000"/>
              </a:lnSpc>
            </a:pPr>
            <a:r>
              <a:rPr lang="fr-CA" smtClean="0"/>
              <a:t>Des plans d’apprentissage doivent être élaborés pour tous les résidents, y compris ceux qui progressent extrêmement bien.</a:t>
            </a:r>
          </a:p>
          <a:p>
            <a:pPr>
              <a:lnSpc>
                <a:spcPct val="110000"/>
              </a:lnSpc>
            </a:pPr>
            <a:r>
              <a:rPr lang="fr-CA" smtClean="0"/>
              <a:t>Au fil du temps, ces plans pourront être réutilisés pour des résidents dont le rythme de progression est comparable.</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3481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51164" y="1981200"/>
            <a:ext cx="7563906" cy="2657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custDataLst>
              <p:tags r:id="rId2"/>
            </p:custDataLst>
          </p:nvPr>
        </p:nvSpPr>
        <p:spPr/>
        <p:txBody>
          <a:bodyPr/>
          <a:lstStyle/>
          <a:p>
            <a:r>
              <a:rPr lang="en-CA" smtClean="0"/>
              <a:t>Eric Warm : Cincinnati</a:t>
            </a:r>
            <a:endParaRPr lang="en-CA"/>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3301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CA"/>
          </a:p>
        </p:txBody>
      </p:sp>
      <p:pic>
        <p:nvPicPr>
          <p:cNvPr id="4" name="Content Placeholder 3"/>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0" y="-67121"/>
            <a:ext cx="9144000" cy="692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1023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custDataLst>
              <p:tags r:id="rId1"/>
            </p:custDataLst>
          </p:nvPr>
        </p:nvSpPr>
        <p:spPr>
          <a:xfrm>
            <a:off x="734494" y="813504"/>
            <a:ext cx="6876269" cy="792163"/>
          </a:xfrm>
        </p:spPr>
        <p:txBody>
          <a:bodyPr>
            <a:normAutofit fontScale="90000"/>
          </a:bodyPr>
          <a:lstStyle/>
          <a:p>
            <a:r>
              <a:rPr lang="fr-CA" altLang="en-US" sz="2800" smtClean="0"/>
              <a:t>Principes fondamentaux d’un comité de compétence</a:t>
            </a:r>
          </a:p>
        </p:txBody>
      </p:sp>
      <p:sp>
        <p:nvSpPr>
          <p:cNvPr id="3" name="Content Placeholder 2"/>
          <p:cNvSpPr>
            <a:spLocks noGrp="1"/>
          </p:cNvSpPr>
          <p:nvPr>
            <p:ph idx="1"/>
            <p:custDataLst>
              <p:tags r:id="rId2"/>
            </p:custDataLst>
          </p:nvPr>
        </p:nvSpPr>
        <p:spPr>
          <a:xfrm>
            <a:off x="457199" y="2092569"/>
            <a:ext cx="8370277" cy="4400595"/>
          </a:xfrm>
        </p:spPr>
        <p:txBody>
          <a:bodyPr>
            <a:normAutofit/>
          </a:bodyPr>
          <a:lstStyle/>
          <a:p>
            <a:pPr>
              <a:buFont typeface="Wingdings" panose="05000000000000000000" pitchFamily="2" charset="2"/>
              <a:buChar char="§"/>
              <a:defRPr/>
            </a:pPr>
            <a:r>
              <a:rPr lang="fr-CA" sz="2200" smtClean="0"/>
              <a:t>Données probantes vs verdict d’un « juré »</a:t>
            </a:r>
          </a:p>
          <a:p>
            <a:pPr lvl="1">
              <a:defRPr/>
            </a:pPr>
            <a:r>
              <a:rPr lang="fr-CA" sz="2000" smtClean="0"/>
              <a:t>Examiner toutes les données </a:t>
            </a:r>
            <a:r>
              <a:rPr lang="fr-CA" sz="2000" i="1" smtClean="0"/>
              <a:t>avant</a:t>
            </a:r>
            <a:r>
              <a:rPr lang="fr-CA" sz="2000" smtClean="0"/>
              <a:t> de prendre une décision</a:t>
            </a:r>
          </a:p>
          <a:p>
            <a:pPr lvl="2">
              <a:defRPr/>
            </a:pPr>
            <a:r>
              <a:rPr lang="fr-CA" sz="1800" i="1" smtClean="0"/>
              <a:t>Ne pas commencer </a:t>
            </a:r>
            <a:r>
              <a:rPr lang="fr-CA" sz="1800" smtClean="0"/>
              <a:t>par une conclusion/décision</a:t>
            </a:r>
          </a:p>
          <a:p>
            <a:pPr lvl="1">
              <a:defRPr/>
            </a:pPr>
            <a:r>
              <a:rPr lang="fr-CA" sz="2200" smtClean="0"/>
              <a:t>Biais de confirmation</a:t>
            </a:r>
          </a:p>
          <a:p>
            <a:pPr>
              <a:buFont typeface="Wingdings" panose="05000000000000000000" pitchFamily="2" charset="2"/>
              <a:buChar char="§"/>
              <a:defRPr/>
            </a:pPr>
            <a:r>
              <a:rPr lang="fr-CA" sz="2200" smtClean="0"/>
              <a:t>Veiller à ne pas mettre trop l’accent sur l’atteinte d’un consensus par rapport à l’expression d’un désaccord</a:t>
            </a:r>
          </a:p>
          <a:p>
            <a:pPr lvl="1">
              <a:defRPr/>
            </a:pPr>
            <a:r>
              <a:rPr lang="fr-CA" sz="2000" smtClean="0"/>
              <a:t>Même si elles sont erronées, les opinions minoritaires sont utiles </a:t>
            </a:r>
          </a:p>
          <a:p>
            <a:pPr lvl="1">
              <a:defRPr/>
            </a:pPr>
            <a:r>
              <a:rPr lang="fr-CA" sz="2000" smtClean="0"/>
              <a:t>S’assurer que tous les membres sont « entendus » et être attentif aux effets négatifs de la hiérarchie</a:t>
            </a:r>
          </a:p>
          <a:p>
            <a:pPr marL="457200" lvl="1" indent="0">
              <a:buFontTx/>
              <a:buNone/>
              <a:defRPr/>
            </a:pPr>
            <a:endParaRPr lang="fr-CA"/>
          </a:p>
        </p:txBody>
      </p:sp>
      <p:sp>
        <p:nvSpPr>
          <p:cNvPr id="2" name="Slide Number Placeholder 1"/>
          <p:cNvSpPr>
            <a:spLocks noGrp="1"/>
          </p:cNvSpPr>
          <p:nvPr>
            <p:ph type="sldNum" sz="quarter" idx="4294967295"/>
            <p:custDataLst>
              <p:tags r:id="rId3"/>
            </p:custDataLst>
          </p:nvPr>
        </p:nvSpPr>
        <p:spPr>
          <a:xfrm>
            <a:off x="8589900" y="6349255"/>
            <a:ext cx="505979" cy="365125"/>
          </a:xfrm>
          <a:prstGeom prst="rect">
            <a:avLst/>
          </a:prstGeom>
        </p:spPr>
        <p:txBody>
          <a:bodyPr/>
          <a:lstStyle/>
          <a:p>
            <a:fld id="{EA068B19-C2EA-4834-91BF-B03B0CC58A53}" type="slidenum">
              <a:rPr lang="fr-CA" smtClean="0"/>
              <a:t>17</a:t>
            </a:fld>
            <a:endParaRPr lang="fr-CA"/>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4127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custDataLst>
              <p:tags r:id="rId1"/>
            </p:custDataLst>
          </p:nvPr>
        </p:nvSpPr>
        <p:spPr>
          <a:xfrm>
            <a:off x="457201" y="617538"/>
            <a:ext cx="7939454" cy="817562"/>
          </a:xfrm>
        </p:spPr>
        <p:txBody>
          <a:bodyPr>
            <a:normAutofit fontScale="90000"/>
          </a:bodyPr>
          <a:lstStyle/>
          <a:p>
            <a:r>
              <a:rPr lang="fr-CA" altLang="en-US" sz="2800" smtClean="0"/>
              <a:t>Théories à l’appui du processus collectif</a:t>
            </a:r>
            <a:r>
              <a:rPr lang="fr-CA" altLang="en-US" sz="2600" smtClean="0"/>
              <a:t/>
            </a:r>
            <a:br>
              <a:rPr lang="fr-CA" altLang="en-US" sz="2600" smtClean="0"/>
            </a:br>
            <a:endParaRPr lang="fr-CA" altLang="en-US" sz="2600" smtClean="0"/>
          </a:p>
        </p:txBody>
      </p:sp>
      <p:sp>
        <p:nvSpPr>
          <p:cNvPr id="151555" name="Content Placeholder 2"/>
          <p:cNvSpPr>
            <a:spLocks noGrp="1"/>
          </p:cNvSpPr>
          <p:nvPr>
            <p:ph sz="half" idx="1"/>
            <p:custDataLst>
              <p:tags r:id="rId2"/>
            </p:custDataLst>
          </p:nvPr>
        </p:nvSpPr>
        <p:spPr>
          <a:xfrm>
            <a:off x="332510" y="1435100"/>
            <a:ext cx="8484466" cy="4691063"/>
          </a:xfrm>
        </p:spPr>
        <p:txBody>
          <a:bodyPr>
            <a:normAutofit fontScale="92500"/>
          </a:bodyPr>
          <a:lstStyle/>
          <a:p>
            <a:pPr>
              <a:buFont typeface="Wingdings" panose="05000000000000000000" pitchFamily="2" charset="2"/>
              <a:buChar char="§"/>
            </a:pPr>
            <a:r>
              <a:rPr lang="fr-CA" altLang="en-US" smtClean="0"/>
              <a:t>Théorie du schème de décision sociale (Stasser)</a:t>
            </a:r>
          </a:p>
          <a:p>
            <a:pPr lvl="1">
              <a:buFont typeface="Wingdings" panose="05000000000000000000" pitchFamily="2" charset="2"/>
              <a:buChar char="§"/>
            </a:pPr>
            <a:r>
              <a:rPr lang="fr-CA" altLang="en-US" smtClean="0"/>
              <a:t>Les schèmes de décision sociale sont des méthodes utilisées par un groupe pour intégrer les réponses individuelles à une décision collective unique. </a:t>
            </a:r>
            <a:br>
              <a:rPr lang="fr-CA" altLang="en-US" smtClean="0"/>
            </a:br>
            <a:endParaRPr lang="fr-CA" altLang="en-US" smtClean="0"/>
          </a:p>
          <a:p>
            <a:pPr>
              <a:buFont typeface="Wingdings" panose="05000000000000000000" pitchFamily="2" charset="2"/>
              <a:buChar char="§"/>
            </a:pPr>
            <a:r>
              <a:rPr lang="fr-CA" altLang="en-US" smtClean="0"/>
              <a:t>Théorie de la discussion (Pask, Pangaro)</a:t>
            </a:r>
          </a:p>
          <a:p>
            <a:pPr lvl="1">
              <a:buFont typeface="Wingdings" panose="05000000000000000000" pitchFamily="2" charset="2"/>
              <a:buChar char="§"/>
            </a:pPr>
            <a:r>
              <a:rPr lang="fr-CA" altLang="en-US" smtClean="0"/>
              <a:t>Favoriser la compréhension et dégager un sens par le dialogue.</a:t>
            </a:r>
            <a:br>
              <a:rPr lang="fr-CA" altLang="en-US" smtClean="0"/>
            </a:br>
            <a:endParaRPr lang="fr-CA" altLang="en-US" smtClean="0"/>
          </a:p>
          <a:p>
            <a:pPr>
              <a:buFont typeface="Wingdings" panose="05000000000000000000" pitchFamily="2" charset="2"/>
              <a:buChar char="§"/>
            </a:pPr>
            <a:r>
              <a:rPr lang="fr-CA" altLang="en-US" smtClean="0"/>
              <a:t>Paradoxe de la vie en groupe (Berg)</a:t>
            </a:r>
          </a:p>
          <a:p>
            <a:pPr lvl="1">
              <a:buFont typeface="Wingdings" panose="05000000000000000000" pitchFamily="2" charset="2"/>
              <a:buChar char="§"/>
            </a:pPr>
            <a:r>
              <a:rPr lang="fr-CA" altLang="en-US" smtClean="0"/>
              <a:t>Le paradoxe fait partie intégrante de la vie en groupe.</a:t>
            </a:r>
          </a:p>
        </p:txBody>
      </p:sp>
      <p:sp>
        <p:nvSpPr>
          <p:cNvPr id="2" name="Slide Number Placeholder 1"/>
          <p:cNvSpPr>
            <a:spLocks noGrp="1"/>
          </p:cNvSpPr>
          <p:nvPr>
            <p:ph type="sldNum" sz="quarter" idx="13"/>
            <p:custDataLst>
              <p:tags r:id="rId3"/>
            </p:custDataLst>
          </p:nvPr>
        </p:nvSpPr>
        <p:spPr/>
        <p:txBody>
          <a:bodyPr/>
          <a:lstStyle/>
          <a:p>
            <a:fld id="{307E3199-AA9E-4B70-90FF-BA4A8EF54234}" type="slidenum">
              <a:rPr lang="fr-CA" smtClean="0"/>
              <a:t>18</a:t>
            </a:fld>
            <a:endParaRPr lang="fr-CA"/>
          </a:p>
        </p:txBody>
      </p:sp>
    </p:spTree>
    <p:extLst>
      <p:ext uri="{BB962C8B-B14F-4D97-AF65-F5344CB8AC3E}">
        <p14:creationId xmlns:p14="http://schemas.microsoft.com/office/powerpoint/2010/main" val="281843146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1"/>
            </p:custDataLst>
          </p:nvPr>
        </p:nvSpPr>
        <p:spPr>
          <a:xfrm>
            <a:off x="0" y="746919"/>
            <a:ext cx="8229600" cy="792162"/>
          </a:xfrm>
        </p:spPr>
        <p:txBody>
          <a:bodyPr>
            <a:normAutofit/>
          </a:bodyPr>
          <a:lstStyle/>
          <a:p>
            <a:pPr algn="ctr" eaLnBrk="1" hangingPunct="1">
              <a:defRPr/>
            </a:pPr>
            <a:r>
              <a:rPr lang="fr-CA" sz="2800" b="1" smtClean="0">
                <a:latin typeface="Arial Black" panose="020B0A04020102020204" pitchFamily="34" charset="0"/>
                <a:cs typeface="Arial" panose="020B0604020202020204" pitchFamily="34" charset="0"/>
              </a:rPr>
              <a:t>Avantages du comité – Dr</a:t>
            </a:r>
            <a:r>
              <a:rPr lang="fr-CA" sz="2800" smtClean="0">
                <a:latin typeface="Arial Black" panose="020B0A04020102020204" pitchFamily="34" charset="0"/>
                <a:cs typeface="Arial" panose="020B0604020202020204" pitchFamily="34" charset="0"/>
              </a:rPr>
              <a:t> Eric Holmboe</a:t>
            </a:r>
            <a:endParaRPr lang="fr-CA" sz="2800" b="1" smtClean="0">
              <a:latin typeface="Arial Black" panose="020B0A04020102020204" pitchFamily="34" charset="0"/>
              <a:cs typeface="Arial" panose="020B0604020202020204" pitchFamily="34" charset="0"/>
            </a:endParaRPr>
          </a:p>
        </p:txBody>
      </p:sp>
      <p:sp>
        <p:nvSpPr>
          <p:cNvPr id="152579" name="Rectangle 3"/>
          <p:cNvSpPr>
            <a:spLocks noGrp="1" noChangeArrowheads="1"/>
          </p:cNvSpPr>
          <p:nvPr>
            <p:ph idx="1"/>
            <p:custDataLst>
              <p:tags r:id="rId2"/>
            </p:custDataLst>
          </p:nvPr>
        </p:nvSpPr>
        <p:spPr>
          <a:xfrm>
            <a:off x="434109" y="2004646"/>
            <a:ext cx="8709891" cy="5191398"/>
          </a:xfrm>
        </p:spPr>
        <p:txBody>
          <a:bodyPr>
            <a:noAutofit/>
          </a:bodyPr>
          <a:lstStyle/>
          <a:p>
            <a:pPr eaLnBrk="1" hangingPunct="1">
              <a:lnSpc>
                <a:spcPct val="110000"/>
              </a:lnSpc>
              <a:buFont typeface="Wingdings" panose="05000000000000000000" pitchFamily="2" charset="2"/>
              <a:buChar char="§"/>
            </a:pPr>
            <a:r>
              <a:rPr lang="fr-CA" altLang="en-US" sz="2200" smtClean="0">
                <a:ea typeface="MS PGothic" panose="020B0600070205080204" pitchFamily="34" charset="-128"/>
              </a:rPr>
              <a:t>Élaborer des objectifs collectifs et des modèles mentaux communs</a:t>
            </a:r>
          </a:p>
          <a:p>
            <a:pPr eaLnBrk="1" hangingPunct="1">
              <a:lnSpc>
                <a:spcPct val="110000"/>
              </a:lnSpc>
              <a:buFont typeface="Wingdings" panose="05000000000000000000" pitchFamily="2" charset="2"/>
              <a:buChar char="§"/>
            </a:pPr>
            <a:r>
              <a:rPr lang="fr-CA" altLang="ja-JP" sz="2200" smtClean="0">
                <a:ea typeface="MS PGothic" panose="020B0600070205080204" pitchFamily="34" charset="-128"/>
              </a:rPr>
              <a:t>Perfectionnement du corps professoral en « temps réel »</a:t>
            </a:r>
          </a:p>
          <a:p>
            <a:pPr eaLnBrk="1" hangingPunct="1">
              <a:lnSpc>
                <a:spcPct val="110000"/>
              </a:lnSpc>
              <a:buFont typeface="Wingdings" panose="05000000000000000000" pitchFamily="2" charset="2"/>
              <a:buChar char="§"/>
            </a:pPr>
            <a:r>
              <a:rPr lang="fr-CA" altLang="en-US" sz="2200" smtClean="0">
                <a:ea typeface="MS PGothic" panose="020B0600070205080204" pitchFamily="34" charset="-128"/>
              </a:rPr>
              <a:t>Processus clé pour s’occuper des stagiaires difficiles</a:t>
            </a:r>
          </a:p>
          <a:p>
            <a:pPr>
              <a:lnSpc>
                <a:spcPct val="110000"/>
              </a:lnSpc>
              <a:buFont typeface="Wingdings" panose="05000000000000000000" pitchFamily="2" charset="2"/>
              <a:buChar char="§"/>
            </a:pPr>
            <a:r>
              <a:rPr lang="fr-CA" altLang="en-US" sz="2200" smtClean="0">
                <a:ea typeface="MS PGothic" panose="020B0600070205080204" pitchFamily="34" charset="-128"/>
              </a:rPr>
              <a:t>Mettre en commun et en perspective les forces et les faiblesses d’évaluations (« observations ») effectuées par de multiples observateurs</a:t>
            </a:r>
            <a:r>
              <a:rPr lang="en-US" altLang="en-US" sz="2200" smtClean="0">
                <a:ea typeface="MS PGothic" panose="020B0600070205080204" pitchFamily="34" charset="-128"/>
              </a:rPr>
              <a:t>/superviseurs</a:t>
            </a:r>
            <a:endParaRPr lang="fr-CA" altLang="en-US" sz="2200" smtClean="0">
              <a:ea typeface="MS PGothic" panose="020B0600070205080204" pitchFamily="34" charset="-128"/>
            </a:endParaRPr>
          </a:p>
          <a:p>
            <a:pPr eaLnBrk="1" hangingPunct="1">
              <a:lnSpc>
                <a:spcPct val="110000"/>
              </a:lnSpc>
              <a:buFont typeface="Wingdings" panose="05000000000000000000" pitchFamily="2" charset="2"/>
              <a:buChar char="§"/>
            </a:pPr>
            <a:r>
              <a:rPr lang="fr-CA" altLang="en-US" sz="2200" smtClean="0">
                <a:ea typeface="MS PGothic" panose="020B0600070205080204" pitchFamily="34" charset="-128"/>
              </a:rPr>
              <a:t>Occasion de faire la synthèse des rôles transversaux</a:t>
            </a:r>
          </a:p>
          <a:p>
            <a:pPr eaLnBrk="1" hangingPunct="1">
              <a:lnSpc>
                <a:spcPct val="110000"/>
              </a:lnSpc>
              <a:buFont typeface="Wingdings" panose="05000000000000000000" pitchFamily="2" charset="2"/>
              <a:buChar char="§"/>
            </a:pPr>
            <a:endParaRPr lang="fr-CA" altLang="en-US" sz="2400">
              <a:ea typeface="MS PGothic" panose="020B0600070205080204" pitchFamily="34" charset="-128"/>
            </a:endParaRPr>
          </a:p>
          <a:p>
            <a:pPr eaLnBrk="1" hangingPunct="1">
              <a:lnSpc>
                <a:spcPct val="110000"/>
              </a:lnSpc>
              <a:buFont typeface="Wingdings" panose="05000000000000000000" pitchFamily="2" charset="2"/>
              <a:buChar char="§"/>
            </a:pPr>
            <a:endParaRPr lang="fr-CA" altLang="en-US" sz="2400" smtClean="0">
              <a:ea typeface="MS PGothic" panose="020B0600070205080204" pitchFamily="34" charset="-128"/>
            </a:endParaRPr>
          </a:p>
        </p:txBody>
      </p:sp>
      <p:sp>
        <p:nvSpPr>
          <p:cNvPr id="2" name="Slide Number Placeholder 1"/>
          <p:cNvSpPr>
            <a:spLocks noGrp="1"/>
          </p:cNvSpPr>
          <p:nvPr>
            <p:ph type="sldNum" sz="quarter" idx="4294967295"/>
            <p:custDataLst>
              <p:tags r:id="rId3"/>
            </p:custDataLst>
          </p:nvPr>
        </p:nvSpPr>
        <p:spPr>
          <a:xfrm>
            <a:off x="8589900" y="6349255"/>
            <a:ext cx="505979" cy="365125"/>
          </a:xfrm>
          <a:prstGeom prst="rect">
            <a:avLst/>
          </a:prstGeom>
        </p:spPr>
        <p:txBody>
          <a:bodyPr/>
          <a:lstStyle/>
          <a:p>
            <a:fld id="{EA068B19-C2EA-4834-91BF-B03B0CC58A53}" type="slidenum">
              <a:rPr lang="fr-CA" smtClean="0"/>
              <a:t>19</a:t>
            </a:fld>
            <a:endParaRPr lang="fr-CA"/>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7722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Objectifs</a:t>
            </a:r>
            <a:endParaRPr lang="fr-CA"/>
          </a:p>
        </p:txBody>
      </p:sp>
      <p:sp>
        <p:nvSpPr>
          <p:cNvPr id="3" name="Content Placeholder 2"/>
          <p:cNvSpPr>
            <a:spLocks noGrp="1"/>
          </p:cNvSpPr>
          <p:nvPr>
            <p:ph idx="1"/>
            <p:custDataLst>
              <p:tags r:id="rId2"/>
            </p:custDataLst>
          </p:nvPr>
        </p:nvSpPr>
        <p:spPr>
          <a:xfrm>
            <a:off x="628650" y="2055814"/>
            <a:ext cx="7717328" cy="3935412"/>
          </a:xfrm>
        </p:spPr>
        <p:txBody>
          <a:bodyPr>
            <a:normAutofit fontScale="92500"/>
          </a:bodyPr>
          <a:lstStyle/>
          <a:p>
            <a:pPr marL="0" indent="0">
              <a:lnSpc>
                <a:spcPct val="120000"/>
              </a:lnSpc>
              <a:buNone/>
            </a:pPr>
            <a:r>
              <a:rPr lang="fr-CA" smtClean="0"/>
              <a:t>À la fin de cette séance, nous aurons discuté des sujets suivants :</a:t>
            </a:r>
          </a:p>
          <a:p>
            <a:pPr marL="514350" indent="-514350">
              <a:lnSpc>
                <a:spcPct val="120000"/>
              </a:lnSpc>
              <a:buFont typeface="+mj-lt"/>
              <a:buAutoNum type="arabicPeriod"/>
            </a:pPr>
            <a:r>
              <a:rPr lang="fr-CA" smtClean="0"/>
              <a:t>la raison d’être des comités de compétence</a:t>
            </a:r>
          </a:p>
          <a:p>
            <a:pPr marL="514350" indent="-514350">
              <a:lnSpc>
                <a:spcPct val="120000"/>
              </a:lnSpc>
              <a:buFont typeface="+mj-lt"/>
              <a:buAutoNum type="arabicPeriod"/>
            </a:pPr>
            <a:r>
              <a:rPr lang="fr-CA" smtClean="0"/>
              <a:t>le rôle des comités de compétence</a:t>
            </a:r>
          </a:p>
          <a:p>
            <a:pPr marL="514350" indent="-514350">
              <a:lnSpc>
                <a:spcPct val="120000"/>
              </a:lnSpc>
              <a:buFont typeface="+mj-lt"/>
              <a:buAutoNum type="arabicPeriod"/>
            </a:pPr>
            <a:r>
              <a:rPr lang="fr-CA" smtClean="0"/>
              <a:t>la mise en place d’un comité de compétence</a:t>
            </a:r>
          </a:p>
          <a:p>
            <a:pPr marL="514350" indent="-514350">
              <a:lnSpc>
                <a:spcPct val="120000"/>
              </a:lnSpc>
              <a:buFont typeface="+mj-lt"/>
              <a:buAutoNum type="arabicPeriod"/>
            </a:pPr>
            <a:r>
              <a:rPr lang="fr-CA" smtClean="0"/>
              <a:t>le processus décisionnel des comités de compétence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18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custDataLst>
              <p:tags r:id="rId1"/>
            </p:custDataLst>
          </p:nvPr>
        </p:nvSpPr>
        <p:spPr>
          <a:xfrm>
            <a:off x="360300" y="737304"/>
            <a:ext cx="6059016" cy="868363"/>
          </a:xfrm>
        </p:spPr>
        <p:txBody>
          <a:bodyPr>
            <a:normAutofit/>
          </a:bodyPr>
          <a:lstStyle/>
          <a:p>
            <a:pPr eaLnBrk="1" hangingPunct="1">
              <a:defRPr/>
            </a:pPr>
            <a:r>
              <a:rPr lang="fr-CA" altLang="ja-JP" sz="2800" smtClean="0">
                <a:latin typeface="Arial Black" panose="020B0A04020102020204" pitchFamily="34" charset="0"/>
                <a:ea typeface="ＭＳ Ｐゴシック" pitchFamily="34" charset="-128"/>
                <a:cs typeface="Arial" panose="020B0604020202020204" pitchFamily="34" charset="0"/>
              </a:rPr>
              <a:t>« Sagesse des foules »</a:t>
            </a:r>
            <a:endParaRPr lang="fr-CA" altLang="en-US" sz="2800" smtClean="0">
              <a:latin typeface="Arial Black" panose="020B0A04020102020204" pitchFamily="34" charset="0"/>
              <a:ea typeface="ＭＳ Ｐゴシック" pitchFamily="34" charset="-128"/>
              <a:cs typeface="Arial" panose="020B0604020202020204" pitchFamily="34" charset="0"/>
            </a:endParaRPr>
          </a:p>
        </p:txBody>
      </p:sp>
      <p:sp>
        <p:nvSpPr>
          <p:cNvPr id="153603" name="Rectangle 3"/>
          <p:cNvSpPr>
            <a:spLocks noGrp="1" noChangeArrowheads="1"/>
          </p:cNvSpPr>
          <p:nvPr>
            <p:ph idx="1"/>
            <p:custDataLst>
              <p:tags r:id="rId2"/>
            </p:custDataLst>
          </p:nvPr>
        </p:nvSpPr>
        <p:spPr>
          <a:xfrm>
            <a:off x="332046" y="1943016"/>
            <a:ext cx="8344085" cy="5059363"/>
          </a:xfrm>
        </p:spPr>
        <p:txBody>
          <a:bodyPr>
            <a:normAutofit/>
          </a:bodyPr>
          <a:lstStyle/>
          <a:p>
            <a:pPr eaLnBrk="1" hangingPunct="1">
              <a:lnSpc>
                <a:spcPct val="100000"/>
              </a:lnSpc>
              <a:buFont typeface="Wingdings" panose="05000000000000000000" pitchFamily="2" charset="2"/>
              <a:buChar char="§"/>
            </a:pPr>
            <a:r>
              <a:rPr lang="fr-CA" altLang="en-US" sz="2400" err="1" smtClean="0">
                <a:ea typeface="MS PGothic" panose="020B0600070205080204" pitchFamily="34" charset="-128"/>
              </a:rPr>
              <a:t>Hemmer (2001) – Les discussions de groupe sont plus susceptibles de faire ressortir les lacunes des étudiants en matière de professionnalisme.</a:t>
            </a:r>
          </a:p>
          <a:p>
            <a:pPr eaLnBrk="1" hangingPunct="1">
              <a:lnSpc>
                <a:spcPct val="100000"/>
              </a:lnSpc>
            </a:pPr>
            <a:endParaRPr lang="fr-CA" altLang="en-US" sz="1100" smtClean="0">
              <a:ea typeface="MS PGothic" panose="020B0600070205080204" pitchFamily="34" charset="-128"/>
            </a:endParaRPr>
          </a:p>
          <a:p>
            <a:pPr eaLnBrk="1" hangingPunct="1">
              <a:lnSpc>
                <a:spcPct val="100000"/>
              </a:lnSpc>
              <a:buFont typeface="Wingdings" panose="05000000000000000000" pitchFamily="2" charset="2"/>
              <a:buChar char="§"/>
            </a:pPr>
            <a:r>
              <a:rPr lang="fr-CA" altLang="en-US" sz="2400" err="1" smtClean="0">
                <a:ea typeface="MS PGothic" panose="020B0600070205080204" pitchFamily="34" charset="-128"/>
              </a:rPr>
              <a:t>Schwind, Acad. Med. (2004) – </a:t>
            </a:r>
          </a:p>
          <a:p>
            <a:pPr lvl="1" eaLnBrk="1" hangingPunct="1">
              <a:lnSpc>
                <a:spcPct val="100000"/>
              </a:lnSpc>
            </a:pPr>
            <a:r>
              <a:rPr lang="fr-CA" altLang="en-US" sz="2000" smtClean="0">
                <a:ea typeface="MS PGothic" panose="020B0600070205080204" pitchFamily="34" charset="-128"/>
              </a:rPr>
              <a:t>18 % des lacunes des résidents nécessitant une action corrective ont été mises en évidence uniquement lors de discussions de groupe.</a:t>
            </a:r>
          </a:p>
          <a:p>
            <a:pPr lvl="2" eaLnBrk="1" hangingPunct="1">
              <a:lnSpc>
                <a:spcPct val="100000"/>
              </a:lnSpc>
            </a:pPr>
            <a:r>
              <a:rPr lang="fr-CA" altLang="en-US" smtClean="0">
                <a:ea typeface="MS PGothic" panose="020B0600070205080204" pitchFamily="34" charset="-128"/>
              </a:rPr>
              <a:t>Durée moyenne des discussions : 5 minutes par résident (extrêmes : 1 et 30 minutes)</a:t>
            </a:r>
          </a:p>
          <a:p>
            <a:pPr eaLnBrk="1" hangingPunct="1">
              <a:buClr>
                <a:schemeClr val="accent2"/>
              </a:buClr>
              <a:buSzPct val="110000"/>
            </a:pPr>
            <a:endParaRPr lang="fr-CA" altLang="en-US" smtClean="0">
              <a:ea typeface="MS PGothic" panose="020B0600070205080204" pitchFamily="34" charset="-128"/>
            </a:endParaRPr>
          </a:p>
        </p:txBody>
      </p:sp>
      <p:sp>
        <p:nvSpPr>
          <p:cNvPr id="2" name="Slide Number Placeholder 1"/>
          <p:cNvSpPr>
            <a:spLocks noGrp="1"/>
          </p:cNvSpPr>
          <p:nvPr>
            <p:ph type="sldNum" sz="quarter" idx="4294967295"/>
            <p:custDataLst>
              <p:tags r:id="rId3"/>
            </p:custDataLst>
          </p:nvPr>
        </p:nvSpPr>
        <p:spPr>
          <a:xfrm>
            <a:off x="8589900" y="6349255"/>
            <a:ext cx="505979" cy="365125"/>
          </a:xfrm>
          <a:prstGeom prst="rect">
            <a:avLst/>
          </a:prstGeom>
        </p:spPr>
        <p:txBody>
          <a:bodyPr/>
          <a:lstStyle/>
          <a:p>
            <a:fld id="{EA068B19-C2EA-4834-91BF-B03B0CC58A53}" type="slidenum">
              <a:rPr lang="en-US" smtClean="0"/>
              <a:t>20</a:t>
            </a:fld>
            <a:endParaRPr lang="en-US"/>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7" y="6200556"/>
            <a:ext cx="1166118" cy="56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53646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custDataLst>
              <p:tags r:id="rId1"/>
            </p:custDataLst>
          </p:nvPr>
        </p:nvPicPr>
        <p:blipFill>
          <a:blip r:embed="rId5"/>
          <a:srcRect l="-8923" r="-8923"/>
          <a:stretch>
            <a:fillRect/>
          </a:stretch>
        </p:blipFill>
        <p:spPr>
          <a:xfrm>
            <a:off x="-818741" y="398289"/>
            <a:ext cx="10907222" cy="5784981"/>
          </a:xfrm>
        </p:spPr>
      </p:pic>
      <p:sp>
        <p:nvSpPr>
          <p:cNvPr id="5" name="TextBox 4"/>
          <p:cNvSpPr txBox="1"/>
          <p:nvPr>
            <p:custDataLst>
              <p:tags r:id="rId2"/>
            </p:custDataLst>
          </p:nvPr>
        </p:nvSpPr>
        <p:spPr>
          <a:xfrm>
            <a:off x="2021789" y="6295225"/>
            <a:ext cx="5037341" cy="646331"/>
          </a:xfrm>
          <a:prstGeom prst="rect">
            <a:avLst/>
          </a:prstGeom>
          <a:noFill/>
        </p:spPr>
        <p:txBody>
          <a:bodyPr wrap="none" rtlCol="0">
            <a:spAutoFit/>
          </a:bodyPr>
          <a:lstStyle/>
          <a:p>
            <a:r>
              <a:rPr lang="fr-CA" err="1" smtClean="0">
                <a:hlinkClick r:id="rId6"/>
              </a:rPr>
              <a:t>Balado KeyLIME –  Rôle des comités de compétence</a:t>
            </a:r>
            <a:endParaRPr lang="fr-CA" smtClean="0"/>
          </a:p>
          <a:p>
            <a:endParaRPr lang="en-US"/>
          </a:p>
        </p:txBody>
      </p:sp>
    </p:spTree>
    <p:extLst>
      <p:ext uri="{BB962C8B-B14F-4D97-AF65-F5344CB8AC3E}">
        <p14:creationId xmlns:p14="http://schemas.microsoft.com/office/powerpoint/2010/main" val="10676121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0"/>
          <p:cNvSpPr>
            <a:spLocks noGrp="1" noChangeArrowheads="1"/>
          </p:cNvSpPr>
          <p:nvPr>
            <p:ph type="title"/>
            <p:custDataLst>
              <p:tags r:id="rId1"/>
            </p:custDataLst>
          </p:nvPr>
        </p:nvSpPr>
        <p:spPr>
          <a:xfrm>
            <a:off x="2101850" y="160338"/>
            <a:ext cx="7118350" cy="914400"/>
          </a:xfrm>
        </p:spPr>
        <p:txBody>
          <a:bodyPr>
            <a:normAutofit fontScale="90000"/>
          </a:bodyPr>
          <a:lstStyle/>
          <a:p>
            <a:pPr eaLnBrk="1" hangingPunct="1"/>
            <a:r>
              <a:rPr lang="en-US" smtClean="0"/>
              <a:t>ePortfolio: Competence Committee Agenda</a:t>
            </a:r>
          </a:p>
        </p:txBody>
      </p:sp>
      <p:sp>
        <p:nvSpPr>
          <p:cNvPr id="4" name="Slide Number Placeholder 3"/>
          <p:cNvSpPr>
            <a:spLocks noGrp="1"/>
          </p:cNvSpPr>
          <p:nvPr>
            <p:ph type="sldNum" sz="quarter" idx="10"/>
            <p:custDataLst>
              <p:tags r:id="rId2"/>
            </p:custDataLst>
          </p:nvPr>
        </p:nvSpPr>
        <p:spPr/>
        <p:txBody>
          <a:bodyPr/>
          <a:lstStyle/>
          <a:p>
            <a:pPr>
              <a:defRPr/>
            </a:pPr>
            <a:fld id="{5720B8C7-5908-456B-A6D7-D67E13BB7B19}" type="slidenum">
              <a:rPr lang="en-US"/>
              <a:pPr>
                <a:defRPr/>
              </a:pPr>
              <a:t>22</a:t>
            </a:fld>
            <a:endParaRPr lang="en-US" sz="1400">
              <a:latin typeface="Arial" panose="020B0604020202020204" pitchFamily="34" charset="0"/>
            </a:endParaRPr>
          </a:p>
        </p:txBody>
      </p:sp>
      <p:sp>
        <p:nvSpPr>
          <p:cNvPr id="2" name="TextBox 1"/>
          <p:cNvSpPr txBox="1"/>
          <p:nvPr/>
        </p:nvSpPr>
        <p:spPr>
          <a:xfrm>
            <a:off x="226194" y="6468177"/>
            <a:ext cx="8691612" cy="369332"/>
          </a:xfrm>
          <a:prstGeom prst="rect">
            <a:avLst/>
          </a:prstGeom>
          <a:solidFill>
            <a:schemeClr val="bg1"/>
          </a:solidFill>
        </p:spPr>
        <p:txBody>
          <a:bodyPr wrap="square" rtlCol="0">
            <a:spAutoFit/>
          </a:bodyPr>
          <a:lstStyle/>
          <a:p>
            <a:endParaRPr lang="en-CA">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44"/>
            <a:ext cx="9144000" cy="8467831"/>
          </a:xfrm>
          <a:prstGeom prst="rect">
            <a:avLst/>
          </a:prstGeom>
        </p:spPr>
      </p:pic>
    </p:spTree>
    <p:extLst>
      <p:ext uri="{BB962C8B-B14F-4D97-AF65-F5344CB8AC3E}">
        <p14:creationId xmlns:p14="http://schemas.microsoft.com/office/powerpoint/2010/main" val="18453107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Ressources</a:t>
            </a:r>
            <a:endParaRPr lang="fr-CA"/>
          </a:p>
        </p:txBody>
      </p:sp>
      <p:sp>
        <p:nvSpPr>
          <p:cNvPr id="3" name="Content Placeholder 2"/>
          <p:cNvSpPr>
            <a:spLocks noGrp="1"/>
          </p:cNvSpPr>
          <p:nvPr>
            <p:ph idx="1"/>
            <p:custDataLst>
              <p:tags r:id="rId2"/>
            </p:custDataLst>
          </p:nvPr>
        </p:nvSpPr>
        <p:spPr/>
        <p:txBody>
          <a:bodyPr>
            <a:normAutofit fontScale="92500" lnSpcReduction="10000"/>
          </a:bodyPr>
          <a:lstStyle/>
          <a:p>
            <a:pPr>
              <a:lnSpc>
                <a:spcPct val="100000"/>
              </a:lnSpc>
            </a:pPr>
            <a:r>
              <a:rPr lang="en-CA" err="1" smtClean="0"/>
              <a:t>Hauer, KE et coll. </a:t>
            </a:r>
            <a:r>
              <a:rPr lang="en-CA" i="1" smtClean="0"/>
              <a:t>Reviewing </a:t>
            </a:r>
            <a:r>
              <a:rPr lang="en-CA" i="1"/>
              <a:t>residents' competence: a qualitative study of the role of clinical competency committees in performance assessment.</a:t>
            </a:r>
            <a:r>
              <a:rPr lang="en-CA"/>
              <a:t> Academic Medicine. 2015 Aug;90(8):1084-</a:t>
            </a:r>
            <a:r>
              <a:rPr lang="en-CA" smtClean="0"/>
              <a:t>92</a:t>
            </a:r>
          </a:p>
          <a:p>
            <a:pPr marL="0" indent="0">
              <a:lnSpc>
                <a:spcPct val="100000"/>
              </a:lnSpc>
              <a:buNone/>
            </a:pPr>
            <a:r>
              <a:rPr lang="en-CA"/>
              <a:t> </a:t>
            </a:r>
            <a:endParaRPr lang="en-CA" smtClean="0"/>
          </a:p>
          <a:p>
            <a:pPr>
              <a:lnSpc>
                <a:spcPct val="100000"/>
              </a:lnSpc>
            </a:pPr>
            <a:r>
              <a:rPr lang="fr-CA" err="1" smtClean="0">
                <a:hlinkClick r:id="rId4"/>
              </a:rPr>
              <a:t>Balado KeyLIME – Rôle des comités de compétences</a:t>
            </a:r>
            <a:endParaRPr lang="fr-CA" smtClean="0"/>
          </a:p>
          <a:p>
            <a:pPr>
              <a:lnSpc>
                <a:spcPct val="100000"/>
              </a:lnSpc>
            </a:pPr>
            <a:r>
              <a:rPr lang="fr-CA" smtClean="0">
                <a:hlinkClick r:id="rId5"/>
              </a:rPr>
              <a:t>Ressources destinées aux comités de compétence – Collège royal</a:t>
            </a:r>
            <a:endParaRPr lang="fr-CA" smtClean="0"/>
          </a:p>
          <a:p>
            <a:pPr>
              <a:lnSpc>
                <a:spcPct val="100000"/>
              </a:lnSpc>
            </a:pPr>
            <a:endParaRPr lang="en-US"/>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3918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Merci!</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US"/>
          </a:p>
        </p:txBody>
      </p:sp>
      <p:pic>
        <p:nvPicPr>
          <p:cNvPr id="2050" name="Picture 2" descr="Image result for compétenc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96033" y="2353423"/>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569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mtClean="0"/>
              <a:t>Raison d’être des comités de compétence</a:t>
            </a:r>
            <a:endParaRPr lang="fr-CA"/>
          </a:p>
        </p:txBody>
      </p:sp>
      <p:sp>
        <p:nvSpPr>
          <p:cNvPr id="3" name="Content Placeholder 2"/>
          <p:cNvSpPr>
            <a:spLocks noGrp="1"/>
          </p:cNvSpPr>
          <p:nvPr>
            <p:ph idx="1"/>
            <p:custDataLst>
              <p:tags r:id="rId2"/>
            </p:custDataLst>
          </p:nvPr>
        </p:nvSpPr>
        <p:spPr>
          <a:xfrm>
            <a:off x="395536" y="1973459"/>
            <a:ext cx="8352928" cy="4419600"/>
          </a:xfrm>
        </p:spPr>
        <p:txBody>
          <a:bodyPr>
            <a:normAutofit/>
          </a:bodyPr>
          <a:lstStyle/>
          <a:p>
            <a:pPr marL="0" indent="0">
              <a:buNone/>
            </a:pPr>
            <a:r>
              <a:rPr lang="fr-CA" sz="3200" b="1" smtClean="0"/>
              <a:t>Les systèmes d’évaluation actuels sont critiqués : </a:t>
            </a:r>
          </a:p>
          <a:p>
            <a:pPr lvl="1"/>
            <a:endParaRPr lang="fr-CA" sz="2200" smtClean="0"/>
          </a:p>
          <a:p>
            <a:pPr lvl="1"/>
            <a:r>
              <a:rPr lang="fr-CA" sz="2200" smtClean="0"/>
              <a:t>Trop peu d’observations</a:t>
            </a:r>
          </a:p>
          <a:p>
            <a:pPr lvl="1"/>
            <a:r>
              <a:rPr lang="fr-CA" sz="2200" smtClean="0"/>
              <a:t>Trop peu de points de données</a:t>
            </a:r>
          </a:p>
          <a:p>
            <a:pPr lvl="1"/>
            <a:r>
              <a:rPr lang="fr-CA" sz="2200" smtClean="0"/>
              <a:t>Souvent indéfendables</a:t>
            </a:r>
          </a:p>
          <a:p>
            <a:pPr lvl="1"/>
            <a:r>
              <a:rPr lang="fr-CA" sz="2200" smtClean="0"/>
              <a:t>Peu fiables</a:t>
            </a:r>
          </a:p>
          <a:p>
            <a:pPr lvl="1"/>
            <a:r>
              <a:rPr lang="fr-CA" sz="2200" smtClean="0"/>
              <a:t>Trop subjectifs</a:t>
            </a:r>
          </a:p>
          <a:p>
            <a:pPr lvl="1"/>
            <a:r>
              <a:rPr lang="fr-CA" sz="2200" smtClean="0"/>
              <a:t>Non concrets</a:t>
            </a:r>
          </a:p>
          <a:p>
            <a:pPr lvl="1"/>
            <a:r>
              <a:rPr lang="fr-CA" sz="2200" smtClean="0"/>
              <a:t>Parfois impraticable (trop exigeant; ne s’applique pas)</a:t>
            </a:r>
          </a:p>
          <a:p>
            <a:endParaRPr lang="fr-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1810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custDataLst>
              <p:tags r:id="rId1"/>
            </p:custDataLst>
          </p:nvPr>
        </p:nvSpPr>
        <p:spPr>
          <a:xfrm>
            <a:off x="55048" y="-144065"/>
            <a:ext cx="8277992" cy="1755506"/>
          </a:xfrm>
        </p:spPr>
        <p:txBody>
          <a:bodyPr wrap="square" lIns="0" tIns="257200" rIns="0" bIns="0" rtlCol="0">
            <a:spAutoFit/>
          </a:bodyPr>
          <a:lstStyle/>
          <a:p>
            <a:pPr marL="85090" algn="ctr">
              <a:defRPr/>
            </a:pPr>
            <a:r>
              <a:rPr lang="fr-CA" smtClean="0">
                <a:solidFill>
                  <a:schemeClr val="tx1"/>
                </a:solidFill>
              </a:rPr>
              <a:t>Fiabilité de la méthode en fonction de la durée de l’examen</a:t>
            </a:r>
            <a:endParaRPr lang="fr-CA" sz="2000">
              <a:solidFill>
                <a:srgbClr val="FF0000"/>
              </a:solidFill>
            </a:endParaRPr>
          </a:p>
        </p:txBody>
      </p:sp>
      <p:sp>
        <p:nvSpPr>
          <p:cNvPr id="107523" name="object 3"/>
          <p:cNvSpPr txBox="1">
            <a:spLocks noChangeArrowheads="1"/>
          </p:cNvSpPr>
          <p:nvPr>
            <p:custDataLst>
              <p:tags r:id="rId2"/>
            </p:custDataLst>
          </p:nvPr>
        </p:nvSpPr>
        <p:spPr bwMode="auto">
          <a:xfrm>
            <a:off x="55048" y="2083631"/>
            <a:ext cx="77622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Durée de l’examen (h)</a:t>
            </a:r>
            <a:endParaRPr lang="fr-CA" altLang="en-US" sz="1600">
              <a:latin typeface="Calibri" panose="020F0502020204030204" pitchFamily="34" charset="0"/>
              <a:ea typeface="Calibri" panose="020F0502020204030204" pitchFamily="34" charset="0"/>
              <a:cs typeface="Calibri" panose="020F0502020204030204" pitchFamily="34" charset="0"/>
            </a:endParaRPr>
          </a:p>
        </p:txBody>
      </p:sp>
      <p:sp>
        <p:nvSpPr>
          <p:cNvPr id="107524" name="object 4"/>
          <p:cNvSpPr txBox="1">
            <a:spLocks noChangeArrowheads="1"/>
          </p:cNvSpPr>
          <p:nvPr>
            <p:custDataLst>
              <p:tags r:id="rId3"/>
            </p:custDataLst>
          </p:nvPr>
        </p:nvSpPr>
        <p:spPr bwMode="auto">
          <a:xfrm>
            <a:off x="398463" y="3381375"/>
            <a:ext cx="985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1	0,62</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25" name="object 5"/>
          <p:cNvSpPr txBox="1">
            <a:spLocks noChangeArrowheads="1"/>
          </p:cNvSpPr>
          <p:nvPr>
            <p:custDataLst>
              <p:tags r:id="rId4"/>
            </p:custDataLst>
          </p:nvPr>
        </p:nvSpPr>
        <p:spPr bwMode="auto">
          <a:xfrm>
            <a:off x="398463" y="3898900"/>
            <a:ext cx="985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2	0,77</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26" name="object 6"/>
          <p:cNvSpPr txBox="1">
            <a:spLocks noChangeArrowheads="1"/>
          </p:cNvSpPr>
          <p:nvPr>
            <p:custDataLst>
              <p:tags r:id="rId5"/>
            </p:custDataLst>
          </p:nvPr>
        </p:nvSpPr>
        <p:spPr bwMode="auto">
          <a:xfrm>
            <a:off x="398463" y="4418013"/>
            <a:ext cx="985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519113"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519113"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519113" algn="l"/>
              </a:tabLst>
              <a:defRPr sz="2400">
                <a:solidFill>
                  <a:schemeClr val="tx1"/>
                </a:solidFill>
                <a:latin typeface="Arial" panose="020B0604020202020204" pitchFamily="34" charset="0"/>
              </a:defRPr>
            </a:lvl3pPr>
            <a:lvl4pPr marL="1600200" indent="-228600">
              <a:spcBef>
                <a:spcPct val="20000"/>
              </a:spcBef>
              <a:buChar char="–"/>
              <a:tabLst>
                <a:tab pos="519113" algn="l"/>
              </a:tabLst>
              <a:defRPr sz="2000">
                <a:solidFill>
                  <a:schemeClr val="tx1"/>
                </a:solidFill>
                <a:latin typeface="Arial" panose="020B0604020202020204" pitchFamily="34" charset="0"/>
              </a:defRPr>
            </a:lvl4pPr>
            <a:lvl5pPr marL="2057400" indent="-228600">
              <a:spcBef>
                <a:spcPct val="20000"/>
              </a:spcBef>
              <a:buChar char="»"/>
              <a:tabLst>
                <a:tab pos="5191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19113"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4	0,87</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27" name="object 7"/>
          <p:cNvSpPr txBox="1">
            <a:spLocks noChangeArrowheads="1"/>
          </p:cNvSpPr>
          <p:nvPr>
            <p:custDataLst>
              <p:tags r:id="rId6"/>
            </p:custDataLst>
          </p:nvPr>
        </p:nvSpPr>
        <p:spPr bwMode="auto">
          <a:xfrm>
            <a:off x="398463" y="4935538"/>
            <a:ext cx="155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8</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8" name="object 8"/>
          <p:cNvSpPr txBox="1"/>
          <p:nvPr>
            <p:custDataLst>
              <p:tags r:id="rId7"/>
            </p:custDataLst>
          </p:nvPr>
        </p:nvSpPr>
        <p:spPr>
          <a:xfrm>
            <a:off x="831273" y="2103437"/>
            <a:ext cx="718127" cy="246221"/>
          </a:xfrm>
          <a:prstGeom prst="rect">
            <a:avLst/>
          </a:prstGeom>
        </p:spPr>
        <p:txBody>
          <a:bodyPr wrap="square" lIns="0" tIns="0" rIns="0" bIns="0">
            <a:spAutoFit/>
          </a:bodyPr>
          <a:lstStyle/>
          <a:p>
            <a:pPr marL="12700" algn="ctr" eaLnBrk="1" hangingPunct="1">
              <a:defRPr/>
            </a:pPr>
            <a:r>
              <a:rPr lang="fr-CA" sz="1600" smtClean="0">
                <a:latin typeface="Calibri"/>
                <a:cs typeface="Calibri"/>
              </a:rPr>
              <a:t>QCM</a:t>
            </a:r>
            <a:r>
              <a:rPr lang="fr-CA" sz="1600" spc="15" baseline="25641" smtClean="0">
                <a:latin typeface="Calibri"/>
                <a:cs typeface="Calibri"/>
              </a:rPr>
              <a:t>1</a:t>
            </a:r>
            <a:endParaRPr lang="fr-CA" sz="1600" baseline="25641">
              <a:latin typeface="Calibri"/>
              <a:cs typeface="Calibri"/>
            </a:endParaRPr>
          </a:p>
        </p:txBody>
      </p:sp>
      <p:sp>
        <p:nvSpPr>
          <p:cNvPr id="107529" name="object 9"/>
          <p:cNvSpPr txBox="1">
            <a:spLocks noChangeArrowheads="1"/>
          </p:cNvSpPr>
          <p:nvPr>
            <p:custDataLst>
              <p:tags r:id="rId8"/>
            </p:custDataLst>
          </p:nvPr>
        </p:nvSpPr>
        <p:spPr bwMode="auto">
          <a:xfrm>
            <a:off x="906463" y="4891882"/>
            <a:ext cx="22018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873125" algn="l"/>
                <a:tab pos="1736725"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873125" algn="l"/>
                <a:tab pos="1736725"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873125" algn="l"/>
                <a:tab pos="1736725" algn="l"/>
              </a:tabLst>
              <a:defRPr sz="2400">
                <a:solidFill>
                  <a:schemeClr val="tx1"/>
                </a:solidFill>
                <a:latin typeface="Arial" panose="020B0604020202020204" pitchFamily="34" charset="0"/>
              </a:defRPr>
            </a:lvl3pPr>
            <a:lvl4pPr marL="1600200" indent="-228600">
              <a:spcBef>
                <a:spcPct val="20000"/>
              </a:spcBef>
              <a:buChar char="–"/>
              <a:tabLst>
                <a:tab pos="873125" algn="l"/>
                <a:tab pos="1736725" algn="l"/>
              </a:tabLst>
              <a:defRPr sz="2000">
                <a:solidFill>
                  <a:schemeClr val="tx1"/>
                </a:solidFill>
                <a:latin typeface="Arial" panose="020B0604020202020204" pitchFamily="34" charset="0"/>
              </a:defRPr>
            </a:lvl4pPr>
            <a:lvl5pPr marL="2057400" indent="-228600">
              <a:spcBef>
                <a:spcPct val="20000"/>
              </a:spcBef>
              <a:buChar char="»"/>
              <a:tabLst>
                <a:tab pos="873125" algn="l"/>
                <a:tab pos="17367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73125" algn="l"/>
                <a:tab pos="1736725"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3000" baseline="1000" smtClean="0">
                <a:latin typeface="Calibri" panose="020F0502020204030204" pitchFamily="34" charset="0"/>
                <a:ea typeface="Calibri" panose="020F0502020204030204" pitchFamily="34" charset="0"/>
                <a:cs typeface="Calibri" panose="020F0502020204030204" pitchFamily="34" charset="0"/>
              </a:rPr>
              <a:t>0,93	</a:t>
            </a:r>
            <a:r>
              <a:rPr lang="fr-CA" altLang="en-US" sz="2000" smtClean="0">
                <a:latin typeface="Calibri" panose="020F0502020204030204" pitchFamily="34" charset="0"/>
                <a:ea typeface="Calibri" panose="020F0502020204030204" pitchFamily="34" charset="0"/>
                <a:cs typeface="Calibri" panose="020F0502020204030204" pitchFamily="34" charset="0"/>
              </a:rPr>
              <a:t>0,94	</a:t>
            </a:r>
            <a:r>
              <a:rPr lang="fr-CA" altLang="en-US" sz="3000" baseline="1000" smtClean="0">
                <a:latin typeface="Calibri" panose="020F0502020204030204" pitchFamily="34" charset="0"/>
                <a:ea typeface="Calibri" panose="020F0502020204030204" pitchFamily="34" charset="0"/>
                <a:cs typeface="Calibri" panose="020F0502020204030204" pitchFamily="34" charset="0"/>
              </a:rPr>
              <a:t>0,82</a:t>
            </a:r>
          </a:p>
          <a:p>
            <a:pPr algn="ctr" eaLnBrk="1" hangingPunct="1">
              <a:spcBef>
                <a:spcPct val="0"/>
              </a:spcBef>
              <a:buClrTx/>
              <a:buFontTx/>
              <a:buNone/>
            </a:pPr>
            <a:endParaRPr lang="fr-CA" altLang="en-US" sz="2400" smtClean="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fr-CA" altLang="en-US" sz="1200" baseline="24000" smtClean="0">
                <a:latin typeface="Calibri" panose="020F0502020204030204" pitchFamily="34" charset="0"/>
                <a:ea typeface="Calibri" panose="020F0502020204030204" pitchFamily="34" charset="0"/>
                <a:cs typeface="Calibri" panose="020F0502020204030204" pitchFamily="34" charset="0"/>
              </a:rPr>
              <a:t>1</a:t>
            </a:r>
            <a:r>
              <a:rPr lang="fr-CA" altLang="en-US" sz="1200" smtClean="0">
                <a:latin typeface="Calibri" panose="020F0502020204030204" pitchFamily="34" charset="0"/>
                <a:ea typeface="Calibri" panose="020F0502020204030204" pitchFamily="34" charset="0"/>
                <a:cs typeface="Calibri" panose="020F0502020204030204" pitchFamily="34" charset="0"/>
              </a:rPr>
              <a:t>Norcini et coll., 1985 </a:t>
            </a:r>
            <a:br>
              <a:rPr lang="fr-CA" altLang="en-US" sz="1200" smtClean="0">
                <a:latin typeface="Calibri" panose="020F0502020204030204" pitchFamily="34" charset="0"/>
                <a:ea typeface="Calibri" panose="020F0502020204030204" pitchFamily="34" charset="0"/>
                <a:cs typeface="Calibri" panose="020F0502020204030204" pitchFamily="34" charset="0"/>
              </a:rPr>
            </a:br>
            <a:r>
              <a:rPr lang="fr-CA" altLang="en-US" sz="1200" baseline="24000" smtClean="0">
                <a:latin typeface="Calibri" panose="020F0502020204030204" pitchFamily="34" charset="0"/>
                <a:ea typeface="Calibri" panose="020F0502020204030204" pitchFamily="34" charset="0"/>
                <a:cs typeface="Calibri" panose="020F0502020204030204" pitchFamily="34" charset="0"/>
              </a:rPr>
              <a:t>2</a:t>
            </a:r>
            <a:r>
              <a:rPr lang="fr-CA" altLang="en-US" sz="1200" smtClean="0">
                <a:latin typeface="Calibri" panose="020F0502020204030204" pitchFamily="34" charset="0"/>
                <a:ea typeface="Calibri" panose="020F0502020204030204" pitchFamily="34" charset="0"/>
                <a:cs typeface="Calibri" panose="020F0502020204030204" pitchFamily="34" charset="0"/>
              </a:rPr>
              <a:t>Stalenhoef-Halling et coll., 1990 </a:t>
            </a:r>
            <a:r>
              <a:rPr lang="fr-CA" altLang="en-US" sz="1200" baseline="24000" smtClean="0">
                <a:latin typeface="Calibri" panose="020F0502020204030204" pitchFamily="34" charset="0"/>
                <a:ea typeface="Calibri" panose="020F0502020204030204" pitchFamily="34" charset="0"/>
                <a:cs typeface="Calibri" panose="020F0502020204030204" pitchFamily="34" charset="0"/>
              </a:rPr>
              <a:t>3</a:t>
            </a:r>
            <a:r>
              <a:rPr lang="fr-CA" altLang="en-US" sz="1200" smtClean="0">
                <a:latin typeface="Calibri" panose="020F0502020204030204" pitchFamily="34" charset="0"/>
                <a:ea typeface="Calibri" panose="020F0502020204030204" pitchFamily="34" charset="0"/>
                <a:cs typeface="Calibri" panose="020F0502020204030204" pitchFamily="34" charset="0"/>
              </a:rPr>
              <a:t>Swanson, 1987</a:t>
            </a:r>
            <a:endParaRPr lang="fr-CA" altLang="en-US" sz="1200">
              <a:latin typeface="Calibri" panose="020F0502020204030204" pitchFamily="34" charset="0"/>
              <a:ea typeface="Calibri" panose="020F0502020204030204" pitchFamily="34" charset="0"/>
              <a:cs typeface="Calibri" panose="020F0502020204030204" pitchFamily="34" charset="0"/>
            </a:endParaRPr>
          </a:p>
        </p:txBody>
      </p:sp>
      <p:sp>
        <p:nvSpPr>
          <p:cNvPr id="107530" name="object 10"/>
          <p:cNvSpPr txBox="1">
            <a:spLocks noChangeArrowheads="1"/>
          </p:cNvSpPr>
          <p:nvPr>
            <p:custDataLst>
              <p:tags r:id="rId9"/>
            </p:custDataLst>
          </p:nvPr>
        </p:nvSpPr>
        <p:spPr bwMode="auto">
          <a:xfrm>
            <a:off x="1532996" y="2107827"/>
            <a:ext cx="9487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1800"/>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Court essai fondé sur un cas</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2</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1" name="object 11"/>
          <p:cNvSpPr txBox="1"/>
          <p:nvPr>
            <p:custDataLst>
              <p:tags r:id="rId10"/>
            </p:custDataLst>
          </p:nvPr>
        </p:nvSpPr>
        <p:spPr>
          <a:xfrm>
            <a:off x="1766888" y="3387725"/>
            <a:ext cx="476250" cy="307777"/>
          </a:xfrm>
          <a:prstGeom prst="rect">
            <a:avLst/>
          </a:prstGeom>
        </p:spPr>
        <p:txBody>
          <a:bodyPr lIns="0" tIns="0" rIns="0" bIns="0">
            <a:spAutoFit/>
          </a:bodyPr>
          <a:lstStyle/>
          <a:p>
            <a:pPr marL="12700" algn="ctr" eaLnBrk="1" hangingPunct="1">
              <a:defRPr/>
            </a:pPr>
            <a:r>
              <a:rPr lang="fr-CA" sz="2000" smtClean="0">
                <a:latin typeface="Calibri"/>
                <a:cs typeface="Calibri"/>
              </a:rPr>
              <a:t>0,</a:t>
            </a:r>
            <a:r>
              <a:rPr lang="fr-CA" sz="2000" spc="-5" smtClean="0">
                <a:latin typeface="Calibri"/>
                <a:cs typeface="Calibri"/>
              </a:rPr>
              <a:t>68</a:t>
            </a:r>
            <a:endParaRPr lang="fr-CA" sz="2000">
              <a:latin typeface="Calibri"/>
              <a:cs typeface="Calibri"/>
            </a:endParaRPr>
          </a:p>
        </p:txBody>
      </p:sp>
      <p:sp>
        <p:nvSpPr>
          <p:cNvPr id="12" name="object 12"/>
          <p:cNvSpPr txBox="1"/>
          <p:nvPr>
            <p:custDataLst>
              <p:tags r:id="rId11"/>
            </p:custDataLst>
          </p:nvPr>
        </p:nvSpPr>
        <p:spPr>
          <a:xfrm>
            <a:off x="1766888" y="3905250"/>
            <a:ext cx="477837" cy="833562"/>
          </a:xfrm>
          <a:prstGeom prst="rect">
            <a:avLst/>
          </a:prstGeom>
        </p:spPr>
        <p:txBody>
          <a:bodyPr lIns="0" tIns="0" rIns="0" bIns="0">
            <a:spAutoFit/>
          </a:bodyPr>
          <a:lstStyle/>
          <a:p>
            <a:pPr marL="12700" algn="ctr" eaLnBrk="1" hangingPunct="1">
              <a:defRPr/>
            </a:pPr>
            <a:r>
              <a:rPr lang="fr-CA" sz="2000" smtClean="0">
                <a:latin typeface="Calibri"/>
                <a:cs typeface="Calibri"/>
              </a:rPr>
              <a:t>0,</a:t>
            </a:r>
            <a:r>
              <a:rPr lang="fr-CA" sz="2000" spc="-5" smtClean="0">
                <a:latin typeface="Calibri"/>
                <a:cs typeface="Calibri"/>
              </a:rPr>
              <a:t>81</a:t>
            </a:r>
            <a:endParaRPr lang="fr-CA" sz="2000" smtClean="0">
              <a:latin typeface="Calibri"/>
              <a:cs typeface="Calibri"/>
            </a:endParaRPr>
          </a:p>
          <a:p>
            <a:pPr marL="12700" algn="ctr" eaLnBrk="1" hangingPunct="1">
              <a:spcBef>
                <a:spcPts val="1680"/>
              </a:spcBef>
              <a:defRPr/>
            </a:pPr>
            <a:r>
              <a:rPr lang="fr-CA" sz="2000" smtClean="0">
                <a:latin typeface="Calibri"/>
                <a:cs typeface="Calibri"/>
              </a:rPr>
              <a:t>0,</a:t>
            </a:r>
            <a:r>
              <a:rPr lang="fr-CA" sz="2000" spc="5" smtClean="0">
                <a:latin typeface="Calibri"/>
                <a:cs typeface="Calibri"/>
              </a:rPr>
              <a:t>8</a:t>
            </a:r>
            <a:r>
              <a:rPr lang="fr-CA" sz="2000" smtClean="0">
                <a:latin typeface="Calibri"/>
                <a:cs typeface="Calibri"/>
              </a:rPr>
              <a:t>9</a:t>
            </a:r>
            <a:endParaRPr lang="fr-CA" sz="2000">
              <a:latin typeface="Calibri"/>
              <a:cs typeface="Calibri"/>
            </a:endParaRPr>
          </a:p>
        </p:txBody>
      </p:sp>
      <p:sp>
        <p:nvSpPr>
          <p:cNvPr id="13" name="object 13"/>
          <p:cNvSpPr txBox="1"/>
          <p:nvPr>
            <p:custDataLst>
              <p:tags r:id="rId12"/>
            </p:custDataLst>
          </p:nvPr>
        </p:nvSpPr>
        <p:spPr>
          <a:xfrm>
            <a:off x="2510137" y="2100690"/>
            <a:ext cx="918104" cy="492443"/>
          </a:xfrm>
          <a:prstGeom prst="rect">
            <a:avLst/>
          </a:prstGeom>
        </p:spPr>
        <p:txBody>
          <a:bodyPr wrap="square" lIns="0" tIns="0" rIns="0" bIns="0">
            <a:spAutoFit/>
          </a:bodyPr>
          <a:lstStyle/>
          <a:p>
            <a:pPr marL="12700" eaLnBrk="1" hangingPunct="1">
              <a:defRPr/>
            </a:pPr>
            <a:r>
              <a:rPr lang="fr-CA" sz="1600" smtClean="0">
                <a:latin typeface="Calibri"/>
                <a:cs typeface="Calibri"/>
              </a:rPr>
              <a:t>Cas problème</a:t>
            </a:r>
            <a:r>
              <a:rPr lang="fr-CA" sz="1600" spc="15" baseline="25641" smtClean="0">
                <a:latin typeface="Calibri"/>
                <a:cs typeface="Calibri"/>
              </a:rPr>
              <a:t>1</a:t>
            </a:r>
            <a:endParaRPr lang="fr-CA" sz="1600" baseline="25641">
              <a:latin typeface="Calibri"/>
              <a:cs typeface="Calibri"/>
            </a:endParaRPr>
          </a:p>
        </p:txBody>
      </p:sp>
      <p:sp>
        <p:nvSpPr>
          <p:cNvPr id="14" name="object 14"/>
          <p:cNvSpPr txBox="1"/>
          <p:nvPr>
            <p:custDataLst>
              <p:tags r:id="rId13"/>
            </p:custDataLst>
          </p:nvPr>
        </p:nvSpPr>
        <p:spPr>
          <a:xfrm>
            <a:off x="2632075" y="3381375"/>
            <a:ext cx="476250" cy="307777"/>
          </a:xfrm>
          <a:prstGeom prst="rect">
            <a:avLst/>
          </a:prstGeom>
        </p:spPr>
        <p:txBody>
          <a:bodyPr lIns="0" tIns="0" rIns="0" bIns="0">
            <a:spAutoFit/>
          </a:bodyPr>
          <a:lstStyle/>
          <a:p>
            <a:pPr marL="12700" algn="ctr" eaLnBrk="1" hangingPunct="1">
              <a:defRPr/>
            </a:pPr>
            <a:r>
              <a:rPr lang="fr-CA" sz="2000" smtClean="0">
                <a:latin typeface="Calibri"/>
                <a:cs typeface="Calibri"/>
              </a:rPr>
              <a:t>0,</a:t>
            </a:r>
            <a:r>
              <a:rPr lang="fr-CA" sz="2000" spc="-5" smtClean="0">
                <a:latin typeface="Calibri"/>
                <a:cs typeface="Calibri"/>
              </a:rPr>
              <a:t>36</a:t>
            </a:r>
            <a:endParaRPr lang="fr-CA" sz="2000">
              <a:latin typeface="Calibri"/>
              <a:cs typeface="Calibri"/>
            </a:endParaRPr>
          </a:p>
        </p:txBody>
      </p:sp>
      <p:sp>
        <p:nvSpPr>
          <p:cNvPr id="15" name="object 15"/>
          <p:cNvSpPr txBox="1"/>
          <p:nvPr>
            <p:custDataLst>
              <p:tags r:id="rId14"/>
            </p:custDataLst>
          </p:nvPr>
        </p:nvSpPr>
        <p:spPr>
          <a:xfrm>
            <a:off x="2632075" y="3898900"/>
            <a:ext cx="476250" cy="307777"/>
          </a:xfrm>
          <a:prstGeom prst="rect">
            <a:avLst/>
          </a:prstGeom>
        </p:spPr>
        <p:txBody>
          <a:bodyPr lIns="0" tIns="0" rIns="0" bIns="0">
            <a:spAutoFit/>
          </a:bodyPr>
          <a:lstStyle/>
          <a:p>
            <a:pPr marL="12700" algn="ctr" eaLnBrk="1" hangingPunct="1">
              <a:defRPr/>
            </a:pPr>
            <a:r>
              <a:rPr lang="fr-CA" sz="2000" smtClean="0">
                <a:latin typeface="Calibri"/>
                <a:cs typeface="Calibri"/>
              </a:rPr>
              <a:t>0,</a:t>
            </a:r>
            <a:r>
              <a:rPr lang="fr-CA" sz="2000" spc="-5" smtClean="0">
                <a:latin typeface="Calibri"/>
                <a:cs typeface="Calibri"/>
              </a:rPr>
              <a:t>53</a:t>
            </a:r>
            <a:endParaRPr lang="fr-CA" sz="2000">
              <a:latin typeface="Calibri"/>
              <a:cs typeface="Calibri"/>
            </a:endParaRPr>
          </a:p>
        </p:txBody>
      </p:sp>
      <p:sp>
        <p:nvSpPr>
          <p:cNvPr id="16" name="object 16"/>
          <p:cNvSpPr txBox="1"/>
          <p:nvPr>
            <p:custDataLst>
              <p:tags r:id="rId15"/>
            </p:custDataLst>
          </p:nvPr>
        </p:nvSpPr>
        <p:spPr>
          <a:xfrm>
            <a:off x="2632075" y="4418013"/>
            <a:ext cx="476250" cy="307777"/>
          </a:xfrm>
          <a:prstGeom prst="rect">
            <a:avLst/>
          </a:prstGeom>
        </p:spPr>
        <p:txBody>
          <a:bodyPr lIns="0" tIns="0" rIns="0" bIns="0">
            <a:spAutoFit/>
          </a:bodyPr>
          <a:lstStyle/>
          <a:p>
            <a:pPr marL="12700" algn="ctr" eaLnBrk="1" hangingPunct="1">
              <a:defRPr/>
            </a:pPr>
            <a:r>
              <a:rPr lang="fr-CA" sz="2000" smtClean="0">
                <a:latin typeface="Calibri"/>
                <a:cs typeface="Calibri"/>
              </a:rPr>
              <a:t>0</a:t>
            </a:r>
            <a:r>
              <a:rPr lang="fr-CA" sz="2000" spc="-5">
                <a:latin typeface="Calibri"/>
                <a:cs typeface="Calibri"/>
              </a:rPr>
              <a:t>,</a:t>
            </a:r>
            <a:r>
              <a:rPr lang="fr-CA" sz="2000" spc="-5" smtClean="0">
                <a:latin typeface="Calibri"/>
                <a:cs typeface="Calibri"/>
              </a:rPr>
              <a:t>69</a:t>
            </a:r>
            <a:endParaRPr lang="fr-CA" sz="2000">
              <a:latin typeface="Calibri"/>
              <a:cs typeface="Calibri"/>
            </a:endParaRPr>
          </a:p>
        </p:txBody>
      </p:sp>
      <p:sp>
        <p:nvSpPr>
          <p:cNvPr id="107537" name="object 17"/>
          <p:cNvSpPr txBox="1">
            <a:spLocks noChangeArrowheads="1"/>
          </p:cNvSpPr>
          <p:nvPr>
            <p:custDataLst>
              <p:tags r:id="rId16"/>
            </p:custDataLst>
          </p:nvPr>
        </p:nvSpPr>
        <p:spPr bwMode="auto">
          <a:xfrm>
            <a:off x="3428241" y="2090679"/>
            <a:ext cx="788159"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Examen oral</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3</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07538" name="object 18"/>
          <p:cNvSpPr txBox="1">
            <a:spLocks noChangeArrowheads="1"/>
          </p:cNvSpPr>
          <p:nvPr>
            <p:custDataLst>
              <p:tags r:id="rId17"/>
            </p:custDataLst>
          </p:nvPr>
        </p:nvSpPr>
        <p:spPr bwMode="auto">
          <a:xfrm>
            <a:off x="3424238" y="3381375"/>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0,50</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39" name="object 19"/>
          <p:cNvSpPr txBox="1">
            <a:spLocks noChangeArrowheads="1"/>
          </p:cNvSpPr>
          <p:nvPr>
            <p:custDataLst>
              <p:tags r:id="rId18"/>
            </p:custDataLst>
          </p:nvPr>
        </p:nvSpPr>
        <p:spPr bwMode="auto">
          <a:xfrm>
            <a:off x="3424238" y="3898900"/>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0,67</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0" name="object 20"/>
          <p:cNvSpPr txBox="1">
            <a:spLocks noChangeArrowheads="1"/>
          </p:cNvSpPr>
          <p:nvPr>
            <p:custDataLst>
              <p:tags r:id="rId19"/>
            </p:custDataLst>
          </p:nvPr>
        </p:nvSpPr>
        <p:spPr bwMode="auto">
          <a:xfrm>
            <a:off x="3424238" y="4418013"/>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0,80</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1" name="object 21"/>
          <p:cNvSpPr txBox="1">
            <a:spLocks noChangeArrowheads="1"/>
          </p:cNvSpPr>
          <p:nvPr>
            <p:custDataLst>
              <p:tags r:id="rId20"/>
            </p:custDataLst>
          </p:nvPr>
        </p:nvSpPr>
        <p:spPr bwMode="auto">
          <a:xfrm>
            <a:off x="3424238" y="4935538"/>
            <a:ext cx="127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tabLst>
                <a:tab pos="803275" algn="l"/>
              </a:tabLst>
              <a:defRPr sz="2800">
                <a:solidFill>
                  <a:schemeClr val="tx1"/>
                </a:solidFill>
                <a:latin typeface="Arial" panose="020B0604020202020204" pitchFamily="34" charset="0"/>
              </a:defRPr>
            </a:lvl1pPr>
            <a:lvl2pPr marL="742950" indent="-285750">
              <a:spcBef>
                <a:spcPct val="20000"/>
              </a:spcBef>
              <a:buClr>
                <a:schemeClr val="accent2"/>
              </a:buClr>
              <a:buChar char="•"/>
              <a:tabLst>
                <a:tab pos="803275" algn="l"/>
              </a:tabLst>
              <a:defRPr sz="2400">
                <a:solidFill>
                  <a:schemeClr val="tx1"/>
                </a:solidFill>
                <a:latin typeface="Arial" panose="020B0604020202020204" pitchFamily="34" charset="0"/>
              </a:defRPr>
            </a:lvl2pPr>
            <a:lvl3pPr marL="1143000" indent="-228600">
              <a:spcBef>
                <a:spcPct val="20000"/>
              </a:spcBef>
              <a:buClr>
                <a:srgbClr val="99CCFF"/>
              </a:buClr>
              <a:buChar char="•"/>
              <a:tabLst>
                <a:tab pos="803275" algn="l"/>
              </a:tabLst>
              <a:defRPr sz="2400">
                <a:solidFill>
                  <a:schemeClr val="tx1"/>
                </a:solidFill>
                <a:latin typeface="Arial" panose="020B0604020202020204" pitchFamily="34" charset="0"/>
              </a:defRPr>
            </a:lvl3pPr>
            <a:lvl4pPr marL="1600200" indent="-228600">
              <a:spcBef>
                <a:spcPct val="20000"/>
              </a:spcBef>
              <a:buChar char="–"/>
              <a:tabLst>
                <a:tab pos="803275" algn="l"/>
              </a:tabLst>
              <a:defRPr sz="2000">
                <a:solidFill>
                  <a:schemeClr val="tx1"/>
                </a:solidFill>
                <a:latin typeface="Arial" panose="020B0604020202020204" pitchFamily="34" charset="0"/>
              </a:defRPr>
            </a:lvl4pPr>
            <a:lvl5pPr marL="2057400" indent="-228600">
              <a:spcBef>
                <a:spcPct val="20000"/>
              </a:spcBef>
              <a:buChar char="»"/>
              <a:tabLst>
                <a:tab pos="803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803275" algn="l"/>
              </a:tabLst>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0,89	0,92</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2" name="object 22"/>
          <p:cNvSpPr txBox="1">
            <a:spLocks noChangeArrowheads="1"/>
          </p:cNvSpPr>
          <p:nvPr>
            <p:custDataLst>
              <p:tags r:id="rId21"/>
            </p:custDataLst>
          </p:nvPr>
        </p:nvSpPr>
        <p:spPr bwMode="auto">
          <a:xfrm>
            <a:off x="4285673" y="2076627"/>
            <a:ext cx="613351"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Cas long</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4</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07543" name="object 23"/>
          <p:cNvSpPr txBox="1">
            <a:spLocks noChangeArrowheads="1"/>
          </p:cNvSpPr>
          <p:nvPr>
            <p:custDataLst>
              <p:tags r:id="rId22"/>
            </p:custDataLst>
          </p:nvPr>
        </p:nvSpPr>
        <p:spPr bwMode="auto">
          <a:xfrm>
            <a:off x="4216400" y="3381375"/>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0,60</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4" name="object 24"/>
          <p:cNvSpPr txBox="1">
            <a:spLocks noChangeArrowheads="1"/>
          </p:cNvSpPr>
          <p:nvPr>
            <p:custDataLst>
              <p:tags r:id="rId23"/>
            </p:custDataLst>
          </p:nvPr>
        </p:nvSpPr>
        <p:spPr bwMode="auto">
          <a:xfrm>
            <a:off x="4216400" y="3898900"/>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0,75</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5" name="object 25"/>
          <p:cNvSpPr txBox="1">
            <a:spLocks noChangeArrowheads="1"/>
          </p:cNvSpPr>
          <p:nvPr>
            <p:custDataLst>
              <p:tags r:id="rId24"/>
            </p:custDataLst>
          </p:nvPr>
        </p:nvSpPr>
        <p:spPr bwMode="auto">
          <a:xfrm>
            <a:off x="4216400" y="4418013"/>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0,86</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26" name="object 26"/>
          <p:cNvSpPr txBox="1"/>
          <p:nvPr>
            <p:custDataLst>
              <p:tags r:id="rId25"/>
            </p:custDataLst>
          </p:nvPr>
        </p:nvSpPr>
        <p:spPr>
          <a:xfrm>
            <a:off x="4899024" y="2112534"/>
            <a:ext cx="658813" cy="246221"/>
          </a:xfrm>
          <a:prstGeom prst="rect">
            <a:avLst/>
          </a:prstGeom>
        </p:spPr>
        <p:txBody>
          <a:bodyPr lIns="0" tIns="0" rIns="0" bIns="0">
            <a:spAutoFit/>
          </a:bodyPr>
          <a:lstStyle/>
          <a:p>
            <a:pPr marL="12700" algn="ctr" eaLnBrk="1" hangingPunct="1">
              <a:defRPr/>
            </a:pPr>
            <a:r>
              <a:rPr lang="fr-CA" sz="1600" spc="-5" smtClean="0">
                <a:latin typeface="Calibri"/>
                <a:cs typeface="Calibri"/>
              </a:rPr>
              <a:t>ECOS</a:t>
            </a:r>
            <a:r>
              <a:rPr lang="fr-CA" sz="1600" spc="15" baseline="25641" smtClean="0">
                <a:latin typeface="Calibri"/>
                <a:cs typeface="Calibri"/>
              </a:rPr>
              <a:t>5</a:t>
            </a:r>
            <a:endParaRPr lang="fr-CA" sz="1600" baseline="25641">
              <a:latin typeface="Calibri"/>
              <a:cs typeface="Calibri"/>
            </a:endParaRPr>
          </a:p>
        </p:txBody>
      </p:sp>
      <p:sp>
        <p:nvSpPr>
          <p:cNvPr id="107547" name="object 27"/>
          <p:cNvSpPr txBox="1">
            <a:spLocks noChangeArrowheads="1"/>
          </p:cNvSpPr>
          <p:nvPr>
            <p:custDataLst>
              <p:tags r:id="rId26"/>
            </p:custDataLst>
          </p:nvPr>
        </p:nvSpPr>
        <p:spPr bwMode="auto">
          <a:xfrm>
            <a:off x="5080000" y="3381375"/>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0,54</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8" name="object 28"/>
          <p:cNvSpPr txBox="1">
            <a:spLocks noChangeArrowheads="1"/>
          </p:cNvSpPr>
          <p:nvPr>
            <p:custDataLst>
              <p:tags r:id="rId27"/>
            </p:custDataLst>
          </p:nvPr>
        </p:nvSpPr>
        <p:spPr bwMode="auto">
          <a:xfrm>
            <a:off x="5080000" y="3898900"/>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0,70</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49" name="object 29"/>
          <p:cNvSpPr txBox="1">
            <a:spLocks noChangeArrowheads="1"/>
          </p:cNvSpPr>
          <p:nvPr>
            <p:custDataLst>
              <p:tags r:id="rId28"/>
            </p:custDataLst>
          </p:nvPr>
        </p:nvSpPr>
        <p:spPr bwMode="auto">
          <a:xfrm>
            <a:off x="5080000" y="4418013"/>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0,82</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0" name="object 30"/>
          <p:cNvSpPr txBox="1">
            <a:spLocks noChangeArrowheads="1"/>
          </p:cNvSpPr>
          <p:nvPr>
            <p:custDataLst>
              <p:tags r:id="rId29"/>
            </p:custDataLst>
          </p:nvPr>
        </p:nvSpPr>
        <p:spPr bwMode="auto">
          <a:xfrm>
            <a:off x="5080000" y="4935538"/>
            <a:ext cx="4778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0,90</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1" name="object 31"/>
          <p:cNvSpPr txBox="1">
            <a:spLocks noChangeArrowheads="1"/>
          </p:cNvSpPr>
          <p:nvPr>
            <p:custDataLst>
              <p:tags r:id="rId30"/>
            </p:custDataLst>
          </p:nvPr>
        </p:nvSpPr>
        <p:spPr bwMode="auto">
          <a:xfrm>
            <a:off x="6510868" y="2064784"/>
            <a:ext cx="105568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Évaluation vidéo de la pratique</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7</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07552" name="object 32"/>
          <p:cNvSpPr txBox="1">
            <a:spLocks noChangeArrowheads="1"/>
          </p:cNvSpPr>
          <p:nvPr>
            <p:custDataLst>
              <p:tags r:id="rId31"/>
            </p:custDataLst>
          </p:nvPr>
        </p:nvSpPr>
        <p:spPr bwMode="auto">
          <a:xfrm>
            <a:off x="6710363" y="3389313"/>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0,62</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3" name="object 33"/>
          <p:cNvSpPr txBox="1">
            <a:spLocks noChangeArrowheads="1"/>
          </p:cNvSpPr>
          <p:nvPr>
            <p:custDataLst>
              <p:tags r:id="rId32"/>
            </p:custDataLst>
          </p:nvPr>
        </p:nvSpPr>
        <p:spPr bwMode="auto">
          <a:xfrm>
            <a:off x="6710363" y="3881016"/>
            <a:ext cx="477837" cy="13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0,77</a:t>
            </a:r>
          </a:p>
          <a:p>
            <a:pPr algn="ctr" eaLnBrk="1" hangingPunct="1">
              <a:spcBef>
                <a:spcPts val="1675"/>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0,87</a:t>
            </a:r>
          </a:p>
          <a:p>
            <a:pPr algn="ctr" eaLnBrk="1" hangingPunct="1">
              <a:spcBef>
                <a:spcPts val="1675"/>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0,93</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4" name="object 34"/>
          <p:cNvSpPr/>
          <p:nvPr>
            <p:custDataLst>
              <p:tags r:id="rId33"/>
            </p:custDataLst>
          </p:nvPr>
        </p:nvSpPr>
        <p:spPr bwMode="auto">
          <a:xfrm>
            <a:off x="65088" y="3133725"/>
            <a:ext cx="8828087" cy="7938"/>
          </a:xfrm>
          <a:custGeom>
            <a:avLst/>
            <a:gdLst>
              <a:gd name="T0" fmla="*/ 0 w 8828405"/>
              <a:gd name="T1" fmla="*/ 0 h 8255"/>
              <a:gd name="T2" fmla="*/ 8826497 w 8828405"/>
              <a:gd name="T3" fmla="*/ 6578 h 8255"/>
              <a:gd name="T4" fmla="*/ 0 60000 65536"/>
              <a:gd name="T5" fmla="*/ 0 60000 65536"/>
            </a:gdLst>
            <a:ahLst/>
            <a:cxnLst>
              <a:cxn ang="T4">
                <a:pos x="T0" y="T1"/>
              </a:cxn>
              <a:cxn ang="T5">
                <a:pos x="T2" y="T3"/>
              </a:cxn>
            </a:cxnLst>
            <a:rect l="0" t="0" r="r" b="b"/>
            <a:pathLst>
              <a:path w="8828405" h="8255">
                <a:moveTo>
                  <a:pt x="0" y="0"/>
                </a:moveTo>
                <a:lnTo>
                  <a:pt x="8828087" y="8000"/>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fr-CA"/>
          </a:p>
        </p:txBody>
      </p:sp>
      <p:sp>
        <p:nvSpPr>
          <p:cNvPr id="35" name="object 35"/>
          <p:cNvSpPr txBox="1"/>
          <p:nvPr>
            <p:custDataLst>
              <p:tags r:id="rId34"/>
            </p:custDataLst>
          </p:nvPr>
        </p:nvSpPr>
        <p:spPr>
          <a:xfrm>
            <a:off x="3886200" y="5572125"/>
            <a:ext cx="1447800" cy="550863"/>
          </a:xfrm>
          <a:prstGeom prst="rect">
            <a:avLst/>
          </a:prstGeom>
        </p:spPr>
        <p:txBody>
          <a:bodyPr lIns="0" tIns="0" rIns="0" bIns="0">
            <a:spAutoFit/>
          </a:bodyPr>
          <a:lstStyle/>
          <a:p>
            <a:pPr marL="12700" eaLnBrk="1" hangingPunct="1">
              <a:defRPr/>
            </a:pPr>
            <a:r>
              <a:rPr lang="fr-CA" sz="1200" spc="-7" baseline="24305" smtClean="0">
                <a:latin typeface="Calibri"/>
                <a:cs typeface="Calibri"/>
              </a:rPr>
              <a:t>4</a:t>
            </a:r>
            <a:r>
              <a:rPr lang="fr-CA" sz="1200" spc="-40" smtClean="0">
                <a:latin typeface="Calibri"/>
                <a:cs typeface="Calibri"/>
              </a:rPr>
              <a:t>W</a:t>
            </a:r>
            <a:r>
              <a:rPr lang="fr-CA" sz="1200" smtClean="0">
                <a:latin typeface="Calibri"/>
                <a:cs typeface="Calibri"/>
              </a:rPr>
              <a:t>ass</a:t>
            </a:r>
            <a:r>
              <a:rPr lang="fr-CA" sz="1200" spc="-15" smtClean="0">
                <a:latin typeface="Calibri"/>
                <a:cs typeface="Calibri"/>
              </a:rPr>
              <a:t> e</a:t>
            </a:r>
            <a:r>
              <a:rPr lang="fr-CA" sz="1200" smtClean="0">
                <a:latin typeface="Calibri"/>
                <a:cs typeface="Calibri"/>
              </a:rPr>
              <a:t>t</a:t>
            </a:r>
            <a:r>
              <a:rPr lang="fr-CA" sz="1200" spc="5" smtClean="0">
                <a:latin typeface="Calibri"/>
                <a:cs typeface="Calibri"/>
              </a:rPr>
              <a:t> coll</a:t>
            </a:r>
            <a:r>
              <a:rPr lang="fr-CA" sz="1200" smtClean="0">
                <a:latin typeface="Calibri"/>
                <a:cs typeface="Calibri"/>
              </a:rPr>
              <a:t>., 2001</a:t>
            </a:r>
          </a:p>
          <a:p>
            <a:pPr marL="12700" eaLnBrk="1" hangingPunct="1">
              <a:defRPr/>
            </a:pPr>
            <a:r>
              <a:rPr lang="fr-CA" sz="1200" baseline="24305" smtClean="0">
                <a:latin typeface="Calibri"/>
                <a:cs typeface="Calibri"/>
              </a:rPr>
              <a:t>5</a:t>
            </a:r>
            <a:r>
              <a:rPr lang="fr-CA" sz="1200" spc="-70" smtClean="0">
                <a:latin typeface="Calibri"/>
                <a:cs typeface="Calibri"/>
              </a:rPr>
              <a:t>V</a:t>
            </a:r>
            <a:r>
              <a:rPr lang="fr-CA" sz="1200" smtClean="0">
                <a:latin typeface="Calibri"/>
                <a:cs typeface="Calibri"/>
              </a:rPr>
              <a:t>an</a:t>
            </a:r>
            <a:r>
              <a:rPr lang="fr-CA" sz="1200" spc="-15" smtClean="0">
                <a:latin typeface="Calibri"/>
                <a:cs typeface="Calibri"/>
              </a:rPr>
              <a:t> </a:t>
            </a:r>
            <a:r>
              <a:rPr lang="fr-CA" sz="1200" smtClean="0">
                <a:latin typeface="Calibri"/>
                <a:cs typeface="Calibri"/>
              </a:rPr>
              <a:t>d</a:t>
            </a:r>
            <a:r>
              <a:rPr lang="fr-CA" sz="1200" spc="-5" smtClean="0">
                <a:latin typeface="Calibri"/>
                <a:cs typeface="Calibri"/>
              </a:rPr>
              <a:t>er</a:t>
            </a:r>
            <a:r>
              <a:rPr lang="fr-CA" sz="1200" spc="-20" smtClean="0">
                <a:latin typeface="Calibri"/>
                <a:cs typeface="Calibri"/>
              </a:rPr>
              <a:t> </a:t>
            </a:r>
            <a:r>
              <a:rPr lang="fr-CA" sz="1200" err="1" smtClean="0">
                <a:latin typeface="Calibri"/>
                <a:cs typeface="Calibri"/>
              </a:rPr>
              <a:t>Vle</a:t>
            </a:r>
            <a:r>
              <a:rPr lang="fr-CA" sz="1200" spc="5" err="1" smtClean="0">
                <a:latin typeface="Calibri"/>
                <a:cs typeface="Calibri"/>
              </a:rPr>
              <a:t>u</a:t>
            </a:r>
            <a:r>
              <a:rPr lang="fr-CA" sz="1200" spc="-15" err="1" smtClean="0">
                <a:latin typeface="Calibri"/>
                <a:cs typeface="Calibri"/>
              </a:rPr>
              <a:t>t</a:t>
            </a:r>
            <a:r>
              <a:rPr lang="fr-CA" sz="1200" spc="-10" err="1" smtClean="0">
                <a:latin typeface="Calibri"/>
                <a:cs typeface="Calibri"/>
              </a:rPr>
              <a:t>e</a:t>
            </a:r>
            <a:r>
              <a:rPr lang="fr-CA" sz="1200" spc="-5" err="1" smtClean="0">
                <a:latin typeface="Calibri"/>
                <a:cs typeface="Calibri"/>
              </a:rPr>
              <a:t>n,</a:t>
            </a:r>
            <a:r>
              <a:rPr lang="fr-CA" sz="1200" spc="-35" smtClean="0">
                <a:latin typeface="Calibri"/>
                <a:cs typeface="Calibri"/>
              </a:rPr>
              <a:t> </a:t>
            </a:r>
            <a:r>
              <a:rPr lang="fr-CA" sz="1200" spc="-10" smtClean="0">
                <a:latin typeface="Calibri"/>
                <a:cs typeface="Calibri"/>
              </a:rPr>
              <a:t>1</a:t>
            </a:r>
            <a:r>
              <a:rPr lang="fr-CA" sz="1200" spc="-5" smtClean="0">
                <a:latin typeface="Calibri"/>
                <a:cs typeface="Calibri"/>
              </a:rPr>
              <a:t>9</a:t>
            </a:r>
            <a:r>
              <a:rPr lang="fr-CA" sz="1200" spc="-10" smtClean="0">
                <a:latin typeface="Calibri"/>
                <a:cs typeface="Calibri"/>
              </a:rPr>
              <a:t>88</a:t>
            </a:r>
            <a:endParaRPr lang="fr-CA" sz="1200" smtClean="0">
              <a:latin typeface="Calibri"/>
              <a:cs typeface="Calibri"/>
            </a:endParaRPr>
          </a:p>
          <a:p>
            <a:pPr marL="12700" eaLnBrk="1" hangingPunct="1">
              <a:defRPr/>
            </a:pPr>
            <a:r>
              <a:rPr lang="fr-CA" sz="1200" baseline="24305" smtClean="0">
                <a:latin typeface="Calibri"/>
                <a:cs typeface="Calibri"/>
              </a:rPr>
              <a:t>6</a:t>
            </a:r>
            <a:r>
              <a:rPr lang="fr-CA" sz="1200" spc="-10" smtClean="0">
                <a:latin typeface="Calibri"/>
                <a:cs typeface="Calibri"/>
              </a:rPr>
              <a:t>No</a:t>
            </a:r>
            <a:r>
              <a:rPr lang="fr-CA" sz="1200" spc="-20" smtClean="0">
                <a:latin typeface="Calibri"/>
                <a:cs typeface="Calibri"/>
              </a:rPr>
              <a:t>r</a:t>
            </a:r>
            <a:r>
              <a:rPr lang="fr-CA" sz="1200" spc="-10" smtClean="0">
                <a:latin typeface="Calibri"/>
                <a:cs typeface="Calibri"/>
              </a:rPr>
              <a:t>c</a:t>
            </a:r>
            <a:r>
              <a:rPr lang="fr-CA" sz="1200" smtClean="0">
                <a:latin typeface="Calibri"/>
                <a:cs typeface="Calibri"/>
              </a:rPr>
              <a:t>ini</a:t>
            </a:r>
            <a:r>
              <a:rPr lang="fr-CA" sz="1200" spc="-35" smtClean="0">
                <a:latin typeface="Calibri"/>
                <a:cs typeface="Calibri"/>
              </a:rPr>
              <a:t> </a:t>
            </a:r>
            <a:r>
              <a:rPr lang="fr-CA" sz="1200" spc="-20" smtClean="0">
                <a:latin typeface="Calibri"/>
                <a:cs typeface="Calibri"/>
              </a:rPr>
              <a:t>e</a:t>
            </a:r>
            <a:r>
              <a:rPr lang="fr-CA" sz="1200" spc="-5" smtClean="0">
                <a:latin typeface="Calibri"/>
                <a:cs typeface="Calibri"/>
              </a:rPr>
              <a:t>t</a:t>
            </a:r>
            <a:r>
              <a:rPr lang="fr-CA" sz="1200" spc="5" smtClean="0">
                <a:latin typeface="Calibri"/>
                <a:cs typeface="Calibri"/>
              </a:rPr>
              <a:t> coll</a:t>
            </a:r>
            <a:r>
              <a:rPr lang="fr-CA" sz="1200" smtClean="0">
                <a:latin typeface="Calibri"/>
                <a:cs typeface="Calibri"/>
              </a:rPr>
              <a:t>., </a:t>
            </a:r>
            <a:r>
              <a:rPr lang="fr-CA" sz="1200" spc="-10" smtClean="0">
                <a:latin typeface="Calibri"/>
                <a:cs typeface="Calibri"/>
              </a:rPr>
              <a:t>1</a:t>
            </a:r>
            <a:r>
              <a:rPr lang="fr-CA" sz="1200" spc="-5" smtClean="0">
                <a:latin typeface="Calibri"/>
                <a:cs typeface="Calibri"/>
              </a:rPr>
              <a:t>9</a:t>
            </a:r>
            <a:r>
              <a:rPr lang="fr-CA" sz="1200" spc="-10" smtClean="0">
                <a:latin typeface="Calibri"/>
                <a:cs typeface="Calibri"/>
              </a:rPr>
              <a:t>99</a:t>
            </a:r>
            <a:endParaRPr lang="fr-CA" sz="1200">
              <a:latin typeface="Calibri"/>
              <a:cs typeface="Calibri"/>
            </a:endParaRPr>
          </a:p>
        </p:txBody>
      </p:sp>
      <p:sp>
        <p:nvSpPr>
          <p:cNvPr id="107556" name="object 36"/>
          <p:cNvSpPr txBox="1">
            <a:spLocks noChangeArrowheads="1"/>
          </p:cNvSpPr>
          <p:nvPr>
            <p:custDataLst>
              <p:tags r:id="rId35"/>
            </p:custDataLst>
          </p:nvPr>
        </p:nvSpPr>
        <p:spPr bwMode="auto">
          <a:xfrm>
            <a:off x="7566555" y="2076627"/>
            <a:ext cx="111177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Patients standardisés inconnus</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8</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07557" name="object 37"/>
          <p:cNvSpPr txBox="1">
            <a:spLocks noChangeArrowheads="1"/>
          </p:cNvSpPr>
          <p:nvPr>
            <p:custDataLst>
              <p:tags r:id="rId36"/>
            </p:custDataLst>
          </p:nvPr>
        </p:nvSpPr>
        <p:spPr bwMode="auto">
          <a:xfrm>
            <a:off x="7750176" y="3381375"/>
            <a:ext cx="477837" cy="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0,61</a:t>
            </a:r>
          </a:p>
          <a:p>
            <a:pPr algn="ctr" eaLnBrk="1" hangingPunct="1">
              <a:spcBef>
                <a:spcPts val="1675"/>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0,76</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8" name="object 38"/>
          <p:cNvSpPr txBox="1">
            <a:spLocks noChangeArrowheads="1"/>
          </p:cNvSpPr>
          <p:nvPr>
            <p:custDataLst>
              <p:tags r:id="rId37"/>
            </p:custDataLst>
          </p:nvPr>
        </p:nvSpPr>
        <p:spPr bwMode="auto">
          <a:xfrm>
            <a:off x="7727519" y="4406801"/>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0,86</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59" name="object 39"/>
          <p:cNvSpPr txBox="1">
            <a:spLocks noChangeArrowheads="1"/>
          </p:cNvSpPr>
          <p:nvPr>
            <p:custDataLst>
              <p:tags r:id="rId38"/>
            </p:custDataLst>
          </p:nvPr>
        </p:nvSpPr>
        <p:spPr bwMode="auto">
          <a:xfrm>
            <a:off x="7724202" y="4891882"/>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0,93</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60" name="object 40"/>
          <p:cNvSpPr txBox="1">
            <a:spLocks noChangeArrowheads="1"/>
          </p:cNvSpPr>
          <p:nvPr>
            <p:custDataLst>
              <p:tags r:id="rId39"/>
            </p:custDataLst>
          </p:nvPr>
        </p:nvSpPr>
        <p:spPr bwMode="auto">
          <a:xfrm>
            <a:off x="5875338" y="2064784"/>
            <a:ext cx="504825"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163"/>
              </a:lnSpc>
              <a:spcBef>
                <a:spcPct val="0"/>
              </a:spcBef>
              <a:buClrTx/>
              <a:buFontTx/>
              <a:buNone/>
            </a:pPr>
            <a:r>
              <a:rPr lang="fr-CA" altLang="en-US" sz="1600" smtClean="0">
                <a:latin typeface="Calibri" panose="020F0502020204030204" pitchFamily="34" charset="0"/>
                <a:ea typeface="Calibri" panose="020F0502020204030204" pitchFamily="34" charset="0"/>
                <a:cs typeface="Calibri" panose="020F0502020204030204" pitchFamily="34" charset="0"/>
              </a:rPr>
              <a:t>Mini CEX</a:t>
            </a:r>
            <a:r>
              <a:rPr lang="fr-CA" altLang="en-US" sz="1600" baseline="26000" smtClean="0">
                <a:latin typeface="Calibri" panose="020F0502020204030204" pitchFamily="34" charset="0"/>
                <a:ea typeface="Calibri" panose="020F0502020204030204" pitchFamily="34" charset="0"/>
                <a:cs typeface="Calibri" panose="020F0502020204030204" pitchFamily="34" charset="0"/>
              </a:rPr>
              <a:t>6</a:t>
            </a:r>
            <a:endParaRPr lang="fr-CA" altLang="en-US" sz="1600" baseline="26000">
              <a:latin typeface="Calibri" panose="020F0502020204030204" pitchFamily="34" charset="0"/>
              <a:ea typeface="Calibri" panose="020F0502020204030204" pitchFamily="34" charset="0"/>
              <a:cs typeface="Calibri" panose="020F0502020204030204" pitchFamily="34" charset="0"/>
            </a:endParaRPr>
          </a:p>
        </p:txBody>
      </p:sp>
      <p:sp>
        <p:nvSpPr>
          <p:cNvPr id="107561" name="object 41"/>
          <p:cNvSpPr txBox="1">
            <a:spLocks noChangeArrowheads="1"/>
          </p:cNvSpPr>
          <p:nvPr>
            <p:custDataLst>
              <p:tags r:id="rId40"/>
            </p:custDataLst>
          </p:nvPr>
        </p:nvSpPr>
        <p:spPr bwMode="auto">
          <a:xfrm>
            <a:off x="5935663" y="3381374"/>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0,73</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62" name="object 42"/>
          <p:cNvSpPr txBox="1">
            <a:spLocks noChangeArrowheads="1"/>
          </p:cNvSpPr>
          <p:nvPr>
            <p:custDataLst>
              <p:tags r:id="rId41"/>
            </p:custDataLst>
          </p:nvPr>
        </p:nvSpPr>
        <p:spPr bwMode="auto">
          <a:xfrm>
            <a:off x="5935663" y="3881016"/>
            <a:ext cx="477837" cy="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0,84</a:t>
            </a:r>
          </a:p>
          <a:p>
            <a:pPr algn="ctr" eaLnBrk="1" hangingPunct="1">
              <a:spcBef>
                <a:spcPts val="1675"/>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0,92</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107563" name="object 43"/>
          <p:cNvSpPr txBox="1">
            <a:spLocks noChangeArrowheads="1"/>
          </p:cNvSpPr>
          <p:nvPr>
            <p:custDataLst>
              <p:tags r:id="rId42"/>
            </p:custDataLst>
          </p:nvPr>
        </p:nvSpPr>
        <p:spPr bwMode="auto">
          <a:xfrm>
            <a:off x="5935663" y="4919231"/>
            <a:ext cx="477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2000" smtClean="0">
                <a:latin typeface="Calibri" panose="020F0502020204030204" pitchFamily="34" charset="0"/>
                <a:ea typeface="Calibri" panose="020F0502020204030204" pitchFamily="34" charset="0"/>
                <a:cs typeface="Calibri" panose="020F0502020204030204" pitchFamily="34" charset="0"/>
              </a:rPr>
              <a:t>0,96</a:t>
            </a:r>
            <a:endParaRPr lang="fr-CA" altLang="en-US" sz="2000">
              <a:latin typeface="Calibri" panose="020F0502020204030204" pitchFamily="34" charset="0"/>
              <a:ea typeface="Calibri" panose="020F0502020204030204" pitchFamily="34" charset="0"/>
              <a:cs typeface="Calibri" panose="020F0502020204030204" pitchFamily="34" charset="0"/>
            </a:endParaRPr>
          </a:p>
        </p:txBody>
      </p:sp>
      <p:sp>
        <p:nvSpPr>
          <p:cNvPr id="44" name="object 44"/>
          <p:cNvSpPr txBox="1"/>
          <p:nvPr>
            <p:custDataLst>
              <p:tags r:id="rId43"/>
            </p:custDataLst>
          </p:nvPr>
        </p:nvSpPr>
        <p:spPr>
          <a:xfrm>
            <a:off x="6291263" y="5584825"/>
            <a:ext cx="1079500" cy="553998"/>
          </a:xfrm>
          <a:prstGeom prst="rect">
            <a:avLst/>
          </a:prstGeom>
        </p:spPr>
        <p:txBody>
          <a:bodyPr lIns="0" tIns="0" rIns="0" bIns="0">
            <a:spAutoFit/>
          </a:bodyPr>
          <a:lstStyle/>
          <a:p>
            <a:pPr marL="12700" eaLnBrk="1" hangingPunct="1">
              <a:defRPr/>
            </a:pPr>
            <a:r>
              <a:rPr lang="fr-CA" sz="1200" baseline="24305" smtClean="0">
                <a:latin typeface="Calibri"/>
                <a:cs typeface="Calibri"/>
              </a:rPr>
              <a:t>7</a:t>
            </a:r>
            <a:r>
              <a:rPr lang="fr-CA" sz="1200" spc="-10" smtClean="0">
                <a:latin typeface="Calibri"/>
                <a:cs typeface="Calibri"/>
              </a:rPr>
              <a:t>Ram </a:t>
            </a:r>
            <a:r>
              <a:rPr lang="fr-CA" sz="1200" spc="-20" smtClean="0">
                <a:latin typeface="Calibri"/>
                <a:cs typeface="Calibri"/>
              </a:rPr>
              <a:t>e</a:t>
            </a:r>
            <a:r>
              <a:rPr lang="fr-CA" sz="1200" spc="-5" smtClean="0">
                <a:latin typeface="Calibri"/>
                <a:cs typeface="Calibri"/>
              </a:rPr>
              <a:t>t coll</a:t>
            </a:r>
            <a:r>
              <a:rPr lang="fr-CA" sz="1200" smtClean="0">
                <a:latin typeface="Calibri"/>
                <a:cs typeface="Calibri"/>
              </a:rPr>
              <a:t>., </a:t>
            </a:r>
            <a:r>
              <a:rPr lang="fr-CA" sz="1200" spc="-10" smtClean="0">
                <a:latin typeface="Calibri"/>
                <a:cs typeface="Calibri"/>
              </a:rPr>
              <a:t>1</a:t>
            </a:r>
            <a:r>
              <a:rPr lang="fr-CA" sz="1200" spc="-5" smtClean="0">
                <a:latin typeface="Calibri"/>
                <a:cs typeface="Calibri"/>
              </a:rPr>
              <a:t>9</a:t>
            </a:r>
            <a:r>
              <a:rPr lang="fr-CA" sz="1200" spc="-10" smtClean="0">
                <a:latin typeface="Calibri"/>
                <a:cs typeface="Calibri"/>
              </a:rPr>
              <a:t>99</a:t>
            </a:r>
            <a:endParaRPr lang="fr-CA" sz="1200" smtClean="0">
              <a:latin typeface="Calibri"/>
              <a:cs typeface="Calibri"/>
            </a:endParaRPr>
          </a:p>
          <a:p>
            <a:pPr marL="12700" eaLnBrk="1" hangingPunct="1">
              <a:defRPr/>
            </a:pPr>
            <a:r>
              <a:rPr lang="fr-CA" sz="1200" baseline="24305" smtClean="0">
                <a:latin typeface="Calibri"/>
                <a:cs typeface="Calibri"/>
              </a:rPr>
              <a:t>8</a:t>
            </a:r>
            <a:r>
              <a:rPr lang="fr-CA" sz="1200" spc="-10" smtClean="0">
                <a:latin typeface="Calibri"/>
                <a:cs typeface="Calibri"/>
              </a:rPr>
              <a:t>Gor</a:t>
            </a:r>
            <a:r>
              <a:rPr lang="fr-CA" sz="1200" spc="-15" smtClean="0">
                <a:latin typeface="Calibri"/>
                <a:cs typeface="Calibri"/>
              </a:rPr>
              <a:t>t</a:t>
            </a:r>
            <a:r>
              <a:rPr lang="fr-CA" sz="1200" spc="-10" smtClean="0">
                <a:latin typeface="Calibri"/>
                <a:cs typeface="Calibri"/>
              </a:rPr>
              <a:t>e</a:t>
            </a:r>
            <a:r>
              <a:rPr lang="fr-CA" sz="1200" spc="-110" smtClean="0">
                <a:latin typeface="Calibri"/>
                <a:cs typeface="Calibri"/>
              </a:rPr>
              <a:t>r</a:t>
            </a:r>
            <a:r>
              <a:rPr lang="fr-CA" sz="1200" spc="-5" smtClean="0">
                <a:latin typeface="Calibri"/>
                <a:cs typeface="Calibri"/>
              </a:rPr>
              <a:t>,</a:t>
            </a:r>
            <a:r>
              <a:rPr lang="fr-CA" sz="1200" spc="-20" smtClean="0">
                <a:latin typeface="Calibri"/>
                <a:cs typeface="Calibri"/>
              </a:rPr>
              <a:t> </a:t>
            </a:r>
            <a:r>
              <a:rPr lang="fr-CA" sz="1200" spc="-10" smtClean="0">
                <a:latin typeface="Calibri"/>
                <a:cs typeface="Calibri"/>
              </a:rPr>
              <a:t>2</a:t>
            </a:r>
            <a:r>
              <a:rPr lang="fr-CA" sz="1200" spc="-5" smtClean="0">
                <a:latin typeface="Calibri"/>
                <a:cs typeface="Calibri"/>
              </a:rPr>
              <a:t>0</a:t>
            </a:r>
            <a:r>
              <a:rPr lang="fr-CA" sz="1200" spc="-10" smtClean="0">
                <a:latin typeface="Calibri"/>
                <a:cs typeface="Calibri"/>
              </a:rPr>
              <a:t>02</a:t>
            </a:r>
            <a:endParaRPr lang="fr-CA" sz="1200">
              <a:latin typeface="Calibri"/>
              <a:cs typeface="Calibri"/>
            </a:endParaRPr>
          </a:p>
        </p:txBody>
      </p:sp>
      <p:sp>
        <p:nvSpPr>
          <p:cNvPr id="107565" name="TextBox 44"/>
          <p:cNvSpPr txBox="1">
            <a:spLocks noChangeArrowheads="1"/>
          </p:cNvSpPr>
          <p:nvPr>
            <p:custDataLst>
              <p:tags r:id="rId44"/>
            </p:custDataLst>
          </p:nvPr>
        </p:nvSpPr>
        <p:spPr bwMode="auto">
          <a:xfrm>
            <a:off x="3516284" y="6375276"/>
            <a:ext cx="5297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2800">
                <a:solidFill>
                  <a:schemeClr val="tx1"/>
                </a:solidFill>
                <a:latin typeface="Arial" panose="020B0604020202020204" pitchFamily="34" charset="0"/>
              </a:defRPr>
            </a:lvl1pPr>
            <a:lvl2pPr marL="742950" indent="-285750">
              <a:spcBef>
                <a:spcPct val="20000"/>
              </a:spcBef>
              <a:buClr>
                <a:schemeClr val="accent2"/>
              </a:buClr>
              <a:buChar char="•"/>
              <a:defRPr sz="2400">
                <a:solidFill>
                  <a:schemeClr val="tx1"/>
                </a:solidFill>
                <a:latin typeface="Arial" panose="020B0604020202020204" pitchFamily="34" charset="0"/>
              </a:defRPr>
            </a:lvl2pPr>
            <a:lvl3pPr marL="1143000" indent="-228600">
              <a:spcBef>
                <a:spcPct val="20000"/>
              </a:spcBef>
              <a:buClr>
                <a:srgbClr val="99CCF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CA" altLang="en-US" sz="1800" b="1" i="1" smtClean="0"/>
              <a:t>Source : CPM Van der Vleuten; ACGME 2016</a:t>
            </a:r>
            <a:endParaRPr lang="fr-CA" altLang="en-US" sz="1800" b="1" i="1"/>
          </a:p>
        </p:txBody>
      </p:sp>
      <p:sp>
        <p:nvSpPr>
          <p:cNvPr id="3" name="Slide Number Placeholder 2"/>
          <p:cNvSpPr>
            <a:spLocks noGrp="1"/>
          </p:cNvSpPr>
          <p:nvPr>
            <p:ph type="sldNum" sz="quarter" idx="4294967295"/>
            <p:custDataLst>
              <p:tags r:id="rId45"/>
            </p:custDataLst>
          </p:nvPr>
        </p:nvSpPr>
        <p:spPr>
          <a:xfrm>
            <a:off x="8589900" y="6349255"/>
            <a:ext cx="505979" cy="365125"/>
          </a:xfrm>
          <a:prstGeom prst="rect">
            <a:avLst/>
          </a:prstGeom>
        </p:spPr>
        <p:txBody>
          <a:bodyPr/>
          <a:lstStyle/>
          <a:p>
            <a:fld id="{EA068B19-C2EA-4834-91BF-B03B0CC58A53}" type="slidenum">
              <a:rPr lang="fr-CA" smtClean="0"/>
              <a:t>4</a:t>
            </a:fld>
            <a:endParaRPr lang="fr-CA"/>
          </a:p>
        </p:txBody>
      </p:sp>
      <p:sp>
        <p:nvSpPr>
          <p:cNvPr id="4" name="TextBox 3"/>
          <p:cNvSpPr txBox="1"/>
          <p:nvPr>
            <p:custDataLst>
              <p:tags r:id="rId46"/>
            </p:custDataLst>
          </p:nvPr>
        </p:nvSpPr>
        <p:spPr>
          <a:xfrm>
            <a:off x="3663156" y="6168410"/>
            <a:ext cx="5251583" cy="261610"/>
          </a:xfrm>
          <a:prstGeom prst="rect">
            <a:avLst/>
          </a:prstGeom>
          <a:noFill/>
        </p:spPr>
        <p:txBody>
          <a:bodyPr wrap="square" rtlCol="0">
            <a:spAutoFit/>
          </a:bodyPr>
          <a:lstStyle/>
          <a:p>
            <a:r>
              <a:rPr lang="fr-CA" sz="1100" smtClean="0"/>
              <a:t>QCM : question à choix multiple; ECOS : examen clinique objectif structuré</a:t>
            </a:r>
            <a:endParaRPr lang="fr-CA" sz="1100"/>
          </a:p>
        </p:txBody>
      </p:sp>
      <p:pic>
        <p:nvPicPr>
          <p:cNvPr id="48" name="Picture 2"/>
          <p:cNvPicPr>
            <a:picLocks noChangeAspect="1" noChangeArrowheads="1"/>
          </p:cNvPicPr>
          <p:nvPr/>
        </p:nvPicPr>
        <p:blipFill>
          <a:blip r:embed="rId49">
            <a:extLst>
              <a:ext uri="{28A0092B-C50C-407E-A947-70E740481C1C}">
                <a14:useLocalDpi xmlns:a14="http://schemas.microsoft.com/office/drawing/2010/main" val="0"/>
              </a:ext>
            </a:extLst>
          </a:blip>
          <a:stretch>
            <a:fillRect/>
          </a:stretch>
        </p:blipFill>
        <p:spPr bwMode="auto">
          <a:xfrm>
            <a:off x="2625047" y="6262264"/>
            <a:ext cx="1038110" cy="50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00171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10"/>
          <a:stretch>
            <a:fillRect/>
          </a:stretch>
        </p:blipFill>
        <p:spPr>
          <a:xfrm>
            <a:off x="0" y="63500"/>
            <a:ext cx="9144000" cy="6718300"/>
          </a:xfrm>
          <a:prstGeom prst="rect">
            <a:avLst/>
          </a:prstGeom>
        </p:spPr>
      </p:pic>
      <p:sp>
        <p:nvSpPr>
          <p:cNvPr id="6" name="Oval 5"/>
          <p:cNvSpPr/>
          <p:nvPr>
            <p:custDataLst>
              <p:tags r:id="rId2"/>
            </p:custDataLst>
          </p:nvPr>
        </p:nvSpPr>
        <p:spPr>
          <a:xfrm>
            <a:off x="2066192" y="184638"/>
            <a:ext cx="1591408" cy="975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fr-CA" sz="1700" b="1" smtClean="0">
                <a:solidFill>
                  <a:schemeClr val="tx1">
                    <a:lumMod val="75000"/>
                    <a:lumOff val="25000"/>
                  </a:schemeClr>
                </a:solidFill>
                <a:latin typeface="Times New Roman" panose="02020603050405020304" pitchFamily="18" charset="0"/>
                <a:cs typeface="Times New Roman" panose="02020603050405020304" pitchFamily="18" charset="0"/>
              </a:rPr>
              <a:t>C’est un ventilateur!</a:t>
            </a:r>
            <a:endParaRPr lang="fr-CA" sz="1700"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Oval 6"/>
          <p:cNvSpPr/>
          <p:nvPr>
            <p:custDataLst>
              <p:tags r:id="rId3"/>
            </p:custDataLst>
          </p:nvPr>
        </p:nvSpPr>
        <p:spPr>
          <a:xfrm>
            <a:off x="140678" y="2532184"/>
            <a:ext cx="1450730" cy="10726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b="1" smtClean="0">
                <a:solidFill>
                  <a:schemeClr val="tx1">
                    <a:lumMod val="75000"/>
                    <a:lumOff val="25000"/>
                  </a:schemeClr>
                </a:solidFill>
                <a:latin typeface="Times New Roman" panose="02020603050405020304" pitchFamily="18" charset="0"/>
                <a:cs typeface="Times New Roman" panose="02020603050405020304" pitchFamily="18" charset="0"/>
              </a:rPr>
              <a:t>C’est une lance!</a:t>
            </a:r>
            <a:endParaRPr lang="fr-CA"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 name="Rectangle 8"/>
          <p:cNvSpPr/>
          <p:nvPr>
            <p:custDataLst>
              <p:tags r:id="rId4"/>
            </p:custDataLst>
          </p:nvPr>
        </p:nvSpPr>
        <p:spPr>
          <a:xfrm>
            <a:off x="1855177" y="5723792"/>
            <a:ext cx="1230923" cy="78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solidFill>
                  <a:schemeClr val="tx1">
                    <a:lumMod val="75000"/>
                    <a:lumOff val="25000"/>
                  </a:schemeClr>
                </a:solidFill>
                <a:latin typeface="Times New Roman" panose="02020603050405020304" pitchFamily="18" charset="0"/>
                <a:cs typeface="Times New Roman" panose="02020603050405020304" pitchFamily="18" charset="0"/>
              </a:rPr>
              <a:t>C’est un serpent!</a:t>
            </a:r>
            <a:endParaRPr lang="fr-CA"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Rounded Rectangle 9"/>
          <p:cNvSpPr/>
          <p:nvPr>
            <p:custDataLst>
              <p:tags r:id="rId5"/>
            </p:custDataLst>
          </p:nvPr>
        </p:nvSpPr>
        <p:spPr>
          <a:xfrm>
            <a:off x="4572000" y="5882054"/>
            <a:ext cx="1345223" cy="7913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solidFill>
                  <a:schemeClr val="tx1">
                    <a:lumMod val="75000"/>
                    <a:lumOff val="25000"/>
                  </a:schemeClr>
                </a:solidFill>
                <a:latin typeface="Times New Roman" panose="02020603050405020304" pitchFamily="18" charset="0"/>
                <a:cs typeface="Times New Roman" panose="02020603050405020304" pitchFamily="18" charset="0"/>
              </a:rPr>
              <a:t>C’est un arbre!</a:t>
            </a:r>
            <a:endParaRPr lang="fr-CA"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Rectangle 10"/>
          <p:cNvSpPr/>
          <p:nvPr>
            <p:custDataLst>
              <p:tags r:id="rId6"/>
            </p:custDataLst>
          </p:nvPr>
        </p:nvSpPr>
        <p:spPr>
          <a:xfrm>
            <a:off x="5627077" y="2066192"/>
            <a:ext cx="1072661" cy="729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solidFill>
                  <a:schemeClr val="tx1">
                    <a:lumMod val="75000"/>
                    <a:lumOff val="25000"/>
                  </a:schemeClr>
                </a:solidFill>
                <a:latin typeface="Times New Roman" panose="02020603050405020304" pitchFamily="18" charset="0"/>
                <a:cs typeface="Times New Roman" panose="02020603050405020304" pitchFamily="18" charset="0"/>
              </a:rPr>
              <a:t>C’est un mur!</a:t>
            </a:r>
            <a:endParaRPr lang="fr-CA" b="1">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Rounded Rectangle 11"/>
          <p:cNvSpPr/>
          <p:nvPr>
            <p:custDataLst>
              <p:tags r:id="rId7"/>
            </p:custDataLst>
          </p:nvPr>
        </p:nvSpPr>
        <p:spPr>
          <a:xfrm>
            <a:off x="7930662" y="2532184"/>
            <a:ext cx="1090246" cy="12221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fr-CA" b="1" smtClean="0">
                <a:solidFill>
                  <a:schemeClr val="tx1">
                    <a:lumMod val="75000"/>
                    <a:lumOff val="25000"/>
                  </a:schemeClr>
                </a:solidFill>
                <a:latin typeface="Times New Roman" panose="02020603050405020304" pitchFamily="18" charset="0"/>
                <a:cs typeface="Times New Roman" panose="02020603050405020304" pitchFamily="18" charset="0"/>
              </a:rPr>
              <a:t>C’est une corde!</a:t>
            </a:r>
            <a:endParaRPr lang="fr-CA" b="1">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9459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mtClean="0"/>
              <a:t>Rôle des comités de compétence</a:t>
            </a:r>
            <a:endParaRPr lang="fr-CA"/>
          </a:p>
        </p:txBody>
      </p:sp>
      <p:sp>
        <p:nvSpPr>
          <p:cNvPr id="3" name="Content Placeholder 2"/>
          <p:cNvSpPr>
            <a:spLocks noGrp="1"/>
          </p:cNvSpPr>
          <p:nvPr>
            <p:ph idx="1"/>
            <p:custDataLst>
              <p:tags r:id="rId2"/>
            </p:custDataLst>
          </p:nvPr>
        </p:nvSpPr>
        <p:spPr/>
        <p:txBody>
          <a:bodyPr/>
          <a:lstStyle/>
          <a:p>
            <a:endParaRPr lang="en-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395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Rôle des comités </a:t>
            </a:r>
            <a:r>
              <a:rPr lang="fr-CA"/>
              <a:t>de </a:t>
            </a:r>
            <a:r>
              <a:rPr lang="fr-CA" smtClean="0"/>
              <a:t>compétence</a:t>
            </a:r>
            <a:endParaRPr lang="en-US"/>
          </a:p>
        </p:txBody>
      </p:sp>
      <p:sp>
        <p:nvSpPr>
          <p:cNvPr id="3" name="Content Placeholder 2"/>
          <p:cNvSpPr>
            <a:spLocks noGrp="1"/>
          </p:cNvSpPr>
          <p:nvPr>
            <p:ph idx="1"/>
            <p:custDataLst>
              <p:tags r:id="rId2"/>
            </p:custDataLst>
          </p:nvPr>
        </p:nvSpPr>
        <p:spPr/>
        <p:txBody>
          <a:bodyPr>
            <a:normAutofit fontScale="77500" lnSpcReduction="20000"/>
          </a:bodyPr>
          <a:lstStyle/>
          <a:p>
            <a:pPr>
              <a:lnSpc>
                <a:spcPct val="110000"/>
              </a:lnSpc>
            </a:pPr>
            <a:r>
              <a:rPr lang="fr-FR"/>
              <a:t>R</a:t>
            </a:r>
            <a:r>
              <a:rPr lang="fr-FR" smtClean="0"/>
              <a:t>evoir </a:t>
            </a:r>
            <a:r>
              <a:rPr lang="fr-FR"/>
              <a:t>les </a:t>
            </a:r>
            <a:r>
              <a:rPr lang="fr-FR" b="1"/>
              <a:t>réalisations d’un apprenant vis-à-vis des APC</a:t>
            </a:r>
            <a:r>
              <a:rPr lang="fr-FR"/>
              <a:t> </a:t>
            </a:r>
            <a:r>
              <a:rPr lang="fr-FR" smtClean="0"/>
              <a:t>(réussite) et décider </a:t>
            </a:r>
            <a:r>
              <a:rPr lang="fr-FR"/>
              <a:t>de sa progression dans les étapes de formation en fonction des normes nationales </a:t>
            </a:r>
            <a:r>
              <a:rPr lang="fr-FR" smtClean="0"/>
              <a:t>établies </a:t>
            </a:r>
            <a:r>
              <a:rPr lang="fr-FR"/>
              <a:t>par </a:t>
            </a:r>
            <a:r>
              <a:rPr lang="fr-FR" smtClean="0"/>
              <a:t>la discipline.</a:t>
            </a:r>
          </a:p>
          <a:p>
            <a:pPr>
              <a:lnSpc>
                <a:spcPct val="110000"/>
              </a:lnSpc>
            </a:pPr>
            <a:r>
              <a:rPr lang="fr-FR" smtClean="0"/>
              <a:t>Fournir des </a:t>
            </a:r>
            <a:r>
              <a:rPr lang="fr-FR" b="1"/>
              <a:t>conseils sur les activités de formation </a:t>
            </a:r>
            <a:r>
              <a:rPr lang="fr-FR"/>
              <a:t>susceptibles d’aider un résident à progresser dans son étape </a:t>
            </a:r>
            <a:r>
              <a:rPr lang="fr-FR" smtClean="0"/>
              <a:t>actuelle.</a:t>
            </a:r>
            <a:r>
              <a:rPr lang="en-US" smtClean="0"/>
              <a:t> </a:t>
            </a:r>
          </a:p>
          <a:p>
            <a:pPr>
              <a:lnSpc>
                <a:spcPct val="110000"/>
              </a:lnSpc>
            </a:pPr>
            <a:r>
              <a:rPr lang="fr-FR" smtClean="0"/>
              <a:t>Prendre des </a:t>
            </a:r>
            <a:r>
              <a:rPr lang="fr-FR" b="1"/>
              <a:t>décisions</a:t>
            </a:r>
            <a:r>
              <a:rPr lang="fr-FR"/>
              <a:t> et </a:t>
            </a:r>
            <a:r>
              <a:rPr lang="fr-FR" smtClean="0"/>
              <a:t>formuler </a:t>
            </a:r>
            <a:r>
              <a:rPr lang="fr-FR"/>
              <a:t>des </a:t>
            </a:r>
            <a:r>
              <a:rPr lang="fr-FR" b="1"/>
              <a:t>recommandations </a:t>
            </a:r>
            <a:r>
              <a:rPr lang="fr-FR"/>
              <a:t>à partir de données hautement intégratives découlant de l’observation d’une série d’APC et de jalons et de la rétroaction fournie dans la pratique </a:t>
            </a:r>
            <a:r>
              <a:rPr lang="fr-FR" smtClean="0"/>
              <a:t>clinique</a:t>
            </a:r>
            <a:r>
              <a:rPr lang="en-US"/>
              <a:t>.</a:t>
            </a:r>
            <a:endParaRPr lang="en-US" smtClean="0"/>
          </a:p>
        </p:txBody>
      </p:sp>
      <p:sp>
        <p:nvSpPr>
          <p:cNvPr id="4" name="TextBox 3"/>
          <p:cNvSpPr txBox="1"/>
          <p:nvPr>
            <p:custDataLst>
              <p:tags r:id="rId3"/>
            </p:custDataLst>
          </p:nvPr>
        </p:nvSpPr>
        <p:spPr>
          <a:xfrm>
            <a:off x="1587355" y="1034437"/>
            <a:ext cx="184666" cy="369332"/>
          </a:xfrm>
          <a:prstGeom prst="rect">
            <a:avLst/>
          </a:prstGeom>
          <a:noFill/>
        </p:spPr>
        <p:txBody>
          <a:bodyPr wrap="none" rtlCol="0">
            <a:spAutoFit/>
          </a:bodyPr>
          <a:lstStyle/>
          <a:p>
            <a:endParaRPr lang="en-US"/>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887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Rôle des comités </a:t>
            </a:r>
            <a:r>
              <a:rPr lang="fr-CA"/>
              <a:t>de </a:t>
            </a:r>
            <a:r>
              <a:rPr lang="fr-CA" smtClean="0"/>
              <a:t>compétence</a:t>
            </a:r>
            <a:endParaRPr lang="en-US"/>
          </a:p>
        </p:txBody>
      </p:sp>
      <p:sp>
        <p:nvSpPr>
          <p:cNvPr id="3" name="Content Placeholder 2"/>
          <p:cNvSpPr>
            <a:spLocks noGrp="1"/>
          </p:cNvSpPr>
          <p:nvPr>
            <p:ph idx="1"/>
            <p:custDataLst>
              <p:tags r:id="rId2"/>
            </p:custDataLst>
          </p:nvPr>
        </p:nvSpPr>
        <p:spPr>
          <a:xfrm>
            <a:off x="628648" y="2055814"/>
            <a:ext cx="7992837" cy="3935412"/>
          </a:xfrm>
        </p:spPr>
        <p:txBody>
          <a:bodyPr>
            <a:normAutofit lnSpcReduction="10000"/>
          </a:bodyPr>
          <a:lstStyle/>
          <a:p>
            <a:pPr>
              <a:lnSpc>
                <a:spcPct val="100000"/>
              </a:lnSpc>
            </a:pPr>
            <a:r>
              <a:rPr lang="fr-CA" smtClean="0"/>
              <a:t>Les superviseurs effectuent des observations de faible incidence et les consignent en fonction du rendement du résident.</a:t>
            </a:r>
          </a:p>
          <a:p>
            <a:pPr>
              <a:lnSpc>
                <a:spcPct val="100000"/>
              </a:lnSpc>
            </a:pPr>
            <a:r>
              <a:rPr lang="fr-CA" smtClean="0"/>
              <a:t>Ils n’ont pas à faire l’évaluation finale. </a:t>
            </a:r>
          </a:p>
          <a:p>
            <a:pPr>
              <a:lnSpc>
                <a:spcPct val="100000"/>
              </a:lnSpc>
            </a:pPr>
            <a:r>
              <a:rPr lang="fr-CA" smtClean="0"/>
              <a:t>Les comités de compétence tiennent compte de l’ensemble des observations de faible incidence et des autres données d’évaluation, puis, dans le cadre de sa structure, ils statuent sur la promotion des résidents.</a:t>
            </a:r>
            <a:endParaRPr lang="fr-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5225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mtClean="0"/>
              <a:t>Rôle des comités </a:t>
            </a:r>
            <a:r>
              <a:rPr lang="fr-CA"/>
              <a:t>de </a:t>
            </a:r>
            <a:r>
              <a:rPr lang="fr-CA" smtClean="0"/>
              <a:t>compétence</a:t>
            </a:r>
            <a:endParaRPr lang="en-US"/>
          </a:p>
        </p:txBody>
      </p:sp>
      <p:sp>
        <p:nvSpPr>
          <p:cNvPr id="3" name="Content Placeholder 2"/>
          <p:cNvSpPr>
            <a:spLocks noGrp="1"/>
          </p:cNvSpPr>
          <p:nvPr>
            <p:ph idx="1"/>
            <p:custDataLst>
              <p:tags r:id="rId2"/>
            </p:custDataLst>
          </p:nvPr>
        </p:nvSpPr>
        <p:spPr/>
        <p:txBody>
          <a:bodyPr>
            <a:normAutofit fontScale="55000" lnSpcReduction="20000"/>
          </a:bodyPr>
          <a:lstStyle/>
          <a:p>
            <a:pPr marL="0" indent="0" defTabSz="457200">
              <a:lnSpc>
                <a:spcPct val="110000"/>
              </a:lnSpc>
              <a:spcAft>
                <a:spcPct val="0"/>
              </a:spcAft>
              <a:buFont typeface="Times" charset="0"/>
              <a:buNone/>
              <a:defRPr/>
            </a:pPr>
            <a:r>
              <a:rPr lang="fr-CA" sz="3300" smtClean="0"/>
              <a:t>Pouvoir de prendre des décisions sur :</a:t>
            </a:r>
          </a:p>
          <a:p>
            <a:pPr lvl="1" defTabSz="457200">
              <a:lnSpc>
                <a:spcPct val="110000"/>
              </a:lnSpc>
              <a:spcAft>
                <a:spcPct val="0"/>
              </a:spcAft>
              <a:defRPr/>
            </a:pPr>
            <a:r>
              <a:rPr lang="fr-CA" sz="3300" smtClean="0"/>
              <a:t>la progression des résidents d’une étape à l’autre de la formation</a:t>
            </a:r>
          </a:p>
          <a:p>
            <a:pPr lvl="1" defTabSz="457200">
              <a:lnSpc>
                <a:spcPct val="110000"/>
              </a:lnSpc>
              <a:spcAft>
                <a:spcPct val="0"/>
              </a:spcAft>
              <a:defRPr/>
            </a:pPr>
            <a:r>
              <a:rPr lang="fr-CA" sz="3300" smtClean="0"/>
              <a:t>l’évaluation et le suivi des plans d’apprentissage individuels</a:t>
            </a:r>
          </a:p>
          <a:p>
            <a:pPr lvl="1" defTabSz="457200">
              <a:lnSpc>
                <a:spcPct val="110000"/>
              </a:lnSpc>
              <a:spcAft>
                <a:spcPct val="0"/>
              </a:spcAft>
              <a:defRPr/>
            </a:pPr>
            <a:r>
              <a:rPr lang="fr-CA" sz="3300" smtClean="0"/>
              <a:t>l’état de préparation aux examens du Collège royal</a:t>
            </a:r>
          </a:p>
          <a:p>
            <a:pPr lvl="1" defTabSz="457200">
              <a:lnSpc>
                <a:spcPct val="110000"/>
              </a:lnSpc>
              <a:spcAft>
                <a:spcPct val="0"/>
              </a:spcAft>
              <a:defRPr/>
            </a:pPr>
            <a:r>
              <a:rPr lang="fr-CA" sz="3300" smtClean="0"/>
              <a:t>l’état de préparation à l’exercice sans supervision</a:t>
            </a:r>
          </a:p>
          <a:p>
            <a:pPr defTabSz="457200">
              <a:lnSpc>
                <a:spcPct val="110000"/>
              </a:lnSpc>
              <a:spcAft>
                <a:spcPct val="0"/>
              </a:spcAft>
              <a:defRPr/>
            </a:pPr>
            <a:r>
              <a:rPr lang="fr-CA" sz="3300" smtClean="0"/>
              <a:t>Les décisions importantes doivent être approuvées par le comité du programme de résidence (CPR)</a:t>
            </a:r>
          </a:p>
          <a:p>
            <a:pPr marL="0" indent="0" defTabSz="457200">
              <a:lnSpc>
                <a:spcPct val="110000"/>
              </a:lnSpc>
              <a:spcAft>
                <a:spcPct val="0"/>
              </a:spcAft>
              <a:buNone/>
              <a:defRPr/>
            </a:pPr>
            <a:endParaRPr lang="fr-CA" sz="3300" smtClean="0"/>
          </a:p>
          <a:p>
            <a:pPr marL="0" indent="0" defTabSz="457200">
              <a:lnSpc>
                <a:spcPct val="110000"/>
              </a:lnSpc>
              <a:spcAft>
                <a:spcPct val="0"/>
              </a:spcAft>
              <a:buFont typeface="Times" charset="0"/>
              <a:buNone/>
              <a:defRPr/>
            </a:pPr>
            <a:r>
              <a:rPr lang="fr-CA" sz="3300" smtClean="0"/>
              <a:t>Ses travaux s’articulent autour du référentiel national de compétences</a:t>
            </a:r>
          </a:p>
          <a:p>
            <a:endParaRPr lang="fr-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5046" y="6165888"/>
            <a:ext cx="1238037" cy="5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60147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4.19"/>
  <p:tag name="AS_TITLE" val="Aspose.Slides for .NET 4.0"/>
  <p:tag name="AS_VERSION" val="17.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18"/>
</p:tagLst>
</file>

<file path=ppt/tags/tag27.xml><?xml version="1.0" encoding="utf-8"?>
<p:tagLst xmlns:a="http://schemas.openxmlformats.org/drawingml/2006/main" xmlns:r="http://schemas.openxmlformats.org/officeDocument/2006/relationships" xmlns:p="http://schemas.openxmlformats.org/presentationml/2006/main">
  <p:tag name="NUM" val="19"/>
</p:tagLst>
</file>

<file path=ppt/tags/tag28.xml><?xml version="1.0" encoding="utf-8"?>
<p:tagLst xmlns:a="http://schemas.openxmlformats.org/drawingml/2006/main" xmlns:r="http://schemas.openxmlformats.org/officeDocument/2006/relationships" xmlns:p="http://schemas.openxmlformats.org/presentationml/2006/main">
  <p:tag name="NUM" val="20"/>
</p:tagLst>
</file>

<file path=ppt/tags/tag29.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23"/>
</p:tagLst>
</file>

<file path=ppt/tags/tag32.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NUM" val="25"/>
</p:tagLst>
</file>

<file path=ppt/tags/tag34.xml><?xml version="1.0" encoding="utf-8"?>
<p:tagLst xmlns:a="http://schemas.openxmlformats.org/drawingml/2006/main" xmlns:r="http://schemas.openxmlformats.org/officeDocument/2006/relationships" xmlns:p="http://schemas.openxmlformats.org/presentationml/2006/main">
  <p:tag name="NUM" val="26"/>
</p:tagLst>
</file>

<file path=ppt/tags/tag35.xml><?xml version="1.0" encoding="utf-8"?>
<p:tagLst xmlns:a="http://schemas.openxmlformats.org/drawingml/2006/main" xmlns:r="http://schemas.openxmlformats.org/officeDocument/2006/relationships" xmlns:p="http://schemas.openxmlformats.org/presentationml/2006/main">
  <p:tag name="NUM" val="27"/>
</p:tagLst>
</file>

<file path=ppt/tags/tag36.xml><?xml version="1.0" encoding="utf-8"?>
<p:tagLst xmlns:a="http://schemas.openxmlformats.org/drawingml/2006/main" xmlns:r="http://schemas.openxmlformats.org/officeDocument/2006/relationships" xmlns:p="http://schemas.openxmlformats.org/presentationml/2006/main">
  <p:tag name="NUM" val="28"/>
</p:tagLst>
</file>

<file path=ppt/tags/tag37.xml><?xml version="1.0" encoding="utf-8"?>
<p:tagLst xmlns:a="http://schemas.openxmlformats.org/drawingml/2006/main" xmlns:r="http://schemas.openxmlformats.org/officeDocument/2006/relationships" xmlns:p="http://schemas.openxmlformats.org/presentationml/2006/main">
  <p:tag name="NUM" val="29"/>
</p:tagLst>
</file>

<file path=ppt/tags/tag38.xml><?xml version="1.0" encoding="utf-8"?>
<p:tagLst xmlns:a="http://schemas.openxmlformats.org/drawingml/2006/main" xmlns:r="http://schemas.openxmlformats.org/officeDocument/2006/relationships" xmlns:p="http://schemas.openxmlformats.org/presentationml/2006/main">
  <p:tag name="NUM" val="30"/>
</p:tagLst>
</file>

<file path=ppt/tags/tag39.xml><?xml version="1.0" encoding="utf-8"?>
<p:tagLst xmlns:a="http://schemas.openxmlformats.org/drawingml/2006/main" xmlns:r="http://schemas.openxmlformats.org/officeDocument/2006/relationships" xmlns:p="http://schemas.openxmlformats.org/presentationml/2006/main">
  <p:tag name="NUM" val="3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2"/>
</p:tagLst>
</file>

<file path=ppt/tags/tag41.xml><?xml version="1.0" encoding="utf-8"?>
<p:tagLst xmlns:a="http://schemas.openxmlformats.org/drawingml/2006/main" xmlns:r="http://schemas.openxmlformats.org/officeDocument/2006/relationships" xmlns:p="http://schemas.openxmlformats.org/presentationml/2006/main">
  <p:tag name="NUM" val="33"/>
</p:tagLst>
</file>

<file path=ppt/tags/tag42.xml><?xml version="1.0" encoding="utf-8"?>
<p:tagLst xmlns:a="http://schemas.openxmlformats.org/drawingml/2006/main" xmlns:r="http://schemas.openxmlformats.org/officeDocument/2006/relationships" xmlns:p="http://schemas.openxmlformats.org/presentationml/2006/main">
  <p:tag name="NUM" val="34"/>
</p:tagLst>
</file>

<file path=ppt/tags/tag43.xml><?xml version="1.0" encoding="utf-8"?>
<p:tagLst xmlns:a="http://schemas.openxmlformats.org/drawingml/2006/main" xmlns:r="http://schemas.openxmlformats.org/officeDocument/2006/relationships" xmlns:p="http://schemas.openxmlformats.org/presentationml/2006/main">
  <p:tag name="NUM" val="35"/>
</p:tagLst>
</file>

<file path=ppt/tags/tag44.xml><?xml version="1.0" encoding="utf-8"?>
<p:tagLst xmlns:a="http://schemas.openxmlformats.org/drawingml/2006/main" xmlns:r="http://schemas.openxmlformats.org/officeDocument/2006/relationships" xmlns:p="http://schemas.openxmlformats.org/presentationml/2006/main">
  <p:tag name="NUM" val="36"/>
</p:tagLst>
</file>

<file path=ppt/tags/tag45.xml><?xml version="1.0" encoding="utf-8"?>
<p:tagLst xmlns:a="http://schemas.openxmlformats.org/drawingml/2006/main" xmlns:r="http://schemas.openxmlformats.org/officeDocument/2006/relationships" xmlns:p="http://schemas.openxmlformats.org/presentationml/2006/main">
  <p:tag name="NUM" val="37"/>
</p:tagLst>
</file>

<file path=ppt/tags/tag46.xml><?xml version="1.0" encoding="utf-8"?>
<p:tagLst xmlns:a="http://schemas.openxmlformats.org/drawingml/2006/main" xmlns:r="http://schemas.openxmlformats.org/officeDocument/2006/relationships" xmlns:p="http://schemas.openxmlformats.org/presentationml/2006/main">
  <p:tag name="NUM" val="38"/>
</p:tagLst>
</file>

<file path=ppt/tags/tag47.xml><?xml version="1.0" encoding="utf-8"?>
<p:tagLst xmlns:a="http://schemas.openxmlformats.org/drawingml/2006/main" xmlns:r="http://schemas.openxmlformats.org/officeDocument/2006/relationships" xmlns:p="http://schemas.openxmlformats.org/presentationml/2006/main">
  <p:tag name="NUM" val="39"/>
</p:tagLst>
</file>

<file path=ppt/tags/tag48.xml><?xml version="1.0" encoding="utf-8"?>
<p:tagLst xmlns:a="http://schemas.openxmlformats.org/drawingml/2006/main" xmlns:r="http://schemas.openxmlformats.org/officeDocument/2006/relationships" xmlns:p="http://schemas.openxmlformats.org/presentationml/2006/main">
  <p:tag name="NUM" val="40"/>
</p:tagLst>
</file>

<file path=ppt/tags/tag49.xml><?xml version="1.0" encoding="utf-8"?>
<p:tagLst xmlns:a="http://schemas.openxmlformats.org/drawingml/2006/main" xmlns:r="http://schemas.openxmlformats.org/officeDocument/2006/relationships" xmlns:p="http://schemas.openxmlformats.org/presentationml/2006/main">
  <p:tag name="NUM" val="4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2"/>
</p:tagLst>
</file>

<file path=ppt/tags/tag51.xml><?xml version="1.0" encoding="utf-8"?>
<p:tagLst xmlns:a="http://schemas.openxmlformats.org/drawingml/2006/main" xmlns:r="http://schemas.openxmlformats.org/officeDocument/2006/relationships" xmlns:p="http://schemas.openxmlformats.org/presentationml/2006/main">
  <p:tag name="NUM" val="43"/>
</p:tagLst>
</file>

<file path=ppt/tags/tag52.xml><?xml version="1.0" encoding="utf-8"?>
<p:tagLst xmlns:a="http://schemas.openxmlformats.org/drawingml/2006/main" xmlns:r="http://schemas.openxmlformats.org/officeDocument/2006/relationships" xmlns:p="http://schemas.openxmlformats.org/presentationml/2006/main">
  <p:tag name="NUM" val="44"/>
</p:tagLst>
</file>

<file path=ppt/tags/tag53.xml><?xml version="1.0" encoding="utf-8"?>
<p:tagLst xmlns:a="http://schemas.openxmlformats.org/drawingml/2006/main" xmlns:r="http://schemas.openxmlformats.org/officeDocument/2006/relationships" xmlns:p="http://schemas.openxmlformats.org/presentationml/2006/main">
  <p:tag name="NUM" val="45"/>
</p:tagLst>
</file>

<file path=ppt/tags/tag54.xml><?xml version="1.0" encoding="utf-8"?>
<p:tagLst xmlns:a="http://schemas.openxmlformats.org/drawingml/2006/main" xmlns:r="http://schemas.openxmlformats.org/officeDocument/2006/relationships" xmlns:p="http://schemas.openxmlformats.org/presentationml/2006/main">
  <p:tag name="NUM" val="4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BD Template English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Presentation2" id="{E434984D-279F-2A47-9E35-F5EE37346E43}" vid="{E949FA18-A481-854B-B0DB-61E66CCD6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CBD Template English 4x3.potx</Template>
  <TotalTime>4428</TotalTime>
  <Words>1717</Words>
  <Application>Microsoft Office PowerPoint</Application>
  <PresentationFormat>On-screen Show (4:3)</PresentationFormat>
  <Paragraphs>211</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CBD Template English 4x3</vt:lpstr>
      <vt:lpstr>Comités de compétence</vt:lpstr>
      <vt:lpstr>Objectifs</vt:lpstr>
      <vt:lpstr>Raison d’être des comités de compétence</vt:lpstr>
      <vt:lpstr>Fiabilité de la méthode en fonction de la durée de l’examen</vt:lpstr>
      <vt:lpstr>PowerPoint Presentation</vt:lpstr>
      <vt:lpstr>Rôle des comités de compétence</vt:lpstr>
      <vt:lpstr>Rôle des comités de compétence</vt:lpstr>
      <vt:lpstr>Rôle des comités de compétence</vt:lpstr>
      <vt:lpstr>Rôle des comités de compétence</vt:lpstr>
      <vt:lpstr>Mise en place d’un comité de compétence</vt:lpstr>
      <vt:lpstr>Mise en place d’un comité de compétence – détails pratiques</vt:lpstr>
      <vt:lpstr>Mise en place d’un comité de compétence – détails pratiques</vt:lpstr>
      <vt:lpstr>Réviseur principal</vt:lpstr>
      <vt:lpstr>Comment le comité de compétence rend-il compte de ses activités au CPR?</vt:lpstr>
      <vt:lpstr>Eric Warm : Cincinnati</vt:lpstr>
      <vt:lpstr>PowerPoint Presentation</vt:lpstr>
      <vt:lpstr>Principes fondamentaux d’un comité de compétence</vt:lpstr>
      <vt:lpstr>Théories à l’appui du processus collectif </vt:lpstr>
      <vt:lpstr>Avantages du comité – Dr Eric Holmboe</vt:lpstr>
      <vt:lpstr>« Sagesse des foules »</vt:lpstr>
      <vt:lpstr>PowerPoint Presentation</vt:lpstr>
      <vt:lpstr>ePortfolio: Competence Committee Agenda</vt:lpstr>
      <vt:lpstr>Ressources</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Hesson, Tammy</cp:lastModifiedBy>
  <cp:revision>141</cp:revision>
  <dcterms:created xsi:type="dcterms:W3CDTF">2017-02-06T15:03:11Z</dcterms:created>
  <dcterms:modified xsi:type="dcterms:W3CDTF">2017-10-16T20:55:18Z</dcterms:modified>
</cp:coreProperties>
</file>