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sldIdLst>
    <p:sldId id="258" r:id="rId5"/>
    <p:sldId id="265" r:id="rId6"/>
    <p:sldId id="271" r:id="rId7"/>
    <p:sldId id="272" r:id="rId8"/>
    <p:sldId id="273" r:id="rId9"/>
    <p:sldId id="274" r:id="rId10"/>
    <p:sldId id="275" r:id="rId11"/>
    <p:sldId id="276" r:id="rId12"/>
    <p:sldId id="324"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270" r:id="rId53"/>
    <p:sldId id="316" r:id="rId54"/>
    <p:sldId id="317" r:id="rId55"/>
    <p:sldId id="318" r:id="rId56"/>
    <p:sldId id="319" r:id="rId57"/>
    <p:sldId id="320" r:id="rId58"/>
    <p:sldId id="321"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76B90A-B0E8-8947-4DD9-FD9B647C546C}" name="Kieley, Karen" initials="KK" userId="S::kkieley@royalcollege.ca::8373935e-3507-49df-a474-044d101e1a11" providerId="AD"/>
  <p188:author id="{F1BAA72E-9A7F-1690-2DBF-4563B1462489}" name="Abbott, Cynthia" initials="AC" userId="S::cabbott@royalcollege.ca::90da5744-270d-4824-b19b-73cf1fffab8a" providerId="AD"/>
  <p188:author id="{9C9CAA8E-A443-6B27-DCEC-0D3445651BFE}" name="Baird, Christina" initials="BC" userId="S::cbaird@royalcollege.ca::7b7e7d0e-181f-4715-b5aa-0216a4633a58" providerId="AD"/>
  <p188:author id="{0CD872DA-718B-1F74-1BEC-114800A04CDB}" name="Dagnone, J. Damon" initials="DD" userId="S::ddagnone@royalcollege.ca::5c17f2ea-c9d8-497c-940b-a8fb5e20ab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35762-5CEB-4667-A12F-DF89F53FCC84}" v="2" dt="2024-11-27T19:05:23.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29" autoAdjust="0"/>
  </p:normalViewPr>
  <p:slideViewPr>
    <p:cSldViewPr snapToGrid="0">
      <p:cViewPr varScale="1">
        <p:scale>
          <a:sx n="54" d="100"/>
          <a:sy n="54" d="100"/>
        </p:scale>
        <p:origin x="105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slides will cover all three of these critical areas: 1) observation</a:t>
            </a:r>
            <a:r>
              <a:rPr lang="en-US" baseline="0"/>
              <a:t> issues, 2) rating scales and 3) narrative observation.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You can choose to develop a workshop around just one of these areas or all of them. </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47724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Think</a:t>
            </a:r>
            <a:r>
              <a:rPr lang="en-CA" baseline="0"/>
              <a:t> of examples that are relevant to your clinical context and insert them here. </a:t>
            </a:r>
            <a:r>
              <a:rPr lang="en-CA"/>
              <a:t>When</a:t>
            </a:r>
            <a:r>
              <a:rPr lang="en-CA" baseline="0"/>
              <a:t> information is given to clinical teachers about their residents the first response should be “thank you for telling me”. Often though, their comments are not specific. You need to encourage clinical teachers to ask the follow-up questions so that they get at understanding the details of the comments.</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275675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Additional</a:t>
            </a:r>
            <a:r>
              <a:rPr lang="en-CA" baseline="0" dirty="0"/>
              <a:t> areas for indirect observation in your group’s clinical context should be reviewed. For example, you can infer something about their history taking and physical exam skills by the case presentations. After you check yourself, you will know if they were appropriate or not.</a:t>
            </a:r>
            <a:endParaRPr lang="en-CA" dirty="0"/>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15</a:t>
            </a:fld>
            <a:endParaRPr lang="en-US"/>
          </a:p>
        </p:txBody>
      </p:sp>
    </p:spTree>
    <p:extLst>
      <p:ext uri="{BB962C8B-B14F-4D97-AF65-F5344CB8AC3E}">
        <p14:creationId xmlns:p14="http://schemas.microsoft.com/office/powerpoint/2010/main" val="23487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majority of ratings scales typically used for WBA</a:t>
            </a:r>
            <a:r>
              <a:rPr lang="en-US" baseline="0"/>
              <a:t> tools use a scale such as this or one that rates from poor to excellent. Having your audience tell you what they like and dislike about these scales will get the conversation started about rating scales. Typically, people talk about the frustrations that they have with knowing what to expect so it is hard to interpret.</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17</a:t>
            </a:fld>
            <a:endParaRPr lang="en-US"/>
          </a:p>
        </p:txBody>
      </p:sp>
    </p:spTree>
    <p:extLst>
      <p:ext uri="{BB962C8B-B14F-4D97-AF65-F5344CB8AC3E}">
        <p14:creationId xmlns:p14="http://schemas.microsoft.com/office/powerpoint/2010/main" val="340570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other tools that use these newer anchors. Please see the reference, “</a:t>
            </a:r>
            <a:r>
              <a:rPr lang="en-US" err="1"/>
              <a:t>Rekman</a:t>
            </a:r>
            <a:r>
              <a:rPr lang="en-US"/>
              <a:t> J, </a:t>
            </a:r>
            <a:r>
              <a:rPr lang="en-US" err="1"/>
              <a:t>Gofton</a:t>
            </a:r>
            <a:r>
              <a:rPr lang="en-US"/>
              <a:t> W, Dudek N, </a:t>
            </a:r>
            <a:r>
              <a:rPr lang="en-US" err="1"/>
              <a:t>Gofton</a:t>
            </a:r>
            <a:r>
              <a:rPr lang="en-US"/>
              <a:t> T, </a:t>
            </a:r>
            <a:r>
              <a:rPr lang="en-US" err="1"/>
              <a:t>Hamstra</a:t>
            </a:r>
            <a:r>
              <a:rPr lang="en-US"/>
              <a:t> S. </a:t>
            </a:r>
            <a:r>
              <a:rPr lang="en-US" err="1"/>
              <a:t>Entrustability</a:t>
            </a:r>
            <a:r>
              <a:rPr lang="en-US"/>
              <a:t> anchor scales: outlining their usefulness for clinical competency based assessment. Academic Medicine. 2016;91(2):186-190” for a thorough discussion and reference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excellent study that is worth discussing in this type of session is “Crossley J, Johnson G, Booth J, Wade W.  Good questions, good answers: construct-alignment improves the performance of workplace-based assessment scale. Medical Education. 2011;45:560-569”. In this study they changed the traditional rating scale anchors to align with increasing independence for three commonly used WBA tools. They demonstrated significantly increased reliability with the new anchors.</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417809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O-SCORE reference is listed at the end of the presentation (</a:t>
            </a:r>
            <a:r>
              <a:rPr lang="en-US" err="1"/>
              <a:t>Gofton</a:t>
            </a:r>
            <a:r>
              <a:rPr lang="en-US"/>
              <a:t> et al., Academic Medicine 2012). References for the four tools listed are also at the end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Royal College accreditation surveyors will look for proof of assessment ratings but will not penalize a program for using their scale of choice.</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46610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section of the presentation highlights some of the theories as to why</a:t>
            </a:r>
            <a:r>
              <a:rPr lang="en-US" baseline="0"/>
              <a:t> these scales are working better.</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8933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22</a:t>
            </a:fld>
            <a:endParaRPr lang="en-US"/>
          </a:p>
        </p:txBody>
      </p:sp>
    </p:spTree>
    <p:extLst>
      <p:ext uri="{BB962C8B-B14F-4D97-AF65-F5344CB8AC3E}">
        <p14:creationId xmlns:p14="http://schemas.microsoft.com/office/powerpoint/2010/main" val="233103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Reference (Ten Cate 2020).</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10115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Reference (Tavares 2022)</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44858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These are some key issues that need to be discussed. </a:t>
            </a:r>
            <a:r>
              <a:rPr lang="en-CA" baseline="0"/>
              <a:t>This is a “retrospective” assessment (i.e. how did whatever you just observed go). In no way, are you making a decision about their future potential to perform that activity. That decision rests with the Competence Committee. Also, remember to think about assistance not as just physical assistance (such as doing part of a procedure) but also any verbal guidance or direction (such as when discussing what the diagnosis or choosing the best management for the condition).</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25</a:t>
            </a:fld>
            <a:endParaRPr lang="en-US"/>
          </a:p>
        </p:txBody>
      </p:sp>
    </p:spTree>
    <p:extLst>
      <p:ext uri="{BB962C8B-B14F-4D97-AF65-F5344CB8AC3E}">
        <p14:creationId xmlns:p14="http://schemas.microsoft.com/office/powerpoint/2010/main" val="494166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pitchFamily="-112" charset="0"/>
              </a:rPr>
              <a:t>It is useful to start off these presentations discussing what</a:t>
            </a:r>
            <a:r>
              <a:rPr lang="en-US" altLang="en-US" baseline="0" dirty="0">
                <a:latin typeface="Times" pitchFamily="-112" charset="0"/>
              </a:rPr>
              <a:t> is expected in CBD with regards to assessment. You can choose to expand on this section if you want to give more background on CBD. It really depends on what your group knows. </a:t>
            </a:r>
            <a:endParaRPr lang="en-US" altLang="en-US" dirty="0">
              <a:latin typeface="Times" pitchFamily="-112" charset="0"/>
            </a:endParaRP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4</a:t>
            </a:fld>
            <a:endParaRPr lang="en-US"/>
          </a:p>
        </p:txBody>
      </p:sp>
    </p:spTree>
    <p:extLst>
      <p:ext uri="{BB962C8B-B14F-4D97-AF65-F5344CB8AC3E}">
        <p14:creationId xmlns:p14="http://schemas.microsoft.com/office/powerpoint/2010/main" val="400839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It</a:t>
            </a:r>
            <a:r>
              <a:rPr lang="en-CA" baseline="0"/>
              <a:t> is important to spend time discussing concerns with using a retrospective supervision scale in your clinical context.</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26</a:t>
            </a:fld>
            <a:endParaRPr lang="en-US"/>
          </a:p>
        </p:txBody>
      </p:sp>
    </p:spTree>
    <p:extLst>
      <p:ext uri="{BB962C8B-B14F-4D97-AF65-F5344CB8AC3E}">
        <p14:creationId xmlns:p14="http://schemas.microsoft.com/office/powerpoint/2010/main" val="1780123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Once possible approach to talking through</a:t>
            </a:r>
            <a:r>
              <a:rPr lang="en-CA" baseline="0"/>
              <a:t> the new scales is to use examples of resident performance and get the audience to choose the different ratings. You can write scenarios that make sense for your particular clinical context. Here are two examples.</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27</a:t>
            </a:fld>
            <a:endParaRPr lang="en-US"/>
          </a:p>
        </p:txBody>
      </p:sp>
    </p:spTree>
    <p:extLst>
      <p:ext uri="{BB962C8B-B14F-4D97-AF65-F5344CB8AC3E}">
        <p14:creationId xmlns:p14="http://schemas.microsoft.com/office/powerpoint/2010/main" val="388048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people choose their ratings on each scale before you show the next slide. </a:t>
            </a:r>
          </a:p>
        </p:txBody>
      </p:sp>
      <p:sp>
        <p:nvSpPr>
          <p:cNvPr id="4" name="Slide Number Placeholder 3"/>
          <p:cNvSpPr>
            <a:spLocks noGrp="1"/>
          </p:cNvSpPr>
          <p:nvPr>
            <p:ph type="sldNum" sz="quarter" idx="5"/>
          </p:nvPr>
        </p:nvSpPr>
        <p:spPr/>
        <p:txBody>
          <a:bodyPr/>
          <a:lstStyle/>
          <a:p>
            <a:fld id="{2D9E6494-AFFC-FE46-8CA3-2FC26414D6E0}" type="slidenum">
              <a:rPr lang="en-US" smtClean="0"/>
              <a:t>28</a:t>
            </a:fld>
            <a:endParaRPr lang="en-US"/>
          </a:p>
        </p:txBody>
      </p:sp>
    </p:spTree>
    <p:extLst>
      <p:ext uri="{BB962C8B-B14F-4D97-AF65-F5344CB8AC3E}">
        <p14:creationId xmlns:p14="http://schemas.microsoft.com/office/powerpoint/2010/main" val="77270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have some different answers for Scale A, but people generally agree that for Scale B, the resident is a 3. </a:t>
            </a:r>
          </a:p>
        </p:txBody>
      </p:sp>
      <p:sp>
        <p:nvSpPr>
          <p:cNvPr id="4" name="Slide Number Placeholder 3"/>
          <p:cNvSpPr>
            <a:spLocks noGrp="1"/>
          </p:cNvSpPr>
          <p:nvPr>
            <p:ph type="sldNum" sz="quarter" idx="5"/>
          </p:nvPr>
        </p:nvSpPr>
        <p:spPr/>
        <p:txBody>
          <a:bodyPr/>
          <a:lstStyle/>
          <a:p>
            <a:fld id="{2D9E6494-AFFC-FE46-8CA3-2FC26414D6E0}" type="slidenum">
              <a:rPr lang="en-US" smtClean="0"/>
              <a:t>29</a:t>
            </a:fld>
            <a:endParaRPr lang="en-US"/>
          </a:p>
        </p:txBody>
      </p:sp>
    </p:spTree>
    <p:extLst>
      <p:ext uri="{BB962C8B-B14F-4D97-AF65-F5344CB8AC3E}">
        <p14:creationId xmlns:p14="http://schemas.microsoft.com/office/powerpoint/2010/main" val="29965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30</a:t>
            </a:fld>
            <a:endParaRPr lang="en-US"/>
          </a:p>
        </p:txBody>
      </p:sp>
    </p:spTree>
    <p:extLst>
      <p:ext uri="{BB962C8B-B14F-4D97-AF65-F5344CB8AC3E}">
        <p14:creationId xmlns:p14="http://schemas.microsoft.com/office/powerpoint/2010/main" val="215684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people choose their ratings before showing the next slide. </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31</a:t>
            </a:fld>
            <a:endParaRPr lang="en-US"/>
          </a:p>
        </p:txBody>
      </p:sp>
    </p:spTree>
    <p:extLst>
      <p:ext uri="{BB962C8B-B14F-4D97-AF65-F5344CB8AC3E}">
        <p14:creationId xmlns:p14="http://schemas.microsoft.com/office/powerpoint/2010/main" val="111922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There</a:t>
            </a:r>
            <a:r>
              <a:rPr lang="en-CA" baseline="0"/>
              <a:t> are usually two points to make with this example. First, many people comment that their staff do not typically use the lower part of scale A (1s and 2s), even though they think they should. </a:t>
            </a:r>
          </a:p>
          <a:p>
            <a:endParaRPr lang="en-CA" baseline="0"/>
          </a:p>
          <a:p>
            <a:r>
              <a:rPr lang="en-CA" baseline="0"/>
              <a:t>The second point is that the anchor clearly describes why it should be a 2 in scale B. The language of it is often more acceptable to the resident than the language of the descriptor for a 2 in scale A. </a:t>
            </a:r>
          </a:p>
          <a:p>
            <a:endParaRPr lang="en-CA" baseline="0"/>
          </a:p>
          <a:p>
            <a:r>
              <a:rPr lang="en-CA" baseline="0"/>
              <a:t>If you have a rating tool that you are going to be using, this is a good time to introduce it. Remember your school may use the O-SCORE anchors or they may use another type of retrospective supervision scale.</a:t>
            </a:r>
          </a:p>
        </p:txBody>
      </p:sp>
      <p:sp>
        <p:nvSpPr>
          <p:cNvPr id="4" name="Slide Number Placeholder 3"/>
          <p:cNvSpPr>
            <a:spLocks noGrp="1"/>
          </p:cNvSpPr>
          <p:nvPr>
            <p:ph type="sldNum" sz="quarter" idx="5"/>
          </p:nvPr>
        </p:nvSpPr>
        <p:spPr/>
        <p:txBody>
          <a:bodyPr/>
          <a:lstStyle/>
          <a:p>
            <a:fld id="{2D9E6494-AFFC-FE46-8CA3-2FC26414D6E0}" type="slidenum">
              <a:rPr lang="en-US" smtClean="0"/>
              <a:t>32</a:t>
            </a:fld>
            <a:endParaRPr lang="en-US"/>
          </a:p>
        </p:txBody>
      </p:sp>
    </p:spTree>
    <p:extLst>
      <p:ext uri="{BB962C8B-B14F-4D97-AF65-F5344CB8AC3E}">
        <p14:creationId xmlns:p14="http://schemas.microsoft.com/office/powerpoint/2010/main" val="3685621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Narrative observation is also</a:t>
            </a:r>
            <a:r>
              <a:rPr lang="en-CA" baseline="0"/>
              <a:t> referred to as qualitative assessment and written feedback.</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33</a:t>
            </a:fld>
            <a:endParaRPr lang="en-US"/>
          </a:p>
        </p:txBody>
      </p:sp>
    </p:spTree>
    <p:extLst>
      <p:ext uri="{BB962C8B-B14F-4D97-AF65-F5344CB8AC3E}">
        <p14:creationId xmlns:p14="http://schemas.microsoft.com/office/powerpoint/2010/main" val="2761354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There</a:t>
            </a:r>
            <a:r>
              <a:rPr lang="en-CA" baseline="0"/>
              <a:t> is a common misconception in medical education that written comments are subjective and therefore unreliable, whereas a number on a rating scale is objective and therefore reliable.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This quote beautifully illustrates that when we choose a number on a rating scale, we typically started with words in our head to describe that performance and then decide what number to give it. </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34</a:t>
            </a:fld>
            <a:endParaRPr lang="en-US"/>
          </a:p>
        </p:txBody>
      </p:sp>
    </p:spTree>
    <p:extLst>
      <p:ext uri="{BB962C8B-B14F-4D97-AF65-F5344CB8AC3E}">
        <p14:creationId xmlns:p14="http://schemas.microsoft.com/office/powerpoint/2010/main" val="348951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It is</a:t>
            </a:r>
            <a:r>
              <a:rPr lang="en-CA" baseline="0"/>
              <a:t> helpful to explain the usefulness of words by having faculty consider a clinical example such as a description of pain. Although numbers can help us, one patient’s “6” is often not the same as another patient’s “6”. It also gives us less information about what we can do to help the pain. Changing the example to a clinical one that makes sense for your context is advisable.</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35</a:t>
            </a:fld>
            <a:endParaRPr lang="en-US"/>
          </a:p>
        </p:txBody>
      </p:sp>
    </p:spTree>
    <p:extLst>
      <p:ext uri="{BB962C8B-B14F-4D97-AF65-F5344CB8AC3E}">
        <p14:creationId xmlns:p14="http://schemas.microsoft.com/office/powerpoint/2010/main" val="168948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Open up the discussion with the group’s concerns with CBD. This lets the group voice their worries and can help you to adapt the workshop as you move forward. You may also realize that some topics come up that will need to be addressed at a separate time.</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34566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The</a:t>
            </a:r>
            <a:r>
              <a:rPr lang="en-CA" baseline="0"/>
              <a:t> literature provides us with information regarding the importance of narrative observations. These are the details that we need to help guide our trainees towards independent practice.</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36</a:t>
            </a:fld>
            <a:endParaRPr lang="en-US"/>
          </a:p>
        </p:txBody>
      </p:sp>
    </p:spTree>
    <p:extLst>
      <p:ext uri="{BB962C8B-B14F-4D97-AF65-F5344CB8AC3E}">
        <p14:creationId xmlns:p14="http://schemas.microsoft.com/office/powerpoint/2010/main" val="2488999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Have a discussion about a</a:t>
            </a:r>
            <a:r>
              <a:rPr lang="en-US" baseline="0"/>
              <a:t>n example of a comment that discuss good performance. Positive comments are a good place to start as they usually are quite vague.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You can use one from your own assessments. This is often a good choice as faculty like seeing comments that have been used in their program so that they are context-specific. </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37</a:t>
            </a:fld>
            <a:endParaRPr lang="en-US"/>
          </a:p>
        </p:txBody>
      </p:sp>
    </p:spTree>
    <p:extLst>
      <p:ext uri="{BB962C8B-B14F-4D97-AF65-F5344CB8AC3E}">
        <p14:creationId xmlns:p14="http://schemas.microsoft.com/office/powerpoint/2010/main" val="226843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Ask them how they could make it better. Hopefully, they will come up with some of the key features of high-quality comments from the literature, which are provided on the next slide.</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38</a:t>
            </a:fld>
            <a:endParaRPr lang="en-US"/>
          </a:p>
        </p:txBody>
      </p:sp>
    </p:spTree>
    <p:extLst>
      <p:ext uri="{BB962C8B-B14F-4D97-AF65-F5344CB8AC3E}">
        <p14:creationId xmlns:p14="http://schemas.microsoft.com/office/powerpoint/2010/main" val="3007480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a:t>
            </a:r>
            <a:r>
              <a:rPr lang="en-CA" baseline="0"/>
              <a:t> literature is quite clear on what makes a useful comment:</a:t>
            </a:r>
          </a:p>
          <a:p>
            <a:endParaRPr lang="en-CA" baseline="0"/>
          </a:p>
          <a:p>
            <a:pPr marL="232943" indent="-232943">
              <a:buAutoNum type="arabicParenR"/>
            </a:pPr>
            <a:r>
              <a:rPr lang="en-CA" baseline="0"/>
              <a:t>If the comments are written as part of an assessment tool that uses a rating scale, then they should match the rating. You do not want to have to figure out which one is actually true.</a:t>
            </a:r>
          </a:p>
          <a:p>
            <a:pPr marL="232943" indent="-232943">
              <a:buAutoNum type="arabicParenR"/>
            </a:pPr>
            <a:r>
              <a:rPr lang="en-CA" baseline="0"/>
              <a:t>Specifics are key. You need to be very clear about what you are describing. Using the specific description of what you observed will also help the trainee to understand the basis for your comments.</a:t>
            </a:r>
          </a:p>
          <a:p>
            <a:pPr marL="232943" indent="-232943">
              <a:buAutoNum type="arabicParenR"/>
            </a:pPr>
            <a:r>
              <a:rPr lang="en-CA" baseline="0"/>
              <a:t>Recommendations for how to get better make a good comment great. The trainee then knows how to improve.</a:t>
            </a:r>
          </a:p>
          <a:p>
            <a:pPr marL="232943" indent="-232943">
              <a:buAutoNum type="arabicParenR"/>
            </a:pPr>
            <a:r>
              <a:rPr lang="en-CA" baseline="0"/>
              <a:t>Most faculty never have an issue with this. However, sometimes overgeneralized statements get written down that do not support learning. For example, in observing a trainee who performed poorly when assessing a geriatric patient, the staff might think “You obviously are uncomfortable with older patients.” This is okay to think but should never be verbalized or written down. It is not useful feedback. Sticking to describing what you saw and how it compares to what you want to see is a much better way to support a trainee’s improvement. The “lazy example” provided a bit later in the presentation outlines this further.</a:t>
            </a:r>
          </a:p>
          <a:p>
            <a:pPr marL="232943" indent="-232943">
              <a:buAutoNum type="arabicParenR"/>
            </a:pPr>
            <a:r>
              <a:rPr lang="en-CA" baseline="0"/>
              <a:t>This is key. Daily assessments will be fed to the Competence Committee for them to review and use to make determinations regarding the resident’s progress. Those committee members should not need to phone the writer of the comment for further explanation. This is inefficient. The comment should speak for itself.</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39</a:t>
            </a:fld>
            <a:endParaRPr lang="en-US"/>
          </a:p>
        </p:txBody>
      </p:sp>
    </p:spTree>
    <p:extLst>
      <p:ext uri="{BB962C8B-B14F-4D97-AF65-F5344CB8AC3E}">
        <p14:creationId xmlns:p14="http://schemas.microsoft.com/office/powerpoint/2010/main" val="23595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Written</a:t>
            </a:r>
            <a:r>
              <a:rPr lang="en-CA" baseline="0"/>
              <a:t> comments should just be a summary of the verbal feedback that you provided to the trainee about their performance. Verbal feedback and written feedback should focus on behaviours, be specific and discuss the impact of their actions/inactions. The trainee’s response to verbal feedback is also a very useful thing to note. If you are working with a trainee that you provided feedback to in the past and you now have a chance to see them act on that feedback it is really useful for a Competence Committee to know that trainees accept and act on feedback.</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40</a:t>
            </a:fld>
            <a:endParaRPr lang="en-US"/>
          </a:p>
        </p:txBody>
      </p:sp>
    </p:spTree>
    <p:extLst>
      <p:ext uri="{BB962C8B-B14F-4D97-AF65-F5344CB8AC3E}">
        <p14:creationId xmlns:p14="http://schemas.microsoft.com/office/powerpoint/2010/main" val="2060247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It</a:t>
            </a:r>
            <a:r>
              <a:rPr lang="en-CA" baseline="0"/>
              <a:t> is useful to spend time working on what it meant by focusing your feedback on behaviours and not attitudes. The example given here is for “lazy”. You might also consider something like “rude” or “unmotivated”. Essentially these are all descriptions of various attitudes that many of us would define slightly differently and that many residents would take offense to if you said or wrote that about them. My advice is “It’s okay to think it but not okay to say or write it”. Rather what we need to ask ourselves in this situation is “why am I thinking this?” Usually if you do, you will come up with a list of things that they did or did not do. These are the behaviours and these should be the focus of your feedback.</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41</a:t>
            </a:fld>
            <a:endParaRPr lang="en-US"/>
          </a:p>
        </p:txBody>
      </p:sp>
    </p:spTree>
    <p:extLst>
      <p:ext uri="{BB962C8B-B14F-4D97-AF65-F5344CB8AC3E}">
        <p14:creationId xmlns:p14="http://schemas.microsoft.com/office/powerpoint/2010/main" val="787412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Narrative Observation Form (previously called Form 4) is a tool designed to capture purely narrative</a:t>
            </a:r>
            <a:r>
              <a:rPr lang="en-CA" baseline="0"/>
              <a:t> feedback. It is useful to discuss with your faculty that you are looking for areas of good performance and areas for improvement the majority of the time. Certainly, there will be times when you want to focus on one or the other, but in general if you encourage faculty to think “one and one” for each time they work with a trainee, this will help them to organize their feedback. </a:t>
            </a:r>
          </a:p>
          <a:p>
            <a:endParaRPr lang="en-CA" baseline="0"/>
          </a:p>
          <a:p>
            <a:r>
              <a:rPr lang="en-CA" baseline="0"/>
              <a:t>Typically, you would not use this tool to assess an entire EPA, but you might be using it to document a piece of an EPA. If so, it is useful for the faculty to state whether or not the good comment describes a performance that would be at the level of independent practice or not. </a:t>
            </a:r>
          </a:p>
          <a:p>
            <a:endParaRPr lang="en-CA" baseline="0"/>
          </a:p>
          <a:p>
            <a:r>
              <a:rPr lang="en-CA" baseline="0"/>
              <a:t>Of course, as has been mentioned before, the area for improvement should be linked to a specific suggestion for how the trainee is to achieve this.</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42</a:t>
            </a:fld>
            <a:endParaRPr lang="en-US"/>
          </a:p>
        </p:txBody>
      </p:sp>
    </p:spTree>
    <p:extLst>
      <p:ext uri="{BB962C8B-B14F-4D97-AF65-F5344CB8AC3E}">
        <p14:creationId xmlns:p14="http://schemas.microsoft.com/office/powerpoint/2010/main" val="2149309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your group take time to attempt to write better versions of these ‘okay’ comments.  The next slide offers some suggestions.</a:t>
            </a: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a:t>You can use examples</a:t>
            </a:r>
            <a:r>
              <a:rPr lang="en-CA" baseline="0"/>
              <a:t> from your own context. </a:t>
            </a:r>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43</a:t>
            </a:fld>
            <a:endParaRPr lang="en-US"/>
          </a:p>
        </p:txBody>
      </p:sp>
    </p:spTree>
    <p:extLst>
      <p:ext uri="{BB962C8B-B14F-4D97-AF65-F5344CB8AC3E}">
        <p14:creationId xmlns:p14="http://schemas.microsoft.com/office/powerpoint/2010/main" val="2155437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44</a:t>
            </a:fld>
            <a:endParaRPr lang="en-US"/>
          </a:p>
        </p:txBody>
      </p:sp>
    </p:spTree>
    <p:extLst>
      <p:ext uri="{BB962C8B-B14F-4D97-AF65-F5344CB8AC3E}">
        <p14:creationId xmlns:p14="http://schemas.microsoft.com/office/powerpoint/2010/main" val="2328818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a:t>
            </a:r>
            <a:r>
              <a:rPr lang="en-US" baseline="0"/>
              <a:t> is a sample exercise that you can do with your group to get them practicing writing comments.</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45</a:t>
            </a:fld>
            <a:endParaRPr lang="en-US"/>
          </a:p>
        </p:txBody>
      </p:sp>
    </p:spTree>
    <p:extLst>
      <p:ext uri="{BB962C8B-B14F-4D97-AF65-F5344CB8AC3E}">
        <p14:creationId xmlns:p14="http://schemas.microsoft.com/office/powerpoint/2010/main" val="217111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Royal College model for what we want clinical teachers to do with their trainees. </a:t>
            </a:r>
          </a:p>
          <a:p>
            <a:r>
              <a:rPr lang="en-CA" dirty="0"/>
              <a:t>In CBD, frontline clinical teachers do not make judgements about learners. Instead, the expectation is that they observe trainees in practice and provide written and verbal feedback designed to promote learner growth. W</a:t>
            </a:r>
            <a:r>
              <a:rPr lang="en-US" baseline="0" dirty="0"/>
              <a:t>hen the RX-OCR process is followed, there is tremendous value in the information given and its utility for the resident’s learning.   </a:t>
            </a:r>
          </a:p>
          <a:p>
            <a:endParaRPr lang="en-US" baseline="0" dirty="0"/>
          </a:p>
          <a:p>
            <a:r>
              <a:rPr lang="en-CA" dirty="0"/>
              <a:t>The steps</a:t>
            </a:r>
            <a:r>
              <a:rPr lang="en-CA" baseline="0" dirty="0"/>
              <a:t> in the process are:  </a:t>
            </a:r>
          </a:p>
          <a:p>
            <a:pPr marL="0" indent="0">
              <a:buFont typeface="+mj-lt"/>
              <a:buNone/>
            </a:pPr>
            <a:r>
              <a:rPr lang="en-CA" baseline="0" dirty="0"/>
              <a:t>1) R: </a:t>
            </a:r>
            <a:r>
              <a:rPr lang="en-US" dirty="0"/>
              <a:t>Establishing</a:t>
            </a:r>
            <a:r>
              <a:rPr lang="en-US" baseline="0" dirty="0"/>
              <a:t> educational “Rapport” between the resident and the clinician; an educational alliance or partnership;</a:t>
            </a:r>
          </a:p>
          <a:p>
            <a:pPr marL="0" indent="0">
              <a:buNone/>
            </a:pPr>
            <a:r>
              <a:rPr lang="en-US" dirty="0"/>
              <a:t>2) X: Setting</a:t>
            </a:r>
            <a:r>
              <a:rPr lang="en-US" baseline="0" dirty="0"/>
              <a:t> </a:t>
            </a:r>
            <a:r>
              <a:rPr lang="en-US" dirty="0"/>
              <a:t>“</a:t>
            </a:r>
            <a:r>
              <a:rPr lang="en-US" dirty="0" err="1"/>
              <a:t>eXpectations</a:t>
            </a:r>
            <a:r>
              <a:rPr lang="en-US" dirty="0"/>
              <a:t>” for the particular</a:t>
            </a:r>
            <a:r>
              <a:rPr lang="en-US" baseline="0" dirty="0"/>
              <a:t> clinical time period;</a:t>
            </a:r>
          </a:p>
          <a:p>
            <a:pPr marL="228600" indent="-228600">
              <a:buNone/>
            </a:pPr>
            <a:endParaRPr lang="en-US" dirty="0"/>
          </a:p>
          <a:p>
            <a:pPr marL="228600" indent="-228600">
              <a:buNone/>
            </a:pPr>
            <a:r>
              <a:rPr lang="en-US" baseline="0" dirty="0"/>
              <a:t>These initial steps need not take longer than a few minutes.</a:t>
            </a:r>
          </a:p>
          <a:p>
            <a:pPr marL="228600" indent="-228600">
              <a:buNone/>
            </a:pPr>
            <a:endParaRPr lang="en-US" dirty="0"/>
          </a:p>
          <a:p>
            <a:r>
              <a:rPr lang="en-US" dirty="0"/>
              <a:t>3) O: “Observing” some type of work that the resident does;</a:t>
            </a:r>
          </a:p>
          <a:p>
            <a:r>
              <a:rPr lang="en-US" dirty="0"/>
              <a:t>4) C:</a:t>
            </a:r>
            <a:r>
              <a:rPr lang="en-US" baseline="0" dirty="0"/>
              <a:t> </a:t>
            </a:r>
            <a:r>
              <a:rPr lang="en-US" dirty="0"/>
              <a:t>Engaging in a</a:t>
            </a:r>
            <a:r>
              <a:rPr lang="en-US" baseline="0" dirty="0"/>
              <a:t> “Coaching conversation” </a:t>
            </a:r>
            <a:r>
              <a:rPr lang="en-US" dirty="0"/>
              <a:t>for the purpose of improvement of that work (“coaching”);</a:t>
            </a:r>
          </a:p>
          <a:p>
            <a:pPr marL="0" marR="0" indent="0" algn="l" defTabSz="914060" rtl="0" eaLnBrk="1" fontAlgn="auto" latinLnBrk="0" hangingPunct="1">
              <a:lnSpc>
                <a:spcPct val="100000"/>
              </a:lnSpc>
              <a:spcBef>
                <a:spcPts val="0"/>
              </a:spcBef>
              <a:spcAft>
                <a:spcPts val="0"/>
              </a:spcAft>
              <a:buClrTx/>
              <a:buSzTx/>
              <a:buFontTx/>
              <a:buNone/>
              <a:tabLst/>
              <a:defRPr/>
            </a:pPr>
            <a:r>
              <a:rPr lang="en-US" dirty="0"/>
              <a:t>5) R: “Record” a summary of the dialogue that occurred so that the resident can build a portfolio of observations demonstrating progress and areas to be improved. </a:t>
            </a:r>
            <a:r>
              <a:rPr lang="en-CA" dirty="0"/>
              <a:t>Feedback is documented in various workplace-based assessment (WBA) tools. Completing some WBA tools involves clinical teachers rating learners practice performance using retrospective supervision scales and detailed narrative descriptors.  </a:t>
            </a:r>
          </a:p>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005875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a:t>
            </a:r>
            <a:r>
              <a:rPr lang="en-US" baseline="0"/>
              <a:t> exercise to get the group thinking about how to write suggestions for improvement linked to their areas for improvement.</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46</a:t>
            </a:fld>
            <a:endParaRPr lang="en-US"/>
          </a:p>
        </p:txBody>
      </p:sp>
    </p:spTree>
    <p:extLst>
      <p:ext uri="{BB962C8B-B14F-4D97-AF65-F5344CB8AC3E}">
        <p14:creationId xmlns:p14="http://schemas.microsoft.com/office/powerpoint/2010/main" val="1248973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Sum up your talk by focusing on the points</a:t>
            </a:r>
            <a:r>
              <a:rPr lang="en-CA" baseline="0"/>
              <a:t> that are most key for your group. These may differ depending on where your audience is at regarding these topics</a:t>
            </a:r>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47</a:t>
            </a:fld>
            <a:endParaRPr lang="en-US"/>
          </a:p>
        </p:txBody>
      </p:sp>
    </p:spTree>
    <p:extLst>
      <p:ext uri="{BB962C8B-B14F-4D97-AF65-F5344CB8AC3E}">
        <p14:creationId xmlns:p14="http://schemas.microsoft.com/office/powerpoint/2010/main" val="4144430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Ask them how they could make it better. Hopefully, they will come up with some of the key features of high-quality comments from the literature, which are provided on the next slide.</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48</a:t>
            </a:fld>
            <a:endParaRPr lang="en-US"/>
          </a:p>
        </p:txBody>
      </p:sp>
    </p:spTree>
    <p:extLst>
      <p:ext uri="{BB962C8B-B14F-4D97-AF65-F5344CB8AC3E}">
        <p14:creationId xmlns:p14="http://schemas.microsoft.com/office/powerpoint/2010/main" val="308810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a:t>
            </a:r>
            <a:r>
              <a:rPr lang="en-US" baseline="0"/>
              <a:t> helps to explain how assessment fits into the model. The word “assessment” simply refers to the decision you made about the quality of the performance that you observed. It is in no way a summative judgment. Rather, you need to make a decision about whether something was well done or not in order to help coach them on how to improve.</a:t>
            </a:r>
            <a:endParaRPr lang="en-US"/>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8</a:t>
            </a:fld>
            <a:endParaRPr lang="en-US"/>
          </a:p>
        </p:txBody>
      </p:sp>
    </p:spTree>
    <p:extLst>
      <p:ext uri="{BB962C8B-B14F-4D97-AF65-F5344CB8AC3E}">
        <p14:creationId xmlns:p14="http://schemas.microsoft.com/office/powerpoint/2010/main" val="145061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9</a:t>
            </a:fld>
            <a:endParaRPr lang="en-US"/>
          </a:p>
        </p:txBody>
      </p:sp>
    </p:spTree>
    <p:extLst>
      <p:ext uri="{BB962C8B-B14F-4D97-AF65-F5344CB8AC3E}">
        <p14:creationId xmlns:p14="http://schemas.microsoft.com/office/powerpoint/2010/main" val="412470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Times" pitchFamily="-112" charset="0"/>
              </a:rPr>
              <a:t>These are</a:t>
            </a:r>
            <a:r>
              <a:rPr lang="en-US" altLang="en-US" baseline="0">
                <a:latin typeface="Times" pitchFamily="-112" charset="0"/>
              </a:rPr>
              <a:t> the three topics that this slide deck covers.</a:t>
            </a:r>
            <a:endParaRPr lang="en-US" altLang="en-US">
              <a:latin typeface="Times" pitchFamily="-112" charset="0"/>
            </a:endParaRP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15800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This</a:t>
            </a:r>
            <a:r>
              <a:rPr lang="en-CA" baseline="0"/>
              <a:t> slide demonstrates that most of our commonly-used assessment methods do not get at what a trainee does on a typical clinical day. We need our faculty to understand the importance of assessing trainees in the real clinical environment so that we can ensure that they perform competently there.</a:t>
            </a:r>
            <a:endParaRPr lang="en-CA"/>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12</a:t>
            </a:fld>
            <a:endParaRPr lang="en-US"/>
          </a:p>
        </p:txBody>
      </p:sp>
    </p:spTree>
    <p:extLst>
      <p:ext uri="{BB962C8B-B14F-4D97-AF65-F5344CB8AC3E}">
        <p14:creationId xmlns:p14="http://schemas.microsoft.com/office/powerpoint/2010/main" val="385548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This</a:t>
            </a:r>
            <a:r>
              <a:rPr lang="en-CA" baseline="0"/>
              <a:t> slide discusses various options for observing trainees, particularly in a clinic or ward setting. It is important to discuss the option of watching an entire patient interaction versus choosing to see specific parts. Both have value. Determining what works best for your clinical teachers’ environments is key. If only typically watching parts of performance, then teachers must ensure that they eventually see all aspects that they need to for good assessment.</a:t>
            </a:r>
          </a:p>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1102777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en-US" sz="2400" b="1">
                <a:solidFill>
                  <a:schemeClr val="accent4"/>
                </a:solidFill>
              </a:rPr>
              <a:t>•••</a:t>
            </a:r>
          </a:p>
        </p:txBody>
      </p:sp>
      <p:pic>
        <p:nvPicPr>
          <p:cNvPr id="7" name="Picture 6">
            <a:extLst>
              <a:ext uri="{FF2B5EF4-FFF2-40B4-BE49-F238E27FC236}">
                <a16:creationId xmlns:a16="http://schemas.microsoft.com/office/drawing/2014/main" id="{56BC9998-9220-9743-8491-645DBDD42463}"/>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Click to 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dudek@toh.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nvPr>
        </p:nvSpPr>
        <p:spPr/>
        <p:txBody>
          <a:bodyPr/>
          <a:lstStyle/>
          <a:p>
            <a:r>
              <a:rPr lang="en-US"/>
              <a:t>Workplace-based Assessment</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nvPr>
        </p:nvSpPr>
        <p:spPr/>
        <p:txBody>
          <a:bodyPr/>
          <a:lstStyle/>
          <a:p>
            <a:r>
              <a:rPr lang="en-US"/>
              <a:t>Practical Implications</a:t>
            </a:r>
          </a:p>
        </p:txBody>
      </p:sp>
      <p:sp>
        <p:nvSpPr>
          <p:cNvPr id="5" name="TextBox 10">
            <a:extLst>
              <a:ext uri="{FF2B5EF4-FFF2-40B4-BE49-F238E27FC236}">
                <a16:creationId xmlns:a16="http://schemas.microsoft.com/office/drawing/2014/main" id="{35BE80C0-9084-0D48-B46E-B19B192F30FD}"/>
              </a:ext>
            </a:extLst>
          </p:cNvPr>
          <p:cNvSpPr txBox="1"/>
          <p:nvPr/>
        </p:nvSpPr>
        <p:spPr>
          <a:xfrm>
            <a:off x="6043354" y="4106943"/>
            <a:ext cx="565292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aseline="0"/>
              <a:t>Nancy Dudek MD MEd FRCPC and Wade </a:t>
            </a:r>
            <a:r>
              <a:rPr lang="en-US" sz="1600" baseline="0" err="1"/>
              <a:t>Gofton</a:t>
            </a:r>
            <a:r>
              <a:rPr lang="en-US" sz="1600" baseline="0"/>
              <a:t> MD MEd FRCSC, with contributions from Farhan Bhanji MD MSc FRCPC</a:t>
            </a:r>
          </a:p>
          <a:p>
            <a:endParaRPr lang="en-US" sz="1600"/>
          </a:p>
          <a:p>
            <a:r>
              <a:rPr lang="en-US" sz="1600"/>
              <a:t>October 2017, updated 2024</a:t>
            </a:r>
          </a:p>
          <a:p>
            <a:endParaRPr lang="en-US" sz="1600"/>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D7273A-A9F0-F011-37EB-49D9293FFE9A}"/>
              </a:ext>
            </a:extLst>
          </p:cNvPr>
          <p:cNvSpPr>
            <a:spLocks noGrp="1"/>
          </p:cNvSpPr>
          <p:nvPr>
            <p:ph type="title"/>
          </p:nvPr>
        </p:nvSpPr>
        <p:spPr/>
        <p:txBody>
          <a:bodyPr/>
          <a:lstStyle/>
          <a:p>
            <a:r>
              <a:rPr lang="en-US"/>
              <a:t>Focus for today</a:t>
            </a:r>
          </a:p>
        </p:txBody>
      </p:sp>
      <p:sp>
        <p:nvSpPr>
          <p:cNvPr id="8" name="Content Placeholder 7">
            <a:extLst>
              <a:ext uri="{FF2B5EF4-FFF2-40B4-BE49-F238E27FC236}">
                <a16:creationId xmlns:a16="http://schemas.microsoft.com/office/drawing/2014/main" id="{9C5865AD-8222-4BE0-ABEE-507FAE64902B}"/>
              </a:ext>
            </a:extLst>
          </p:cNvPr>
          <p:cNvSpPr>
            <a:spLocks noGrp="1"/>
          </p:cNvSpPr>
          <p:nvPr>
            <p:ph idx="1"/>
          </p:nvPr>
        </p:nvSpPr>
        <p:spPr/>
        <p:txBody>
          <a:bodyPr/>
          <a:lstStyle/>
          <a:p>
            <a:r>
              <a:rPr lang="en-US"/>
              <a:t>Observation issues</a:t>
            </a:r>
          </a:p>
          <a:p>
            <a:r>
              <a:rPr lang="en-US"/>
              <a:t>Rating scales</a:t>
            </a:r>
          </a:p>
          <a:p>
            <a:r>
              <a:rPr lang="en-US"/>
              <a:t>Narrative observation</a:t>
            </a:r>
          </a:p>
        </p:txBody>
      </p:sp>
      <p:sp>
        <p:nvSpPr>
          <p:cNvPr id="5" name="Footer Placeholder 4">
            <a:extLst>
              <a:ext uri="{FF2B5EF4-FFF2-40B4-BE49-F238E27FC236}">
                <a16:creationId xmlns:a16="http://schemas.microsoft.com/office/drawing/2014/main" id="{75DE128C-9F12-7024-278F-D5E9D53CA0A9}"/>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9F145545-7944-4DD0-FAB4-E09D2BBB2295}"/>
              </a:ext>
            </a:extLst>
          </p:cNvPr>
          <p:cNvSpPr>
            <a:spLocks noGrp="1"/>
          </p:cNvSpPr>
          <p:nvPr>
            <p:ph type="sldNum" sz="quarter" idx="12"/>
          </p:nvPr>
        </p:nvSpPr>
        <p:spPr/>
        <p:txBody>
          <a:bodyPr/>
          <a:lstStyle/>
          <a:p>
            <a:fld id="{0F408A5D-059A-A247-8344-29C129C8EF29}" type="slidenum">
              <a:rPr lang="en-US" smtClean="0"/>
              <a:pPr/>
              <a:t>10</a:t>
            </a:fld>
            <a:endParaRPr lang="en-US"/>
          </a:p>
        </p:txBody>
      </p:sp>
    </p:spTree>
    <p:extLst>
      <p:ext uri="{BB962C8B-B14F-4D97-AF65-F5344CB8AC3E}">
        <p14:creationId xmlns:p14="http://schemas.microsoft.com/office/powerpoint/2010/main" val="165211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EBF-F442-72F3-DE2D-FD52B94D01D0}"/>
              </a:ext>
            </a:extLst>
          </p:cNvPr>
          <p:cNvSpPr>
            <a:spLocks noGrp="1"/>
          </p:cNvSpPr>
          <p:nvPr>
            <p:ph type="title"/>
          </p:nvPr>
        </p:nvSpPr>
        <p:spPr/>
        <p:txBody>
          <a:bodyPr/>
          <a:lstStyle/>
          <a:p>
            <a:r>
              <a:rPr lang="en-US"/>
              <a:t>Observation Issues</a:t>
            </a:r>
          </a:p>
        </p:txBody>
      </p:sp>
      <p:sp>
        <p:nvSpPr>
          <p:cNvPr id="4" name="Footer Placeholder 3">
            <a:extLst>
              <a:ext uri="{FF2B5EF4-FFF2-40B4-BE49-F238E27FC236}">
                <a16:creationId xmlns:a16="http://schemas.microsoft.com/office/drawing/2014/main" id="{8221A484-F6E7-5B91-1788-2E2192E07196}"/>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0CEEA2EB-8802-0C95-159E-B710A22075B4}"/>
              </a:ext>
            </a:extLst>
          </p:cNvPr>
          <p:cNvSpPr>
            <a:spLocks noGrp="1"/>
          </p:cNvSpPr>
          <p:nvPr>
            <p:ph type="sldNum" sz="quarter" idx="12"/>
          </p:nvPr>
        </p:nvSpPr>
        <p:spPr/>
        <p:txBody>
          <a:bodyPr/>
          <a:lstStyle/>
          <a:p>
            <a:fld id="{0F408A5D-059A-A247-8344-29C129C8EF29}" type="slidenum">
              <a:rPr lang="en-US" smtClean="0"/>
              <a:pPr/>
              <a:t>11</a:t>
            </a:fld>
            <a:endParaRPr lang="en-US"/>
          </a:p>
        </p:txBody>
      </p:sp>
    </p:spTree>
    <p:extLst>
      <p:ext uri="{BB962C8B-B14F-4D97-AF65-F5344CB8AC3E}">
        <p14:creationId xmlns:p14="http://schemas.microsoft.com/office/powerpoint/2010/main" val="352975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233C-02B5-9575-4DBB-8B1D1023D32A}"/>
              </a:ext>
            </a:extLst>
          </p:cNvPr>
          <p:cNvSpPr>
            <a:spLocks noGrp="1"/>
          </p:cNvSpPr>
          <p:nvPr>
            <p:ph type="title"/>
          </p:nvPr>
        </p:nvSpPr>
        <p:spPr/>
        <p:txBody>
          <a:bodyPr/>
          <a:lstStyle/>
          <a:p>
            <a:r>
              <a:rPr lang="en-US"/>
              <a:t>Major challenge</a:t>
            </a:r>
          </a:p>
        </p:txBody>
      </p:sp>
      <p:sp>
        <p:nvSpPr>
          <p:cNvPr id="4" name="Footer Placeholder 3">
            <a:extLst>
              <a:ext uri="{FF2B5EF4-FFF2-40B4-BE49-F238E27FC236}">
                <a16:creationId xmlns:a16="http://schemas.microsoft.com/office/drawing/2014/main" id="{F0EFD1B9-20CE-468B-6AC8-7D03643A8777}"/>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00F2AD99-E614-2710-E377-538A29CBE778}"/>
              </a:ext>
            </a:extLst>
          </p:cNvPr>
          <p:cNvSpPr>
            <a:spLocks noGrp="1"/>
          </p:cNvSpPr>
          <p:nvPr>
            <p:ph type="sldNum" sz="quarter" idx="12"/>
          </p:nvPr>
        </p:nvSpPr>
        <p:spPr/>
        <p:txBody>
          <a:bodyPr/>
          <a:lstStyle/>
          <a:p>
            <a:fld id="{0F408A5D-059A-A247-8344-29C129C8EF29}" type="slidenum">
              <a:rPr lang="en-US" smtClean="0"/>
              <a:pPr/>
              <a:t>12</a:t>
            </a:fld>
            <a:endParaRPr lang="en-US"/>
          </a:p>
        </p:txBody>
      </p:sp>
      <p:pic>
        <p:nvPicPr>
          <p:cNvPr id="6" name="Picture 2">
            <a:extLst>
              <a:ext uri="{FF2B5EF4-FFF2-40B4-BE49-F238E27FC236}">
                <a16:creationId xmlns:a16="http://schemas.microsoft.com/office/drawing/2014/main" id="{78509EC1-9AC6-D76A-C072-C21355E2C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944" y="1350073"/>
            <a:ext cx="7345116" cy="472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26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4CA1-ABAB-053C-8F64-3818C7B7BEF3}"/>
              </a:ext>
            </a:extLst>
          </p:cNvPr>
          <p:cNvSpPr>
            <a:spLocks noGrp="1"/>
          </p:cNvSpPr>
          <p:nvPr>
            <p:ph type="title"/>
          </p:nvPr>
        </p:nvSpPr>
        <p:spPr>
          <a:xfrm>
            <a:off x="838200" y="365125"/>
            <a:ext cx="10515600" cy="1325563"/>
          </a:xfrm>
        </p:spPr>
        <p:txBody>
          <a:bodyPr anchor="ctr">
            <a:normAutofit/>
          </a:bodyPr>
          <a:lstStyle/>
          <a:p>
            <a:r>
              <a:rPr lang="en-US"/>
              <a:t>Observation strategies</a:t>
            </a:r>
          </a:p>
        </p:txBody>
      </p:sp>
      <p:pic>
        <p:nvPicPr>
          <p:cNvPr id="6" name="Picture 2" descr="Two supervisors are chatting with a trainee">
            <a:extLst>
              <a:ext uri="{FF2B5EF4-FFF2-40B4-BE49-F238E27FC236}">
                <a16:creationId xmlns:a16="http://schemas.microsoft.com/office/drawing/2014/main" id="{0C7B33AE-EF67-2463-38CA-0FB7BAF6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513" b="-1"/>
          <a:stretch/>
        </p:blipFill>
        <p:spPr bwMode="auto">
          <a:xfrm>
            <a:off x="838200" y="1825625"/>
            <a:ext cx="5181600" cy="4351338"/>
          </a:xfrm>
          <a:prstGeom prst="rect">
            <a:avLst/>
          </a:prstGeom>
          <a:solidFill>
            <a:srgbClr val="FFFFFF"/>
          </a:solidFill>
        </p:spPr>
      </p:pic>
      <p:sp>
        <p:nvSpPr>
          <p:cNvPr id="3" name="Content Placeholder 2">
            <a:extLst>
              <a:ext uri="{FF2B5EF4-FFF2-40B4-BE49-F238E27FC236}">
                <a16:creationId xmlns:a16="http://schemas.microsoft.com/office/drawing/2014/main" id="{0527A984-60E2-0556-39FE-769D08427715}"/>
              </a:ext>
            </a:extLst>
          </p:cNvPr>
          <p:cNvSpPr>
            <a:spLocks noGrp="1"/>
          </p:cNvSpPr>
          <p:nvPr>
            <p:ph sz="half" idx="2"/>
          </p:nvPr>
        </p:nvSpPr>
        <p:spPr>
          <a:xfrm>
            <a:off x="6172200" y="1825625"/>
            <a:ext cx="5181600" cy="4351338"/>
          </a:xfrm>
        </p:spPr>
        <p:txBody>
          <a:bodyPr>
            <a:normAutofit fontScale="92500" lnSpcReduction="10000"/>
          </a:bodyPr>
          <a:lstStyle/>
          <a:p>
            <a:pPr marL="288799" indent="-288799"/>
            <a:r>
              <a:rPr lang="en-CA" sz="2000"/>
              <a:t>Orient the trainee to being observed</a:t>
            </a:r>
          </a:p>
          <a:p>
            <a:pPr marL="288799" indent="-288799"/>
            <a:r>
              <a:rPr lang="en-CA" sz="2000"/>
              <a:t>Two approaches:</a:t>
            </a:r>
          </a:p>
          <a:p>
            <a:pPr lvl="1"/>
            <a:r>
              <a:rPr lang="en-CA" sz="2000"/>
              <a:t>Watch it all</a:t>
            </a:r>
          </a:p>
          <a:p>
            <a:pPr lvl="1"/>
            <a:r>
              <a:rPr lang="en-CA" sz="2000"/>
              <a:t>Watch bits and pieces</a:t>
            </a:r>
          </a:p>
          <a:p>
            <a:pPr lvl="2"/>
            <a:r>
              <a:rPr lang="en-CA"/>
              <a:t>Some aspect of history</a:t>
            </a:r>
          </a:p>
          <a:p>
            <a:pPr lvl="2"/>
            <a:r>
              <a:rPr lang="en-CA"/>
              <a:t>Repeat physical exam </a:t>
            </a:r>
          </a:p>
          <a:p>
            <a:pPr lvl="2"/>
            <a:r>
              <a:rPr lang="en-CA"/>
              <a:t>Provide the plan</a:t>
            </a:r>
          </a:p>
          <a:p>
            <a:pPr marL="288799" indent="-288799"/>
            <a:r>
              <a:rPr lang="en-CA" sz="2000"/>
              <a:t>Introduce concept to patient</a:t>
            </a:r>
          </a:p>
          <a:p>
            <a:pPr lvl="1"/>
            <a:r>
              <a:rPr lang="en-CA" sz="2000"/>
              <a:t>“I’m a fly on the wall”</a:t>
            </a:r>
          </a:p>
          <a:p>
            <a:pPr marL="288799" indent="-288799"/>
            <a:r>
              <a:rPr lang="en-CA" sz="2000"/>
              <a:t>Define what you need to watch</a:t>
            </a:r>
          </a:p>
          <a:p>
            <a:pPr marL="288799" indent="-288799"/>
            <a:r>
              <a:rPr lang="en-CA" sz="2000"/>
              <a:t>Make a schedule to observe</a:t>
            </a:r>
          </a:p>
          <a:p>
            <a:endParaRPr lang="en-US" sz="1500"/>
          </a:p>
        </p:txBody>
      </p:sp>
      <p:sp>
        <p:nvSpPr>
          <p:cNvPr id="4" name="Footer Placeholder 3">
            <a:extLst>
              <a:ext uri="{FF2B5EF4-FFF2-40B4-BE49-F238E27FC236}">
                <a16:creationId xmlns:a16="http://schemas.microsoft.com/office/drawing/2014/main" id="{7D18FAF5-D5F4-2305-8B94-F583F3472C00}"/>
              </a:ext>
            </a:extLst>
          </p:cNvPr>
          <p:cNvSpPr>
            <a:spLocks noGrp="1"/>
          </p:cNvSpPr>
          <p:nvPr>
            <p:ph type="ftr" sz="quarter" idx="11"/>
          </p:nvPr>
        </p:nvSpPr>
        <p:spPr>
          <a:xfrm>
            <a:off x="1292202" y="6532831"/>
            <a:ext cx="4052882" cy="317852"/>
          </a:xfrm>
        </p:spPr>
        <p:txBody>
          <a:bodyPr anchor="t">
            <a:normAutofit/>
          </a:bodyPr>
          <a:lstStyle/>
          <a:p>
            <a:pPr>
              <a:spcAft>
                <a:spcPts val="600"/>
              </a:spcAft>
            </a:pPr>
            <a:r>
              <a:rPr lang="en-US"/>
              <a:t>WBA: Practical Implications</a:t>
            </a:r>
          </a:p>
        </p:txBody>
      </p:sp>
      <p:sp>
        <p:nvSpPr>
          <p:cNvPr id="5" name="Slide Number Placeholder 4">
            <a:extLst>
              <a:ext uri="{FF2B5EF4-FFF2-40B4-BE49-F238E27FC236}">
                <a16:creationId xmlns:a16="http://schemas.microsoft.com/office/drawing/2014/main" id="{6B956F20-5431-B8E4-FD62-91BDDAE9EB40}"/>
              </a:ext>
            </a:extLst>
          </p:cNvPr>
          <p:cNvSpPr>
            <a:spLocks noGrp="1"/>
          </p:cNvSpPr>
          <p:nvPr>
            <p:ph type="sldNum" sz="quarter" idx="12"/>
          </p:nvPr>
        </p:nvSpPr>
        <p:spPr>
          <a:xfrm>
            <a:off x="11353799" y="6532831"/>
            <a:ext cx="626163" cy="317851"/>
          </a:xfrm>
        </p:spPr>
        <p:txBody>
          <a:bodyPr anchor="t">
            <a:normAutofit/>
          </a:bodyPr>
          <a:lstStyle/>
          <a:p>
            <a:pPr>
              <a:spcAft>
                <a:spcPts val="600"/>
              </a:spcAft>
            </a:pPr>
            <a:fld id="{0F408A5D-059A-A247-8344-29C129C8EF29}" type="slidenum">
              <a:rPr lang="en-US" smtClean="0"/>
              <a:pPr>
                <a:spcAft>
                  <a:spcPts val="600"/>
                </a:spcAft>
              </a:pPr>
              <a:t>13</a:t>
            </a:fld>
            <a:endParaRPr lang="en-US"/>
          </a:p>
        </p:txBody>
      </p:sp>
    </p:spTree>
    <p:extLst>
      <p:ext uri="{BB962C8B-B14F-4D97-AF65-F5344CB8AC3E}">
        <p14:creationId xmlns:p14="http://schemas.microsoft.com/office/powerpoint/2010/main" val="75229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BA9D-472A-BC81-A272-A6F626407071}"/>
              </a:ext>
            </a:extLst>
          </p:cNvPr>
          <p:cNvSpPr>
            <a:spLocks noGrp="1"/>
          </p:cNvSpPr>
          <p:nvPr>
            <p:ph type="title"/>
          </p:nvPr>
        </p:nvSpPr>
        <p:spPr>
          <a:xfrm>
            <a:off x="838200" y="365125"/>
            <a:ext cx="10515600" cy="1325563"/>
          </a:xfrm>
        </p:spPr>
        <p:txBody>
          <a:bodyPr anchor="ctr">
            <a:normAutofit/>
          </a:bodyPr>
          <a:lstStyle/>
          <a:p>
            <a:r>
              <a:rPr lang="en-US"/>
              <a:t>What about indirect observation?</a:t>
            </a:r>
          </a:p>
        </p:txBody>
      </p:sp>
      <p:sp>
        <p:nvSpPr>
          <p:cNvPr id="3" name="Content Placeholder 2">
            <a:extLst>
              <a:ext uri="{FF2B5EF4-FFF2-40B4-BE49-F238E27FC236}">
                <a16:creationId xmlns:a16="http://schemas.microsoft.com/office/drawing/2014/main" id="{DCF81022-A9D9-92AA-B7B2-DEA14B48959F}"/>
              </a:ext>
            </a:extLst>
          </p:cNvPr>
          <p:cNvSpPr>
            <a:spLocks noGrp="1"/>
          </p:cNvSpPr>
          <p:nvPr>
            <p:ph sz="half" idx="1"/>
          </p:nvPr>
        </p:nvSpPr>
        <p:spPr>
          <a:xfrm>
            <a:off x="838200" y="1825625"/>
            <a:ext cx="5181600" cy="4351338"/>
          </a:xfrm>
        </p:spPr>
        <p:txBody>
          <a:bodyPr>
            <a:normAutofit/>
          </a:bodyPr>
          <a:lstStyle/>
          <a:p>
            <a:r>
              <a:rPr lang="en-US" sz="2000"/>
              <a:t>Examples:</a:t>
            </a:r>
          </a:p>
          <a:p>
            <a:pPr lvl="1" indent="-288799"/>
            <a:r>
              <a:rPr lang="en-US" sz="2000"/>
              <a:t>Interactions with other team members</a:t>
            </a:r>
          </a:p>
          <a:p>
            <a:pPr lvl="2" indent="-288799"/>
            <a:r>
              <a:rPr lang="en-US"/>
              <a:t>“I really don’t like being on call with Dr. X”</a:t>
            </a:r>
          </a:p>
          <a:p>
            <a:pPr lvl="1" indent="-288799"/>
            <a:r>
              <a:rPr lang="en-US" sz="2000"/>
              <a:t>Comments from patients and families</a:t>
            </a:r>
          </a:p>
          <a:p>
            <a:pPr lvl="2" indent="-288799"/>
            <a:r>
              <a:rPr lang="en-US"/>
              <a:t>“She is wonderful… keep her!”</a:t>
            </a:r>
          </a:p>
          <a:p>
            <a:r>
              <a:rPr lang="en-US" sz="2000"/>
              <a:t>Ask them why</a:t>
            </a:r>
          </a:p>
          <a:p>
            <a:pPr lvl="1"/>
            <a:r>
              <a:rPr lang="en-US" sz="2000"/>
              <a:t>Follow-up questions when needed</a:t>
            </a:r>
          </a:p>
          <a:p>
            <a:pPr lvl="1"/>
            <a:r>
              <a:rPr lang="en-US" sz="2000" u="sng"/>
              <a:t>Thank them</a:t>
            </a:r>
            <a:r>
              <a:rPr lang="en-US" sz="2000"/>
              <a:t> for telling you</a:t>
            </a:r>
          </a:p>
          <a:p>
            <a:endParaRPr lang="en-US" sz="2000"/>
          </a:p>
        </p:txBody>
      </p:sp>
      <p:pic>
        <p:nvPicPr>
          <p:cNvPr id="6" name="Picture 5" descr="A person in a hospital bed is talking to their physicians">
            <a:extLst>
              <a:ext uri="{FF2B5EF4-FFF2-40B4-BE49-F238E27FC236}">
                <a16:creationId xmlns:a16="http://schemas.microsoft.com/office/drawing/2014/main" id="{88389CCC-C6AB-5FEB-E38A-38E69C0D7565}"/>
              </a:ext>
            </a:extLst>
          </p:cNvPr>
          <p:cNvPicPr>
            <a:picLocks noChangeAspect="1"/>
          </p:cNvPicPr>
          <p:nvPr/>
        </p:nvPicPr>
        <p:blipFill>
          <a:blip r:embed="rId3">
            <a:extLst>
              <a:ext uri="{28A0092B-C50C-407E-A947-70E740481C1C}">
                <a14:useLocalDpi xmlns:a14="http://schemas.microsoft.com/office/drawing/2010/main" val="0"/>
              </a:ext>
            </a:extLst>
          </a:blip>
          <a:srcRect l="4860" r="9995" b="-3"/>
          <a:stretch/>
        </p:blipFill>
        <p:spPr>
          <a:xfrm>
            <a:off x="6172200" y="1825625"/>
            <a:ext cx="5181600" cy="4351338"/>
          </a:xfrm>
          <a:prstGeom prst="rect">
            <a:avLst/>
          </a:prstGeom>
          <a:noFill/>
        </p:spPr>
      </p:pic>
      <p:sp>
        <p:nvSpPr>
          <p:cNvPr id="4" name="Footer Placeholder 3">
            <a:extLst>
              <a:ext uri="{FF2B5EF4-FFF2-40B4-BE49-F238E27FC236}">
                <a16:creationId xmlns:a16="http://schemas.microsoft.com/office/drawing/2014/main" id="{7ED3D7F6-9E8F-7746-1294-1F356E07607F}"/>
              </a:ext>
            </a:extLst>
          </p:cNvPr>
          <p:cNvSpPr>
            <a:spLocks noGrp="1"/>
          </p:cNvSpPr>
          <p:nvPr>
            <p:ph type="ftr" sz="quarter" idx="11"/>
          </p:nvPr>
        </p:nvSpPr>
        <p:spPr>
          <a:xfrm>
            <a:off x="1292202" y="6532831"/>
            <a:ext cx="4052882" cy="317852"/>
          </a:xfrm>
        </p:spPr>
        <p:txBody>
          <a:bodyPr anchor="t">
            <a:normAutofit/>
          </a:bodyPr>
          <a:lstStyle/>
          <a:p>
            <a:pPr>
              <a:spcAft>
                <a:spcPts val="600"/>
              </a:spcAft>
            </a:pPr>
            <a:r>
              <a:rPr lang="en-US"/>
              <a:t>WBA: Practical Implications</a:t>
            </a:r>
          </a:p>
        </p:txBody>
      </p:sp>
      <p:sp>
        <p:nvSpPr>
          <p:cNvPr id="5" name="Slide Number Placeholder 4">
            <a:extLst>
              <a:ext uri="{FF2B5EF4-FFF2-40B4-BE49-F238E27FC236}">
                <a16:creationId xmlns:a16="http://schemas.microsoft.com/office/drawing/2014/main" id="{03365B97-43BF-C600-0EBE-04A44A5EF86A}"/>
              </a:ext>
            </a:extLst>
          </p:cNvPr>
          <p:cNvSpPr>
            <a:spLocks noGrp="1"/>
          </p:cNvSpPr>
          <p:nvPr>
            <p:ph type="sldNum" sz="quarter" idx="12"/>
          </p:nvPr>
        </p:nvSpPr>
        <p:spPr>
          <a:xfrm>
            <a:off x="11353799" y="6532831"/>
            <a:ext cx="626163" cy="317851"/>
          </a:xfrm>
        </p:spPr>
        <p:txBody>
          <a:bodyPr anchor="t">
            <a:normAutofit/>
          </a:bodyPr>
          <a:lstStyle/>
          <a:p>
            <a:pPr>
              <a:spcAft>
                <a:spcPts val="600"/>
              </a:spcAft>
            </a:pPr>
            <a:fld id="{0F408A5D-059A-A247-8344-29C129C8EF29}" type="slidenum">
              <a:rPr lang="en-US" smtClean="0"/>
              <a:pPr>
                <a:spcAft>
                  <a:spcPts val="600"/>
                </a:spcAft>
              </a:pPr>
              <a:t>14</a:t>
            </a:fld>
            <a:endParaRPr lang="en-US"/>
          </a:p>
        </p:txBody>
      </p:sp>
    </p:spTree>
    <p:extLst>
      <p:ext uri="{BB962C8B-B14F-4D97-AF65-F5344CB8AC3E}">
        <p14:creationId xmlns:p14="http://schemas.microsoft.com/office/powerpoint/2010/main" val="2776975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72095-ED12-19B0-6EBC-64C3CA25821B}"/>
              </a:ext>
            </a:extLst>
          </p:cNvPr>
          <p:cNvSpPr>
            <a:spLocks noGrp="1"/>
          </p:cNvSpPr>
          <p:nvPr>
            <p:ph type="title"/>
          </p:nvPr>
        </p:nvSpPr>
        <p:spPr/>
        <p:txBody>
          <a:bodyPr/>
          <a:lstStyle/>
          <a:p>
            <a:r>
              <a:rPr lang="en-US" sz="4000"/>
              <a:t>What about indirect observation? (continued)</a:t>
            </a:r>
          </a:p>
        </p:txBody>
      </p:sp>
      <p:sp>
        <p:nvSpPr>
          <p:cNvPr id="3" name="Content Placeholder 2">
            <a:extLst>
              <a:ext uri="{FF2B5EF4-FFF2-40B4-BE49-F238E27FC236}">
                <a16:creationId xmlns:a16="http://schemas.microsoft.com/office/drawing/2014/main" id="{A7AC5A35-AFC3-0C33-5857-3DFFFED366F1}"/>
              </a:ext>
            </a:extLst>
          </p:cNvPr>
          <p:cNvSpPr>
            <a:spLocks noGrp="1"/>
          </p:cNvSpPr>
          <p:nvPr>
            <p:ph sz="half" idx="1"/>
          </p:nvPr>
        </p:nvSpPr>
        <p:spPr>
          <a:xfrm>
            <a:off x="838200" y="1825625"/>
            <a:ext cx="9997966" cy="4351338"/>
          </a:xfrm>
        </p:spPr>
        <p:txBody>
          <a:bodyPr/>
          <a:lstStyle/>
          <a:p>
            <a:r>
              <a:rPr lang="en-US"/>
              <a:t>Inferences you make from clinical work </a:t>
            </a:r>
          </a:p>
          <a:p>
            <a:pPr marL="685800" lvl="2">
              <a:spcBef>
                <a:spcPts val="1600"/>
              </a:spcBef>
              <a:buClr>
                <a:schemeClr val="accent1"/>
              </a:buClr>
            </a:pPr>
            <a:r>
              <a:rPr lang="en-US"/>
              <a:t>Case presentations</a:t>
            </a:r>
          </a:p>
          <a:p>
            <a:pPr marL="685800" lvl="2">
              <a:spcBef>
                <a:spcPts val="1600"/>
              </a:spcBef>
              <a:buClr>
                <a:schemeClr val="accent1"/>
              </a:buClr>
            </a:pPr>
            <a:r>
              <a:rPr lang="en-US"/>
              <a:t>Chart review</a:t>
            </a:r>
          </a:p>
          <a:p>
            <a:pPr marL="685800" lvl="2">
              <a:spcBef>
                <a:spcPts val="1600"/>
              </a:spcBef>
              <a:buClr>
                <a:schemeClr val="accent1"/>
              </a:buClr>
            </a:pPr>
            <a:r>
              <a:rPr lang="en-US"/>
              <a:t>Information you find out when you see patient</a:t>
            </a:r>
          </a:p>
          <a:p>
            <a:r>
              <a:rPr lang="en-US"/>
              <a:t>Discuss your observations with trainee</a:t>
            </a:r>
          </a:p>
          <a:p>
            <a:pPr marL="685800" lvl="2">
              <a:spcBef>
                <a:spcPts val="1600"/>
              </a:spcBef>
              <a:buClr>
                <a:schemeClr val="accent1"/>
              </a:buClr>
            </a:pPr>
            <a:r>
              <a:rPr lang="en-US"/>
              <a:t>May include having them demonstrate technique, walk you through their reasoning, etc.</a:t>
            </a:r>
          </a:p>
          <a:p>
            <a:r>
              <a:rPr lang="en-US"/>
              <a:t>Assess their performance based on the above</a:t>
            </a:r>
          </a:p>
          <a:p>
            <a:r>
              <a:rPr lang="en-US"/>
              <a:t>Provide feedback</a:t>
            </a:r>
          </a:p>
          <a:p>
            <a:endParaRPr lang="en-US"/>
          </a:p>
        </p:txBody>
      </p:sp>
      <p:sp>
        <p:nvSpPr>
          <p:cNvPr id="5" name="Footer Placeholder 4">
            <a:extLst>
              <a:ext uri="{FF2B5EF4-FFF2-40B4-BE49-F238E27FC236}">
                <a16:creationId xmlns:a16="http://schemas.microsoft.com/office/drawing/2014/main" id="{B50CE7A9-539F-4D1C-7206-B07985FA139D}"/>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2BA58345-C1E2-AAB1-CF1E-314818D7513C}"/>
              </a:ext>
            </a:extLst>
          </p:cNvPr>
          <p:cNvSpPr>
            <a:spLocks noGrp="1"/>
          </p:cNvSpPr>
          <p:nvPr>
            <p:ph type="sldNum" sz="quarter" idx="12"/>
          </p:nvPr>
        </p:nvSpPr>
        <p:spPr/>
        <p:txBody>
          <a:bodyPr/>
          <a:lstStyle/>
          <a:p>
            <a:fld id="{0F408A5D-059A-A247-8344-29C129C8EF29}" type="slidenum">
              <a:rPr lang="en-US" smtClean="0"/>
              <a:pPr/>
              <a:t>15</a:t>
            </a:fld>
            <a:endParaRPr lang="en-US"/>
          </a:p>
        </p:txBody>
      </p:sp>
    </p:spTree>
    <p:extLst>
      <p:ext uri="{BB962C8B-B14F-4D97-AF65-F5344CB8AC3E}">
        <p14:creationId xmlns:p14="http://schemas.microsoft.com/office/powerpoint/2010/main" val="66460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1AD1-BF67-3B49-8BFB-4ED1DEE21758}"/>
              </a:ext>
            </a:extLst>
          </p:cNvPr>
          <p:cNvSpPr>
            <a:spLocks noGrp="1"/>
          </p:cNvSpPr>
          <p:nvPr>
            <p:ph type="title"/>
          </p:nvPr>
        </p:nvSpPr>
        <p:spPr/>
        <p:txBody>
          <a:bodyPr/>
          <a:lstStyle/>
          <a:p>
            <a:r>
              <a:rPr lang="en-US"/>
              <a:t>Rating scale anchors</a:t>
            </a:r>
          </a:p>
        </p:txBody>
      </p:sp>
      <p:sp>
        <p:nvSpPr>
          <p:cNvPr id="4" name="Footer Placeholder 3">
            <a:extLst>
              <a:ext uri="{FF2B5EF4-FFF2-40B4-BE49-F238E27FC236}">
                <a16:creationId xmlns:a16="http://schemas.microsoft.com/office/drawing/2014/main" id="{D1B355B8-63B9-5502-6A5C-0F638EEB263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E6D269FE-993C-09A4-39D4-9E2A72A42F68}"/>
              </a:ext>
            </a:extLst>
          </p:cNvPr>
          <p:cNvSpPr>
            <a:spLocks noGrp="1"/>
          </p:cNvSpPr>
          <p:nvPr>
            <p:ph type="sldNum" sz="quarter" idx="12"/>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25806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F13D-B1B3-637B-0357-E271AC68DED3}"/>
              </a:ext>
            </a:extLst>
          </p:cNvPr>
          <p:cNvSpPr>
            <a:spLocks noGrp="1"/>
          </p:cNvSpPr>
          <p:nvPr>
            <p:ph type="title"/>
          </p:nvPr>
        </p:nvSpPr>
        <p:spPr/>
        <p:txBody>
          <a:bodyPr/>
          <a:lstStyle/>
          <a:p>
            <a:r>
              <a:rPr lang="en-US"/>
              <a:t>Traditional rating scale anchors</a:t>
            </a:r>
          </a:p>
        </p:txBody>
      </p:sp>
      <p:sp>
        <p:nvSpPr>
          <p:cNvPr id="3" name="Content Placeholder 2">
            <a:extLst>
              <a:ext uri="{FF2B5EF4-FFF2-40B4-BE49-F238E27FC236}">
                <a16:creationId xmlns:a16="http://schemas.microsoft.com/office/drawing/2014/main" id="{1EBED37B-9CA1-DAA7-463C-7922A7DCD6A5}"/>
              </a:ext>
            </a:extLst>
          </p:cNvPr>
          <p:cNvSpPr>
            <a:spLocks noGrp="1"/>
          </p:cNvSpPr>
          <p:nvPr>
            <p:ph idx="1"/>
          </p:nvPr>
        </p:nvSpPr>
        <p:spPr/>
        <p:txBody>
          <a:bodyPr/>
          <a:lstStyle/>
          <a:p>
            <a:r>
              <a:rPr lang="en-US"/>
              <a:t>1 – Consistently below expectations</a:t>
            </a:r>
          </a:p>
          <a:p>
            <a:r>
              <a:rPr lang="en-US"/>
              <a:t>2 – Sometimes below expectations</a:t>
            </a:r>
          </a:p>
          <a:p>
            <a:r>
              <a:rPr lang="en-US"/>
              <a:t>3 – Meets expectations</a:t>
            </a:r>
          </a:p>
          <a:p>
            <a:r>
              <a:rPr lang="en-US"/>
              <a:t>4 – Sometimes above expectations</a:t>
            </a:r>
          </a:p>
          <a:p>
            <a:r>
              <a:rPr lang="en-US"/>
              <a:t>5 – Consistently above expectations</a:t>
            </a:r>
          </a:p>
          <a:p>
            <a:pPr marL="0" indent="0" algn="ctr">
              <a:buNone/>
            </a:pPr>
            <a:endParaRPr lang="en-US"/>
          </a:p>
          <a:p>
            <a:pPr marL="0" indent="0" algn="ctr">
              <a:buNone/>
            </a:pPr>
            <a:r>
              <a:rPr lang="en-US"/>
              <a:t>What works?  What does not work? </a:t>
            </a:r>
          </a:p>
        </p:txBody>
      </p:sp>
      <p:sp>
        <p:nvSpPr>
          <p:cNvPr id="4" name="Footer Placeholder 3">
            <a:extLst>
              <a:ext uri="{FF2B5EF4-FFF2-40B4-BE49-F238E27FC236}">
                <a16:creationId xmlns:a16="http://schemas.microsoft.com/office/drawing/2014/main" id="{17C73C6B-C5BD-276A-6D7A-E602CBA64767}"/>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58E721A2-7D25-8965-B2B9-69FAB60068CD}"/>
              </a:ext>
            </a:extLst>
          </p:cNvPr>
          <p:cNvSpPr>
            <a:spLocks noGrp="1"/>
          </p:cNvSpPr>
          <p:nvPr>
            <p:ph type="sldNum" sz="quarter" idx="12"/>
          </p:nvPr>
        </p:nvSpPr>
        <p:spPr/>
        <p:txBody>
          <a:bodyPr/>
          <a:lstStyle/>
          <a:p>
            <a:fld id="{0F408A5D-059A-A247-8344-29C129C8EF29}" type="slidenum">
              <a:rPr lang="en-US" smtClean="0"/>
              <a:pPr/>
              <a:t>17</a:t>
            </a:fld>
            <a:endParaRPr lang="en-US"/>
          </a:p>
        </p:txBody>
      </p:sp>
    </p:spTree>
    <p:extLst>
      <p:ext uri="{BB962C8B-B14F-4D97-AF65-F5344CB8AC3E}">
        <p14:creationId xmlns:p14="http://schemas.microsoft.com/office/powerpoint/2010/main" val="38817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321D-A12E-6A86-B290-0ED1E2B8A067}"/>
              </a:ext>
            </a:extLst>
          </p:cNvPr>
          <p:cNvSpPr>
            <a:spLocks noGrp="1"/>
          </p:cNvSpPr>
          <p:nvPr>
            <p:ph type="title"/>
          </p:nvPr>
        </p:nvSpPr>
        <p:spPr/>
        <p:txBody>
          <a:bodyPr/>
          <a:lstStyle/>
          <a:p>
            <a:r>
              <a:rPr lang="en-US"/>
              <a:t>Newer rating scale anchors</a:t>
            </a:r>
          </a:p>
        </p:txBody>
      </p:sp>
      <p:sp>
        <p:nvSpPr>
          <p:cNvPr id="3" name="Content Placeholder 2">
            <a:extLst>
              <a:ext uri="{FF2B5EF4-FFF2-40B4-BE49-F238E27FC236}">
                <a16:creationId xmlns:a16="http://schemas.microsoft.com/office/drawing/2014/main" id="{906DD8F3-BFAA-4F02-8DF4-4EC7A72173D1}"/>
              </a:ext>
            </a:extLst>
          </p:cNvPr>
          <p:cNvSpPr>
            <a:spLocks noGrp="1"/>
          </p:cNvSpPr>
          <p:nvPr>
            <p:ph idx="1"/>
          </p:nvPr>
        </p:nvSpPr>
        <p:spPr/>
        <p:txBody>
          <a:bodyPr/>
          <a:lstStyle/>
          <a:p>
            <a:r>
              <a:rPr lang="en-US"/>
              <a:t>Given the challenges with traditional anchors, newer ones were developed</a:t>
            </a:r>
          </a:p>
          <a:p>
            <a:r>
              <a:rPr lang="en-US"/>
              <a:t>Newer anchors describe the degree of supervision/help/assistance that the learner needed to complete the task</a:t>
            </a:r>
          </a:p>
          <a:p>
            <a:r>
              <a:rPr lang="en-US"/>
              <a:t>Research demonstrates that they work better</a:t>
            </a:r>
          </a:p>
        </p:txBody>
      </p:sp>
      <p:sp>
        <p:nvSpPr>
          <p:cNvPr id="4" name="Footer Placeholder 3">
            <a:extLst>
              <a:ext uri="{FF2B5EF4-FFF2-40B4-BE49-F238E27FC236}">
                <a16:creationId xmlns:a16="http://schemas.microsoft.com/office/drawing/2014/main" id="{801BDE4D-AAD8-CC08-0F9B-14EB1DCE0E17}"/>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E0FCE68-B4E0-AD5C-C979-447335E4651A}"/>
              </a:ext>
            </a:extLst>
          </p:cNvPr>
          <p:cNvSpPr>
            <a:spLocks noGrp="1"/>
          </p:cNvSpPr>
          <p:nvPr>
            <p:ph type="sldNum" sz="quarter" idx="12"/>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43312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BE19-5210-B3D5-AD97-6062652549D7}"/>
              </a:ext>
            </a:extLst>
          </p:cNvPr>
          <p:cNvSpPr>
            <a:spLocks noGrp="1"/>
          </p:cNvSpPr>
          <p:nvPr>
            <p:ph type="title"/>
          </p:nvPr>
        </p:nvSpPr>
        <p:spPr/>
        <p:txBody>
          <a:bodyPr/>
          <a:lstStyle/>
          <a:p>
            <a:r>
              <a:rPr lang="en-US"/>
              <a:t>Example – Newer rating scale anchors</a:t>
            </a:r>
          </a:p>
        </p:txBody>
      </p:sp>
      <p:sp>
        <p:nvSpPr>
          <p:cNvPr id="3" name="Content Placeholder 2">
            <a:extLst>
              <a:ext uri="{FF2B5EF4-FFF2-40B4-BE49-F238E27FC236}">
                <a16:creationId xmlns:a16="http://schemas.microsoft.com/office/drawing/2014/main" id="{312A93BA-FBF3-46B1-6BCA-BAD7A0A1E6D5}"/>
              </a:ext>
            </a:extLst>
          </p:cNvPr>
          <p:cNvSpPr>
            <a:spLocks noGrp="1"/>
          </p:cNvSpPr>
          <p:nvPr>
            <p:ph idx="1"/>
          </p:nvPr>
        </p:nvSpPr>
        <p:spPr>
          <a:xfrm>
            <a:off x="838199" y="1596094"/>
            <a:ext cx="10515600" cy="4486275"/>
          </a:xfrm>
        </p:spPr>
        <p:txBody>
          <a:bodyPr/>
          <a:lstStyle/>
          <a:p>
            <a:r>
              <a:rPr lang="en-US" sz="1800"/>
              <a:t>Ottawa Surgical Competency Operating Room Evaluation (O-SCORE) anchors</a:t>
            </a:r>
          </a:p>
          <a:p>
            <a:pPr lvl="1"/>
            <a:r>
              <a:rPr lang="en-US" sz="1400"/>
              <a:t>1 – “I had to do”</a:t>
            </a:r>
          </a:p>
          <a:p>
            <a:pPr lvl="1"/>
            <a:r>
              <a:rPr lang="en-US" sz="1400"/>
              <a:t>2 – “I had to talk them through”</a:t>
            </a:r>
          </a:p>
          <a:p>
            <a:pPr lvl="1"/>
            <a:r>
              <a:rPr lang="en-US" sz="1400"/>
              <a:t>3 – “I had to direct them from time to time”</a:t>
            </a:r>
          </a:p>
          <a:p>
            <a:pPr lvl="1"/>
            <a:r>
              <a:rPr lang="en-US" sz="1400"/>
              <a:t>4 – “I needed to be available just in case”</a:t>
            </a:r>
          </a:p>
          <a:p>
            <a:pPr lvl="1"/>
            <a:r>
              <a:rPr lang="en-US" sz="1400"/>
              <a:t>5 – “I did not need to be there”</a:t>
            </a:r>
          </a:p>
          <a:p>
            <a:r>
              <a:rPr lang="en-US" sz="1800"/>
              <a:t>Several tools have been developed using these anchors:</a:t>
            </a:r>
          </a:p>
          <a:p>
            <a:pPr lvl="1"/>
            <a:r>
              <a:rPr lang="en-US" sz="1400"/>
              <a:t>O-SCORE – Ottawa Surgical Competency Operating Room Evaluation</a:t>
            </a:r>
          </a:p>
          <a:p>
            <a:pPr lvl="1"/>
            <a:r>
              <a:rPr lang="en-US" sz="1400"/>
              <a:t>OCAT – Ottawa Clinic Assessment Tool</a:t>
            </a:r>
          </a:p>
          <a:p>
            <a:pPr lvl="1"/>
            <a:r>
              <a:rPr lang="en-US" sz="1400"/>
              <a:t>OBAT – Ontario Bronchoscopy Assessment Tool</a:t>
            </a:r>
          </a:p>
          <a:p>
            <a:pPr lvl="1"/>
            <a:r>
              <a:rPr lang="en-US" sz="1400"/>
              <a:t>O-</a:t>
            </a:r>
            <a:r>
              <a:rPr lang="en-US" sz="1400" err="1"/>
              <a:t>EDShOT</a:t>
            </a:r>
            <a:r>
              <a:rPr lang="en-US" sz="1400"/>
              <a:t> – Ottawa Emergency Department Shift Observation Tool</a:t>
            </a:r>
          </a:p>
          <a:p>
            <a:r>
              <a:rPr lang="en-US" sz="1800"/>
              <a:t>Royal College recommends use of the O-SCORE anchors given the evidence of validity</a:t>
            </a:r>
          </a:p>
          <a:p>
            <a:pPr lvl="1"/>
            <a:r>
              <a:rPr lang="en-US" sz="1400"/>
              <a:t>However, this is not a requirement provided that the scale chosen uses this style of anchor. The Competence Committee and program can decide which scale is used.</a:t>
            </a:r>
            <a:endParaRPr lang="en-US" sz="2000"/>
          </a:p>
        </p:txBody>
      </p:sp>
      <p:sp>
        <p:nvSpPr>
          <p:cNvPr id="4" name="Footer Placeholder 3">
            <a:extLst>
              <a:ext uri="{FF2B5EF4-FFF2-40B4-BE49-F238E27FC236}">
                <a16:creationId xmlns:a16="http://schemas.microsoft.com/office/drawing/2014/main" id="{91969AFB-C68C-4EA7-E180-1A9BC2307A7D}"/>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E748CC7F-2591-6E93-6C39-89476D2366FC}"/>
              </a:ext>
            </a:extLst>
          </p:cNvPr>
          <p:cNvSpPr>
            <a:spLocks noGrp="1"/>
          </p:cNvSpPr>
          <p:nvPr>
            <p:ph type="sldNum" sz="quarter" idx="12"/>
          </p:nvPr>
        </p:nvSpPr>
        <p:spPr/>
        <p:txBody>
          <a:bodyPr/>
          <a:lstStyle/>
          <a:p>
            <a:fld id="{0F408A5D-059A-A247-8344-29C129C8EF29}" type="slidenum">
              <a:rPr lang="en-US" smtClean="0"/>
              <a:pPr/>
              <a:t>19</a:t>
            </a:fld>
            <a:endParaRPr lang="en-US"/>
          </a:p>
        </p:txBody>
      </p:sp>
    </p:spTree>
    <p:extLst>
      <p:ext uri="{BB962C8B-B14F-4D97-AF65-F5344CB8AC3E}">
        <p14:creationId xmlns:p14="http://schemas.microsoft.com/office/powerpoint/2010/main" val="149281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887767"/>
            <a:ext cx="10515600" cy="5289196"/>
          </a:xfrm>
        </p:spPr>
        <p:txBody>
          <a:bodyPr/>
          <a:lstStyle/>
          <a:p>
            <a:pPr marL="0" indent="0">
              <a:buNone/>
            </a:pPr>
            <a:r>
              <a:rPr lang="en-CA" sz="2400">
                <a:latin typeface="Arial" panose="020B0604020202020204" pitchFamily="34" charset="0"/>
                <a:cs typeface="Arial" panose="020B0604020202020204" pitchFamily="34" charset="0"/>
              </a:rPr>
              <a:t>This presentation was developed for your faculty development needs, non-commercial creative commons use, and dissemination. </a:t>
            </a:r>
          </a:p>
          <a:p>
            <a:pPr marL="0" indent="0">
              <a:buNone/>
            </a:pPr>
            <a:endParaRPr lang="en-CA" sz="2400">
              <a:latin typeface="Arial" panose="020B0604020202020204" pitchFamily="34" charset="0"/>
              <a:cs typeface="Arial" panose="020B0604020202020204" pitchFamily="34" charset="0"/>
            </a:endParaRPr>
          </a:p>
          <a:p>
            <a:pPr marL="0" indent="0">
              <a:buNone/>
            </a:pPr>
            <a:r>
              <a:rPr lang="en-CA" sz="2400">
                <a:latin typeface="Arial" panose="020B0604020202020204" pitchFamily="34" charset="0"/>
                <a:cs typeface="Arial" panose="020B0604020202020204" pitchFamily="34" charset="0"/>
              </a:rPr>
              <a:t>Please attribute source material as:</a:t>
            </a:r>
          </a:p>
          <a:p>
            <a:pPr marL="0" indent="0">
              <a:buNone/>
            </a:pPr>
            <a:r>
              <a:rPr lang="en-CA" sz="1600">
                <a:latin typeface="Arial" panose="020B0604020202020204" pitchFamily="34" charset="0"/>
                <a:cs typeface="Arial" panose="020B0604020202020204" pitchFamily="34" charset="0"/>
              </a:rPr>
              <a:t>Dudek, N., </a:t>
            </a:r>
            <a:r>
              <a:rPr lang="en-CA" sz="1600" err="1">
                <a:latin typeface="Arial" panose="020B0604020202020204" pitchFamily="34" charset="0"/>
                <a:cs typeface="Arial" panose="020B0604020202020204" pitchFamily="34" charset="0"/>
              </a:rPr>
              <a:t>Gofton</a:t>
            </a:r>
            <a:r>
              <a:rPr lang="en-CA" sz="1600">
                <a:latin typeface="Arial" panose="020B0604020202020204" pitchFamily="34" charset="0"/>
                <a:cs typeface="Arial" panose="020B0604020202020204" pitchFamily="34" charset="0"/>
              </a:rPr>
              <a:t>, W., and Bhanji, F. (2024). Workplace-Based Assessment Practical Implications.</a:t>
            </a:r>
            <a:r>
              <a:rPr lang="en-CA" sz="1600" i="1">
                <a:latin typeface="Arial" panose="020B0604020202020204" pitchFamily="34" charset="0"/>
                <a:cs typeface="Arial" panose="020B0604020202020204" pitchFamily="34" charset="0"/>
              </a:rPr>
              <a:t> </a:t>
            </a:r>
            <a:r>
              <a:rPr lang="en-CA" sz="1600">
                <a:latin typeface="Arial" panose="020B0604020202020204" pitchFamily="34" charset="0"/>
                <a:cs typeface="Arial" panose="020B0604020202020204" pitchFamily="34" charset="0"/>
              </a:rPr>
              <a:t>[presentation] Ottawa: </a:t>
            </a:r>
            <a:r>
              <a:rPr lang="en-CA" sz="1600" i="1">
                <a:latin typeface="Arial" panose="020B0604020202020204" pitchFamily="34" charset="0"/>
                <a:cs typeface="Arial" panose="020B0604020202020204" pitchFamily="34" charset="0"/>
              </a:rPr>
              <a:t>The Royal College of Physicians and Surgeons Canada.</a:t>
            </a:r>
            <a:r>
              <a:rPr lang="en-CA" sz="1600">
                <a:highlight>
                  <a:srgbClr val="FFFF00"/>
                </a:highlight>
                <a:latin typeface="Arial" panose="020B0604020202020204" pitchFamily="34" charset="0"/>
                <a:cs typeface="Arial" panose="020B0604020202020204" pitchFamily="34" charset="0"/>
              </a:rPr>
              <a:t> </a:t>
            </a:r>
          </a:p>
          <a:p>
            <a:pPr marL="0" indent="0">
              <a:buNone/>
            </a:pPr>
            <a:endParaRPr lang="en-CA" sz="2400">
              <a:latin typeface="Arial" panose="020B0604020202020204" pitchFamily="34" charset="0"/>
              <a:cs typeface="Arial" panose="020B0604020202020204" pitchFamily="34" charset="0"/>
            </a:endParaRPr>
          </a:p>
          <a:p>
            <a:pPr marL="0" indent="0" algn="ctr">
              <a:buNone/>
            </a:pPr>
            <a:r>
              <a:rPr lang="en-CA" sz="2400" i="1">
                <a:latin typeface="Arial" panose="020B0604020202020204" pitchFamily="34" charset="0"/>
                <a:cs typeface="Arial" panose="020B0604020202020204" pitchFamily="34" charset="0"/>
              </a:rPr>
              <a:t>Need to talk about WBA and your medical education program? </a:t>
            </a:r>
          </a:p>
          <a:p>
            <a:pPr marL="0" indent="0" algn="ctr">
              <a:buNone/>
            </a:pPr>
            <a:r>
              <a:rPr lang="en-CA" sz="2400">
                <a:latin typeface="Arial" panose="020B0604020202020204" pitchFamily="34" charset="0"/>
                <a:cs typeface="Arial" panose="020B0604020202020204" pitchFamily="34" charset="0"/>
              </a:rPr>
              <a:t>Email our Clinician Educator, Nancy Dudek MD, MEd, FRCPC </a:t>
            </a:r>
            <a:r>
              <a:rPr lang="en-US" sz="2400" u="sng">
                <a:latin typeface="Arial" panose="020B0604020202020204" pitchFamily="34" charset="0"/>
                <a:cs typeface="Arial" panose="020B0604020202020204" pitchFamily="34" charset="0"/>
                <a:hlinkClick r:id="rId2"/>
              </a:rPr>
              <a:t>ndudek@toh.ca</a:t>
            </a:r>
            <a:endParaRPr lang="en-US" sz="240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172530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2A5A3-0124-DE9D-1EAA-11C809E1E640}"/>
              </a:ext>
            </a:extLst>
          </p:cNvPr>
          <p:cNvSpPr>
            <a:spLocks noGrp="1"/>
          </p:cNvSpPr>
          <p:nvPr>
            <p:ph idx="1"/>
          </p:nvPr>
        </p:nvSpPr>
        <p:spPr>
          <a:xfrm>
            <a:off x="838200" y="2711669"/>
            <a:ext cx="10515600" cy="3465294"/>
          </a:xfrm>
        </p:spPr>
        <p:txBody>
          <a:bodyPr/>
          <a:lstStyle/>
          <a:p>
            <a:pPr marL="0" indent="0" algn="ctr">
              <a:buNone/>
            </a:pPr>
            <a:r>
              <a:rPr lang="en-US" sz="3600"/>
              <a:t>Why do these scales seem to work?</a:t>
            </a:r>
          </a:p>
        </p:txBody>
      </p:sp>
      <p:sp>
        <p:nvSpPr>
          <p:cNvPr id="4" name="Footer Placeholder 3">
            <a:extLst>
              <a:ext uri="{FF2B5EF4-FFF2-40B4-BE49-F238E27FC236}">
                <a16:creationId xmlns:a16="http://schemas.microsoft.com/office/drawing/2014/main" id="{EBBA58D3-6BD3-6A99-0DF2-A3517B1D62A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692EF76-CBB0-2F5B-3E9F-003E516172D7}"/>
              </a:ext>
            </a:extLst>
          </p:cNvPr>
          <p:cNvSpPr>
            <a:spLocks noGrp="1"/>
          </p:cNvSpPr>
          <p:nvPr>
            <p:ph type="sldNum" sz="quarter" idx="12"/>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25932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0391-F294-84F2-6DAA-104D50692E76}"/>
              </a:ext>
            </a:extLst>
          </p:cNvPr>
          <p:cNvSpPr>
            <a:spLocks noGrp="1"/>
          </p:cNvSpPr>
          <p:nvPr>
            <p:ph type="title"/>
          </p:nvPr>
        </p:nvSpPr>
        <p:spPr/>
        <p:txBody>
          <a:bodyPr/>
          <a:lstStyle/>
          <a:p>
            <a:r>
              <a:rPr lang="en-US"/>
              <a:t>Entrustment</a:t>
            </a:r>
          </a:p>
        </p:txBody>
      </p:sp>
      <p:sp>
        <p:nvSpPr>
          <p:cNvPr id="3" name="Content Placeholder 2">
            <a:extLst>
              <a:ext uri="{FF2B5EF4-FFF2-40B4-BE49-F238E27FC236}">
                <a16:creationId xmlns:a16="http://schemas.microsoft.com/office/drawing/2014/main" id="{EA867816-522F-4416-4708-3AE1D504050C}"/>
              </a:ext>
            </a:extLst>
          </p:cNvPr>
          <p:cNvSpPr>
            <a:spLocks noGrp="1"/>
          </p:cNvSpPr>
          <p:nvPr>
            <p:ph sz="half" idx="1"/>
          </p:nvPr>
        </p:nvSpPr>
        <p:spPr>
          <a:xfrm>
            <a:off x="838199" y="1825625"/>
            <a:ext cx="6077607" cy="4351338"/>
          </a:xfrm>
        </p:spPr>
        <p:txBody>
          <a:bodyPr/>
          <a:lstStyle/>
          <a:p>
            <a:r>
              <a:rPr lang="en-US" sz="2400"/>
              <a:t>Supervising physicians understand that the goal is that trainees no longer require supervision to complete clinical tasks</a:t>
            </a:r>
          </a:p>
          <a:p>
            <a:pPr lvl="1"/>
            <a:r>
              <a:rPr lang="en-US" sz="2000"/>
              <a:t>At that point, we would entrust them to perform independently</a:t>
            </a:r>
          </a:p>
          <a:p>
            <a:r>
              <a:rPr lang="en-US" sz="2400"/>
              <a:t>Anchors that describe the amount of supervision/assistance that a trainee required are easier to use because they align with the well-understood goal of becoming capable of independence</a:t>
            </a:r>
          </a:p>
        </p:txBody>
      </p:sp>
      <p:sp>
        <p:nvSpPr>
          <p:cNvPr id="5" name="Footer Placeholder 4">
            <a:extLst>
              <a:ext uri="{FF2B5EF4-FFF2-40B4-BE49-F238E27FC236}">
                <a16:creationId xmlns:a16="http://schemas.microsoft.com/office/drawing/2014/main" id="{DDC61ED0-6F91-7377-4C5F-2524FCBBA2A7}"/>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1D79220C-28CC-43E5-289D-F3462554570C}"/>
              </a:ext>
            </a:extLst>
          </p:cNvPr>
          <p:cNvSpPr>
            <a:spLocks noGrp="1"/>
          </p:cNvSpPr>
          <p:nvPr>
            <p:ph type="sldNum" sz="quarter" idx="12"/>
          </p:nvPr>
        </p:nvSpPr>
        <p:spPr/>
        <p:txBody>
          <a:bodyPr/>
          <a:lstStyle/>
          <a:p>
            <a:fld id="{0F408A5D-059A-A247-8344-29C129C8EF29}" type="slidenum">
              <a:rPr lang="en-US" smtClean="0"/>
              <a:pPr/>
              <a:t>21</a:t>
            </a:fld>
            <a:endParaRPr lang="en-US"/>
          </a:p>
        </p:txBody>
      </p:sp>
      <p:pic>
        <p:nvPicPr>
          <p:cNvPr id="7" name="Picture 2" descr="A person handing over a key to another person">
            <a:extLst>
              <a:ext uri="{FF2B5EF4-FFF2-40B4-BE49-F238E27FC236}">
                <a16:creationId xmlns:a16="http://schemas.microsoft.com/office/drawing/2014/main" id="{07DC087D-7731-CBD2-7F96-CF1D46D93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06" r="-3" b="-3"/>
          <a:stretch/>
        </p:blipFill>
        <p:spPr bwMode="auto">
          <a:xfrm>
            <a:off x="7105957" y="2190062"/>
            <a:ext cx="4715932" cy="3801183"/>
          </a:xfrm>
          <a:prstGeom prst="rect">
            <a:avLst/>
          </a:prstGeom>
          <a:solidFill>
            <a:srgbClr val="FFFFFF"/>
          </a:solidFill>
        </p:spPr>
      </p:pic>
    </p:spTree>
    <p:extLst>
      <p:ext uri="{BB962C8B-B14F-4D97-AF65-F5344CB8AC3E}">
        <p14:creationId xmlns:p14="http://schemas.microsoft.com/office/powerpoint/2010/main" val="308493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BEB7-ED32-D8BA-2080-E75B8F1742D5}"/>
              </a:ext>
            </a:extLst>
          </p:cNvPr>
          <p:cNvSpPr>
            <a:spLocks noGrp="1"/>
          </p:cNvSpPr>
          <p:nvPr>
            <p:ph type="title"/>
          </p:nvPr>
        </p:nvSpPr>
        <p:spPr/>
        <p:txBody>
          <a:bodyPr/>
          <a:lstStyle/>
          <a:p>
            <a:r>
              <a:rPr lang="en-US"/>
              <a:t>What’s in a name?</a:t>
            </a:r>
          </a:p>
        </p:txBody>
      </p:sp>
      <p:sp>
        <p:nvSpPr>
          <p:cNvPr id="3" name="Content Placeholder 2">
            <a:extLst>
              <a:ext uri="{FF2B5EF4-FFF2-40B4-BE49-F238E27FC236}">
                <a16:creationId xmlns:a16="http://schemas.microsoft.com/office/drawing/2014/main" id="{900E59FD-8D66-1B59-1D98-C95BEC8AAC7E}"/>
              </a:ext>
            </a:extLst>
          </p:cNvPr>
          <p:cNvSpPr>
            <a:spLocks noGrp="1"/>
          </p:cNvSpPr>
          <p:nvPr>
            <p:ph idx="1"/>
          </p:nvPr>
        </p:nvSpPr>
        <p:spPr/>
        <p:txBody>
          <a:bodyPr/>
          <a:lstStyle/>
          <a:p>
            <a:r>
              <a:rPr lang="en-US"/>
              <a:t>Given that these newer tools use the construct of entrustment, they were termed “</a:t>
            </a:r>
            <a:r>
              <a:rPr lang="en-US" err="1"/>
              <a:t>entrustability</a:t>
            </a:r>
            <a:r>
              <a:rPr lang="en-US"/>
              <a:t> scales,” and were defined as</a:t>
            </a:r>
          </a:p>
          <a:p>
            <a:pPr marL="0" indent="0" algn="ctr">
              <a:buNone/>
            </a:pPr>
            <a:r>
              <a:rPr lang="en-US" sz="2400" i="1"/>
              <a:t>“</a:t>
            </a:r>
            <a:r>
              <a:rPr lang="en-US" sz="2400" i="1" err="1"/>
              <a:t>behaviourally</a:t>
            </a:r>
            <a:r>
              <a:rPr lang="en-US" sz="2400" i="1"/>
              <a:t>-anchored ordinal scales based on progression to competence”</a:t>
            </a:r>
          </a:p>
          <a:p>
            <a:pPr marL="0" indent="0" algn="ctr">
              <a:buNone/>
            </a:pPr>
            <a:endParaRPr lang="en-US" sz="2400" i="1"/>
          </a:p>
          <a:p>
            <a:r>
              <a:rPr lang="en-US" u="sng"/>
              <a:t>Problem</a:t>
            </a:r>
            <a:r>
              <a:rPr lang="en-US"/>
              <a:t>: The name led some faculty to think they were being asked to rate their level of entrustment when using these scales. This is understandable given the name, but inaccurate. </a:t>
            </a:r>
          </a:p>
          <a:p>
            <a:pPr lvl="1"/>
            <a:r>
              <a:rPr lang="en-US"/>
              <a:t>Data from these tools can be used to </a:t>
            </a:r>
            <a:r>
              <a:rPr lang="en-US" b="1"/>
              <a:t>support entrustment decisions, </a:t>
            </a:r>
            <a:r>
              <a:rPr lang="en-US"/>
              <a:t>but they </a:t>
            </a:r>
            <a:r>
              <a:rPr lang="en-US" b="1"/>
              <a:t>do not rate the level of entrustment. </a:t>
            </a:r>
          </a:p>
        </p:txBody>
      </p:sp>
      <p:sp>
        <p:nvSpPr>
          <p:cNvPr id="4" name="Footer Placeholder 3">
            <a:extLst>
              <a:ext uri="{FF2B5EF4-FFF2-40B4-BE49-F238E27FC236}">
                <a16:creationId xmlns:a16="http://schemas.microsoft.com/office/drawing/2014/main" id="{DF7FAEF6-65D9-99CE-7DC7-B301D014BDFE}"/>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72630F23-93CF-21F4-A8BF-A566025434E6}"/>
              </a:ext>
            </a:extLst>
          </p:cNvPr>
          <p:cNvSpPr>
            <a:spLocks noGrp="1"/>
          </p:cNvSpPr>
          <p:nvPr>
            <p:ph type="sldNum" sz="quarter" idx="12"/>
          </p:nvPr>
        </p:nvSpPr>
        <p:spPr/>
        <p:txBody>
          <a:bodyPr/>
          <a:lstStyle/>
          <a:p>
            <a:fld id="{0F408A5D-059A-A247-8344-29C129C8EF29}" type="slidenum">
              <a:rPr lang="en-US" smtClean="0"/>
              <a:pPr/>
              <a:t>22</a:t>
            </a:fld>
            <a:endParaRPr lang="en-US"/>
          </a:p>
        </p:txBody>
      </p:sp>
    </p:spTree>
    <p:extLst>
      <p:ext uri="{BB962C8B-B14F-4D97-AF65-F5344CB8AC3E}">
        <p14:creationId xmlns:p14="http://schemas.microsoft.com/office/powerpoint/2010/main" val="142404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4AF5-A1E6-4E77-4EDB-3BC4D4818604}"/>
              </a:ext>
            </a:extLst>
          </p:cNvPr>
          <p:cNvSpPr>
            <a:spLocks noGrp="1"/>
          </p:cNvSpPr>
          <p:nvPr>
            <p:ph type="title"/>
          </p:nvPr>
        </p:nvSpPr>
        <p:spPr/>
        <p:txBody>
          <a:bodyPr/>
          <a:lstStyle/>
          <a:p>
            <a:r>
              <a:rPr lang="en-US"/>
              <a:t>Retrospective versus prospective</a:t>
            </a:r>
          </a:p>
        </p:txBody>
      </p:sp>
      <p:sp>
        <p:nvSpPr>
          <p:cNvPr id="3" name="Content Placeholder 2">
            <a:extLst>
              <a:ext uri="{FF2B5EF4-FFF2-40B4-BE49-F238E27FC236}">
                <a16:creationId xmlns:a16="http://schemas.microsoft.com/office/drawing/2014/main" id="{DB5DF6DF-0BC3-F75C-BCFF-731276DB6FA5}"/>
              </a:ext>
            </a:extLst>
          </p:cNvPr>
          <p:cNvSpPr>
            <a:spLocks noGrp="1"/>
          </p:cNvSpPr>
          <p:nvPr>
            <p:ph idx="1"/>
          </p:nvPr>
        </p:nvSpPr>
        <p:spPr>
          <a:xfrm>
            <a:off x="838199" y="1562866"/>
            <a:ext cx="10515600" cy="4351338"/>
          </a:xfrm>
        </p:spPr>
        <p:txBody>
          <a:bodyPr/>
          <a:lstStyle/>
          <a:p>
            <a:r>
              <a:rPr lang="en-US"/>
              <a:t>Retrospective tools</a:t>
            </a:r>
          </a:p>
          <a:p>
            <a:pPr lvl="1"/>
            <a:r>
              <a:rPr lang="en-US"/>
              <a:t>Rate what has been done, </a:t>
            </a:r>
            <a:r>
              <a:rPr lang="en-US" i="1"/>
              <a:t>not </a:t>
            </a:r>
            <a:r>
              <a:rPr lang="en-US"/>
              <a:t>a level of entrustment</a:t>
            </a:r>
          </a:p>
          <a:p>
            <a:pPr lvl="2"/>
            <a:r>
              <a:rPr lang="en-US"/>
              <a:t>Data from retrospective tools can be used to </a:t>
            </a:r>
            <a:r>
              <a:rPr lang="en-US" i="1"/>
              <a:t>support</a:t>
            </a:r>
            <a:r>
              <a:rPr lang="en-US"/>
              <a:t> entrustment decisions </a:t>
            </a:r>
          </a:p>
          <a:p>
            <a:r>
              <a:rPr lang="en-US"/>
              <a:t>Entrustment can </a:t>
            </a:r>
            <a:r>
              <a:rPr lang="en-US" i="1"/>
              <a:t>only</a:t>
            </a:r>
            <a:r>
              <a:rPr lang="en-US"/>
              <a:t> be a prospective decision</a:t>
            </a:r>
          </a:p>
          <a:p>
            <a:pPr lvl="1"/>
            <a:r>
              <a:rPr lang="en-US"/>
              <a:t>“I entrust you to do this in the future”</a:t>
            </a:r>
          </a:p>
          <a:p>
            <a:pPr lvl="1"/>
            <a:r>
              <a:rPr lang="en-US"/>
              <a:t>It is possible to use a scale to describe what you would let the trainee do going forward - “Prospective entrustment-supervision scale”</a:t>
            </a:r>
          </a:p>
          <a:p>
            <a:pPr lvl="1"/>
            <a:r>
              <a:rPr lang="en-US"/>
              <a:t>It can also just be a yes/no answer - essentially, this is what happens at the Competence Committee level</a:t>
            </a:r>
          </a:p>
          <a:p>
            <a:endParaRPr lang="en-US"/>
          </a:p>
        </p:txBody>
      </p:sp>
      <p:sp>
        <p:nvSpPr>
          <p:cNvPr id="4" name="Footer Placeholder 3">
            <a:extLst>
              <a:ext uri="{FF2B5EF4-FFF2-40B4-BE49-F238E27FC236}">
                <a16:creationId xmlns:a16="http://schemas.microsoft.com/office/drawing/2014/main" id="{33101FF1-2556-1740-955D-E2377D08720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944D6095-8689-A6DC-11AC-5B05F85B7B13}"/>
              </a:ext>
            </a:extLst>
          </p:cNvPr>
          <p:cNvSpPr>
            <a:spLocks noGrp="1"/>
          </p:cNvSpPr>
          <p:nvPr>
            <p:ph type="sldNum" sz="quarter" idx="12"/>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358128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DE4F-78D7-1190-B709-20BAE1FF3309}"/>
              </a:ext>
            </a:extLst>
          </p:cNvPr>
          <p:cNvSpPr>
            <a:spLocks noGrp="1"/>
          </p:cNvSpPr>
          <p:nvPr>
            <p:ph type="title"/>
          </p:nvPr>
        </p:nvSpPr>
        <p:spPr/>
        <p:txBody>
          <a:bodyPr/>
          <a:lstStyle/>
          <a:p>
            <a:r>
              <a:rPr lang="en-US"/>
              <a:t>Retrospective supervision scale</a:t>
            </a:r>
          </a:p>
        </p:txBody>
      </p:sp>
      <p:sp>
        <p:nvSpPr>
          <p:cNvPr id="3" name="Content Placeholder 2">
            <a:extLst>
              <a:ext uri="{FF2B5EF4-FFF2-40B4-BE49-F238E27FC236}">
                <a16:creationId xmlns:a16="http://schemas.microsoft.com/office/drawing/2014/main" id="{5C611C8B-B3A6-C661-AB2E-45779ADA2D39}"/>
              </a:ext>
            </a:extLst>
          </p:cNvPr>
          <p:cNvSpPr>
            <a:spLocks noGrp="1"/>
          </p:cNvSpPr>
          <p:nvPr>
            <p:ph idx="1"/>
          </p:nvPr>
        </p:nvSpPr>
        <p:spPr/>
        <p:txBody>
          <a:bodyPr/>
          <a:lstStyle/>
          <a:p>
            <a:r>
              <a:rPr lang="en-US"/>
              <a:t>Term that should be used to describe the type of scale that the various WBA tools and EPA observation forms use in CBD</a:t>
            </a:r>
          </a:p>
          <a:p>
            <a:pPr lvl="1"/>
            <a:r>
              <a:rPr lang="en-US"/>
              <a:t>Emphasizes that we are asking supervisors to rate the performance that they just witnessed (retrospective)</a:t>
            </a:r>
          </a:p>
          <a:p>
            <a:pPr lvl="1"/>
            <a:r>
              <a:rPr lang="en-US"/>
              <a:t>The word ‘entrustment’ is removed to avoid any misunderstanding that the clinical supervisor is rating entrustment (they are not)</a:t>
            </a:r>
          </a:p>
          <a:p>
            <a:pPr lvl="1"/>
            <a:r>
              <a:rPr lang="en-US"/>
              <a:t>‘Supervision’ reminds raters that they are rating the amount of supervision/assistance/help that they provided to the trainee for that particular task</a:t>
            </a:r>
          </a:p>
        </p:txBody>
      </p:sp>
      <p:sp>
        <p:nvSpPr>
          <p:cNvPr id="4" name="Footer Placeholder 3">
            <a:extLst>
              <a:ext uri="{FF2B5EF4-FFF2-40B4-BE49-F238E27FC236}">
                <a16:creationId xmlns:a16="http://schemas.microsoft.com/office/drawing/2014/main" id="{38105DDC-A692-8C59-C2F3-39C76A596189}"/>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37AB326C-5A25-01D4-03F7-DC6D39D06DFD}"/>
              </a:ext>
            </a:extLst>
          </p:cNvPr>
          <p:cNvSpPr>
            <a:spLocks noGrp="1"/>
          </p:cNvSpPr>
          <p:nvPr>
            <p:ph type="sldNum" sz="quarter" idx="12"/>
          </p:nvPr>
        </p:nvSpPr>
        <p:spPr/>
        <p:txBody>
          <a:bodyPr/>
          <a:lstStyle/>
          <a:p>
            <a:fld id="{0F408A5D-059A-A247-8344-29C129C8EF29}" type="slidenum">
              <a:rPr lang="en-US" smtClean="0"/>
              <a:pPr/>
              <a:t>24</a:t>
            </a:fld>
            <a:endParaRPr lang="en-US"/>
          </a:p>
        </p:txBody>
      </p:sp>
    </p:spTree>
    <p:extLst>
      <p:ext uri="{BB962C8B-B14F-4D97-AF65-F5344CB8AC3E}">
        <p14:creationId xmlns:p14="http://schemas.microsoft.com/office/powerpoint/2010/main" val="2716264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773B-71F9-9D5E-D435-FF3F8BE7A778}"/>
              </a:ext>
            </a:extLst>
          </p:cNvPr>
          <p:cNvSpPr>
            <a:spLocks noGrp="1"/>
          </p:cNvSpPr>
          <p:nvPr>
            <p:ph type="title"/>
          </p:nvPr>
        </p:nvSpPr>
        <p:spPr/>
        <p:txBody>
          <a:bodyPr/>
          <a:lstStyle/>
          <a:p>
            <a:r>
              <a:rPr lang="en-US"/>
              <a:t>How to use these tools</a:t>
            </a:r>
          </a:p>
        </p:txBody>
      </p:sp>
      <p:sp>
        <p:nvSpPr>
          <p:cNvPr id="3" name="Content Placeholder 2">
            <a:extLst>
              <a:ext uri="{FF2B5EF4-FFF2-40B4-BE49-F238E27FC236}">
                <a16:creationId xmlns:a16="http://schemas.microsoft.com/office/drawing/2014/main" id="{FDD0A71B-8EEC-485C-8877-772B1F3CD2B6}"/>
              </a:ext>
            </a:extLst>
          </p:cNvPr>
          <p:cNvSpPr>
            <a:spLocks noGrp="1"/>
          </p:cNvSpPr>
          <p:nvPr>
            <p:ph idx="1"/>
          </p:nvPr>
        </p:nvSpPr>
        <p:spPr/>
        <p:txBody>
          <a:bodyPr/>
          <a:lstStyle/>
          <a:p>
            <a:r>
              <a:rPr lang="en-US"/>
              <a:t>Prepare residents for the different approach</a:t>
            </a:r>
          </a:p>
          <a:p>
            <a:r>
              <a:rPr lang="en-US"/>
              <a:t>Do not be afraid to assign the rating that describes the performance</a:t>
            </a:r>
          </a:p>
          <a:p>
            <a:pPr lvl="1"/>
            <a:r>
              <a:rPr lang="en-US"/>
              <a:t>Do NOT worry about the level of training</a:t>
            </a:r>
          </a:p>
          <a:p>
            <a:r>
              <a:rPr lang="en-US"/>
              <a:t>Focus on today’s performance</a:t>
            </a:r>
          </a:p>
          <a:p>
            <a:pPr lvl="1"/>
            <a:r>
              <a:rPr lang="en-US"/>
              <a:t>Do NOT worry about what this means for the future</a:t>
            </a:r>
          </a:p>
          <a:p>
            <a:r>
              <a:rPr lang="en-US"/>
              <a:t>Do not worry about how the resident will react to being told that they are not a “5”</a:t>
            </a:r>
          </a:p>
          <a:p>
            <a:pPr lvl="1"/>
            <a:r>
              <a:rPr lang="en-US"/>
              <a:t>Most know that they did not perform the task entirely on their own</a:t>
            </a:r>
          </a:p>
        </p:txBody>
      </p:sp>
      <p:sp>
        <p:nvSpPr>
          <p:cNvPr id="4" name="Footer Placeholder 3">
            <a:extLst>
              <a:ext uri="{FF2B5EF4-FFF2-40B4-BE49-F238E27FC236}">
                <a16:creationId xmlns:a16="http://schemas.microsoft.com/office/drawing/2014/main" id="{292D9F3F-B766-7694-B4DF-3DB2427BDBF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BFF693F-7249-FD28-4A6B-1A07F63FF725}"/>
              </a:ext>
            </a:extLst>
          </p:cNvPr>
          <p:cNvSpPr>
            <a:spLocks noGrp="1"/>
          </p:cNvSpPr>
          <p:nvPr>
            <p:ph type="sldNum" sz="quarter" idx="12"/>
          </p:nvPr>
        </p:nvSpPr>
        <p:spPr/>
        <p:txBody>
          <a:bodyPr/>
          <a:lstStyle/>
          <a:p>
            <a:fld id="{0F408A5D-059A-A247-8344-29C129C8EF29}" type="slidenum">
              <a:rPr lang="en-US" smtClean="0"/>
              <a:pPr/>
              <a:t>25</a:t>
            </a:fld>
            <a:endParaRPr lang="en-US"/>
          </a:p>
        </p:txBody>
      </p:sp>
    </p:spTree>
    <p:extLst>
      <p:ext uri="{BB962C8B-B14F-4D97-AF65-F5344CB8AC3E}">
        <p14:creationId xmlns:p14="http://schemas.microsoft.com/office/powerpoint/2010/main" val="24617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EDF8-73E2-8225-7A98-E7125952FA5C}"/>
              </a:ext>
            </a:extLst>
          </p:cNvPr>
          <p:cNvSpPr>
            <a:spLocks noGrp="1"/>
          </p:cNvSpPr>
          <p:nvPr>
            <p:ph type="title"/>
          </p:nvPr>
        </p:nvSpPr>
        <p:spPr/>
        <p:txBody>
          <a:bodyPr/>
          <a:lstStyle/>
          <a:p>
            <a:r>
              <a:rPr lang="en-US"/>
              <a:t>How to use these tools (continued)</a:t>
            </a:r>
          </a:p>
        </p:txBody>
      </p:sp>
      <p:sp>
        <p:nvSpPr>
          <p:cNvPr id="3" name="Content Placeholder 2">
            <a:extLst>
              <a:ext uri="{FF2B5EF4-FFF2-40B4-BE49-F238E27FC236}">
                <a16:creationId xmlns:a16="http://schemas.microsoft.com/office/drawing/2014/main" id="{6A5A7C47-DAC9-2EB7-F2EE-BEBFB20CA95C}"/>
              </a:ext>
            </a:extLst>
          </p:cNvPr>
          <p:cNvSpPr>
            <a:spLocks noGrp="1"/>
          </p:cNvSpPr>
          <p:nvPr>
            <p:ph idx="1"/>
          </p:nvPr>
        </p:nvSpPr>
        <p:spPr>
          <a:xfrm>
            <a:off x="838199" y="1690688"/>
            <a:ext cx="10515600" cy="4351338"/>
          </a:xfrm>
        </p:spPr>
        <p:txBody>
          <a:bodyPr/>
          <a:lstStyle/>
          <a:p>
            <a:r>
              <a:rPr lang="en-US"/>
              <a:t>What about situations where I do not see an entire EPA?</a:t>
            </a:r>
          </a:p>
          <a:p>
            <a:pPr lvl="1"/>
            <a:r>
              <a:rPr lang="en-US"/>
              <a:t>Common</a:t>
            </a:r>
          </a:p>
          <a:p>
            <a:pPr lvl="1"/>
            <a:r>
              <a:rPr lang="en-US"/>
              <a:t>Partial assessment is better than no assessment</a:t>
            </a:r>
          </a:p>
          <a:p>
            <a:pPr lvl="2"/>
            <a:r>
              <a:rPr lang="en-US"/>
              <a:t>Useful to know that they can do part of the EPA</a:t>
            </a:r>
          </a:p>
          <a:p>
            <a:pPr lvl="1"/>
            <a:r>
              <a:rPr lang="en-US"/>
              <a:t>Options</a:t>
            </a:r>
          </a:p>
          <a:p>
            <a:pPr lvl="2"/>
            <a:r>
              <a:rPr lang="en-US"/>
              <a:t>Complete part of the EPA rating form</a:t>
            </a:r>
          </a:p>
          <a:p>
            <a:pPr lvl="2"/>
            <a:r>
              <a:rPr lang="en-US"/>
              <a:t>Do only a narrative observation</a:t>
            </a:r>
          </a:p>
          <a:p>
            <a:pPr lvl="2"/>
            <a:r>
              <a:rPr lang="en-US"/>
              <a:t>Use another tool if your program has one</a:t>
            </a:r>
          </a:p>
          <a:p>
            <a:r>
              <a:rPr lang="en-US"/>
              <a:t>Discuss what the scale means in your context</a:t>
            </a:r>
          </a:p>
          <a:p>
            <a:pPr lvl="1"/>
            <a:r>
              <a:rPr lang="en-US"/>
              <a:t>Procedure versus non-procedure</a:t>
            </a:r>
          </a:p>
        </p:txBody>
      </p:sp>
      <p:sp>
        <p:nvSpPr>
          <p:cNvPr id="4" name="Footer Placeholder 3">
            <a:extLst>
              <a:ext uri="{FF2B5EF4-FFF2-40B4-BE49-F238E27FC236}">
                <a16:creationId xmlns:a16="http://schemas.microsoft.com/office/drawing/2014/main" id="{32DBB952-C27E-937D-5CE7-95A4B55F020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8F59D72D-9118-A071-BECB-D794406F799C}"/>
              </a:ext>
            </a:extLst>
          </p:cNvPr>
          <p:cNvSpPr>
            <a:spLocks noGrp="1"/>
          </p:cNvSpPr>
          <p:nvPr>
            <p:ph type="sldNum" sz="quarter" idx="12"/>
          </p:nvPr>
        </p:nvSpPr>
        <p:spPr/>
        <p:txBody>
          <a:bodyPr/>
          <a:lstStyle/>
          <a:p>
            <a:fld id="{0F408A5D-059A-A247-8344-29C129C8EF29}" type="slidenum">
              <a:rPr lang="en-US" smtClean="0"/>
              <a:pPr/>
              <a:t>26</a:t>
            </a:fld>
            <a:endParaRPr lang="en-US"/>
          </a:p>
        </p:txBody>
      </p:sp>
    </p:spTree>
    <p:extLst>
      <p:ext uri="{BB962C8B-B14F-4D97-AF65-F5344CB8AC3E}">
        <p14:creationId xmlns:p14="http://schemas.microsoft.com/office/powerpoint/2010/main" val="197761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F0C7-7351-A012-37A1-5DEE99A891E1}"/>
              </a:ext>
            </a:extLst>
          </p:cNvPr>
          <p:cNvSpPr>
            <a:spLocks noGrp="1"/>
          </p:cNvSpPr>
          <p:nvPr>
            <p:ph type="title"/>
          </p:nvPr>
        </p:nvSpPr>
        <p:spPr/>
        <p:txBody>
          <a:bodyPr/>
          <a:lstStyle/>
          <a:p>
            <a:r>
              <a:rPr lang="en-US"/>
              <a:t>Using different scales – Scenario 1</a:t>
            </a:r>
          </a:p>
        </p:txBody>
      </p:sp>
      <p:sp>
        <p:nvSpPr>
          <p:cNvPr id="3" name="Content Placeholder 2">
            <a:extLst>
              <a:ext uri="{FF2B5EF4-FFF2-40B4-BE49-F238E27FC236}">
                <a16:creationId xmlns:a16="http://schemas.microsoft.com/office/drawing/2014/main" id="{19DC494F-A103-E79C-E87E-B8DA432ABECE}"/>
              </a:ext>
            </a:extLst>
          </p:cNvPr>
          <p:cNvSpPr>
            <a:spLocks noGrp="1"/>
          </p:cNvSpPr>
          <p:nvPr>
            <p:ph idx="1"/>
          </p:nvPr>
        </p:nvSpPr>
        <p:spPr/>
        <p:txBody>
          <a:bodyPr/>
          <a:lstStyle/>
          <a:p>
            <a:pPr marL="0" indent="0">
              <a:buNone/>
            </a:pPr>
            <a:r>
              <a:rPr lang="en-US" i="1"/>
              <a:t>A PGY-2 trainee working in a clinic is functioning beyond what one would expect with respect to their physical exam skills for some, but not all, of the patients seen in this clinic. Some of the exam skills do not need any intervention from you, but on others you need to provide some guidance. </a:t>
            </a:r>
          </a:p>
          <a:p>
            <a:pPr marL="0" indent="0">
              <a:buNone/>
            </a:pPr>
            <a:endParaRPr lang="en-US"/>
          </a:p>
          <a:p>
            <a:pPr marL="0" indent="0">
              <a:buNone/>
            </a:pPr>
            <a:r>
              <a:rPr lang="en-US"/>
              <a:t>How would you rate their physical exam skills using each of the scales? </a:t>
            </a:r>
          </a:p>
        </p:txBody>
      </p:sp>
      <p:sp>
        <p:nvSpPr>
          <p:cNvPr id="4" name="Footer Placeholder 3">
            <a:extLst>
              <a:ext uri="{FF2B5EF4-FFF2-40B4-BE49-F238E27FC236}">
                <a16:creationId xmlns:a16="http://schemas.microsoft.com/office/drawing/2014/main" id="{5127DE4B-55F2-B60C-D1BE-E6817E80F268}"/>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7D0B5E1F-2C4E-724F-428E-37BFA9B47895}"/>
              </a:ext>
            </a:extLst>
          </p:cNvPr>
          <p:cNvSpPr>
            <a:spLocks noGrp="1"/>
          </p:cNvSpPr>
          <p:nvPr>
            <p:ph type="sldNum" sz="quarter" idx="12"/>
          </p:nvPr>
        </p:nvSpPr>
        <p:spPr/>
        <p:txBody>
          <a:bodyPr/>
          <a:lstStyle/>
          <a:p>
            <a:fld id="{0F408A5D-059A-A247-8344-29C129C8EF29}" type="slidenum">
              <a:rPr lang="en-US" smtClean="0"/>
              <a:pPr/>
              <a:t>27</a:t>
            </a:fld>
            <a:endParaRPr lang="en-US"/>
          </a:p>
        </p:txBody>
      </p:sp>
    </p:spTree>
    <p:extLst>
      <p:ext uri="{BB962C8B-B14F-4D97-AF65-F5344CB8AC3E}">
        <p14:creationId xmlns:p14="http://schemas.microsoft.com/office/powerpoint/2010/main" val="169112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EB33-DA2A-E9C3-6998-310360A6969E}"/>
              </a:ext>
            </a:extLst>
          </p:cNvPr>
          <p:cNvSpPr>
            <a:spLocks noGrp="1"/>
          </p:cNvSpPr>
          <p:nvPr>
            <p:ph type="title"/>
          </p:nvPr>
        </p:nvSpPr>
        <p:spPr/>
        <p:txBody>
          <a:bodyPr/>
          <a:lstStyle/>
          <a:p>
            <a:r>
              <a:rPr lang="en-US" sz="4000"/>
              <a:t>Using different scales – Scenario 1 (continued)</a:t>
            </a:r>
          </a:p>
        </p:txBody>
      </p:sp>
      <p:sp>
        <p:nvSpPr>
          <p:cNvPr id="3" name="Content Placeholder 2">
            <a:extLst>
              <a:ext uri="{FF2B5EF4-FFF2-40B4-BE49-F238E27FC236}">
                <a16:creationId xmlns:a16="http://schemas.microsoft.com/office/drawing/2014/main" id="{3C8BA4B8-774E-2B46-0000-163AD6D440E3}"/>
              </a:ext>
            </a:extLst>
          </p:cNvPr>
          <p:cNvSpPr>
            <a:spLocks noGrp="1"/>
          </p:cNvSpPr>
          <p:nvPr>
            <p:ph sz="half" idx="1"/>
          </p:nvPr>
        </p:nvSpPr>
        <p:spPr>
          <a:xfrm>
            <a:off x="838201" y="1690688"/>
            <a:ext cx="4627178" cy="4351338"/>
          </a:xfrm>
        </p:spPr>
        <p:txBody>
          <a:bodyPr/>
          <a:lstStyle/>
          <a:p>
            <a:pPr marL="0" indent="0">
              <a:buNone/>
            </a:pPr>
            <a:r>
              <a:rPr lang="en-US" i="1"/>
              <a:t>Rating scale A</a:t>
            </a:r>
          </a:p>
          <a:p>
            <a:pPr marL="514350" indent="-514350">
              <a:buFont typeface="+mj-lt"/>
              <a:buAutoNum type="arabicPeriod"/>
            </a:pPr>
            <a:r>
              <a:rPr lang="en-US" sz="2400"/>
              <a:t>Rarely meets expectations</a:t>
            </a:r>
          </a:p>
          <a:p>
            <a:pPr marL="514350" indent="-514350">
              <a:buFont typeface="+mj-lt"/>
              <a:buAutoNum type="arabicPeriod"/>
            </a:pPr>
            <a:r>
              <a:rPr lang="en-US" sz="2400"/>
              <a:t>Inconsistently meets expectations</a:t>
            </a:r>
          </a:p>
          <a:p>
            <a:pPr marL="514350" indent="-514350">
              <a:buFont typeface="+mj-lt"/>
              <a:buAutoNum type="arabicPeriod"/>
            </a:pPr>
            <a:r>
              <a:rPr lang="en-US" sz="2400"/>
              <a:t>Meets expectations</a:t>
            </a:r>
          </a:p>
          <a:p>
            <a:pPr marL="514350" indent="-514350">
              <a:buFont typeface="+mj-lt"/>
              <a:buAutoNum type="arabicPeriod"/>
            </a:pPr>
            <a:r>
              <a:rPr lang="en-US" sz="2400"/>
              <a:t>Sometimes exceeds expectations</a:t>
            </a:r>
          </a:p>
          <a:p>
            <a:pPr marL="514350" indent="-514350">
              <a:buFont typeface="+mj-lt"/>
              <a:buAutoNum type="arabicPeriod"/>
            </a:pPr>
            <a:r>
              <a:rPr lang="en-US" sz="2400"/>
              <a:t>Consistently exceeds expectations</a:t>
            </a:r>
          </a:p>
        </p:txBody>
      </p:sp>
      <p:sp>
        <p:nvSpPr>
          <p:cNvPr id="4" name="Content Placeholder 3">
            <a:extLst>
              <a:ext uri="{FF2B5EF4-FFF2-40B4-BE49-F238E27FC236}">
                <a16:creationId xmlns:a16="http://schemas.microsoft.com/office/drawing/2014/main" id="{CC19E641-AE95-48FE-E51B-E34E34EA9931}"/>
              </a:ext>
            </a:extLst>
          </p:cNvPr>
          <p:cNvSpPr>
            <a:spLocks noGrp="1"/>
          </p:cNvSpPr>
          <p:nvPr>
            <p:ph sz="half" idx="2"/>
          </p:nvPr>
        </p:nvSpPr>
        <p:spPr>
          <a:xfrm>
            <a:off x="5812221" y="1690688"/>
            <a:ext cx="5541579" cy="4351338"/>
          </a:xfrm>
        </p:spPr>
        <p:txBody>
          <a:bodyPr/>
          <a:lstStyle/>
          <a:p>
            <a:pPr marL="0" indent="0">
              <a:buNone/>
            </a:pPr>
            <a:r>
              <a:rPr lang="en-US" i="1"/>
              <a:t>Rating scale B</a:t>
            </a:r>
          </a:p>
          <a:p>
            <a:pPr marL="514350" indent="-514350">
              <a:buFont typeface="+mj-lt"/>
              <a:buAutoNum type="arabicPeriod"/>
            </a:pPr>
            <a:r>
              <a:rPr lang="en-US" sz="2000"/>
              <a:t>Required complete guidance: “I had to do”</a:t>
            </a:r>
          </a:p>
          <a:p>
            <a:pPr marL="514350" indent="-514350">
              <a:buFont typeface="+mj-lt"/>
              <a:buAutoNum type="arabicPeriod"/>
            </a:pPr>
            <a:r>
              <a:rPr lang="en-US" sz="2000"/>
              <a:t>Able to perform, but required repeated direction: “I had to talk them through”</a:t>
            </a:r>
          </a:p>
          <a:p>
            <a:pPr marL="514350" indent="-514350">
              <a:buFont typeface="+mj-lt"/>
              <a:buAutoNum type="arabicPeriod"/>
            </a:pPr>
            <a:r>
              <a:rPr lang="en-US" sz="2000"/>
              <a:t>Some independence, but intermittent prompting required: “I had to direct them from time to time”</a:t>
            </a:r>
          </a:p>
          <a:p>
            <a:pPr marL="514350" indent="-514350">
              <a:buFont typeface="+mj-lt"/>
              <a:buAutoNum type="arabicPeriod"/>
            </a:pPr>
            <a:r>
              <a:rPr lang="en-US" sz="2000"/>
              <a:t>Independent for most things, but required assistance for nuances: “I had to be there just in case”</a:t>
            </a:r>
          </a:p>
          <a:p>
            <a:pPr marL="514350" indent="-514350">
              <a:buFont typeface="+mj-lt"/>
              <a:buAutoNum type="arabicPeriod"/>
            </a:pPr>
            <a:r>
              <a:rPr lang="en-US" sz="2000"/>
              <a:t>Complete independence: “I did not need to be there”</a:t>
            </a:r>
          </a:p>
        </p:txBody>
      </p:sp>
      <p:sp>
        <p:nvSpPr>
          <p:cNvPr id="5" name="Footer Placeholder 4">
            <a:extLst>
              <a:ext uri="{FF2B5EF4-FFF2-40B4-BE49-F238E27FC236}">
                <a16:creationId xmlns:a16="http://schemas.microsoft.com/office/drawing/2014/main" id="{AE27D0E6-44EE-0218-D077-BAF35C390280}"/>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B25CACD9-8E22-3E6B-5242-CBC6BE1BE9FC}"/>
              </a:ext>
            </a:extLst>
          </p:cNvPr>
          <p:cNvSpPr>
            <a:spLocks noGrp="1"/>
          </p:cNvSpPr>
          <p:nvPr>
            <p:ph type="sldNum" sz="quarter" idx="12"/>
          </p:nvPr>
        </p:nvSpPr>
        <p:spPr/>
        <p:txBody>
          <a:bodyPr/>
          <a:lstStyle/>
          <a:p>
            <a:fld id="{0F408A5D-059A-A247-8344-29C129C8EF29}" type="slidenum">
              <a:rPr lang="en-US" smtClean="0"/>
              <a:pPr/>
              <a:t>28</a:t>
            </a:fld>
            <a:endParaRPr lang="en-US"/>
          </a:p>
        </p:txBody>
      </p:sp>
    </p:spTree>
    <p:extLst>
      <p:ext uri="{BB962C8B-B14F-4D97-AF65-F5344CB8AC3E}">
        <p14:creationId xmlns:p14="http://schemas.microsoft.com/office/powerpoint/2010/main" val="102569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B0FB-8008-61D9-7066-8A4A39671E3B}"/>
              </a:ext>
            </a:extLst>
          </p:cNvPr>
          <p:cNvSpPr>
            <a:spLocks noGrp="1"/>
          </p:cNvSpPr>
          <p:nvPr>
            <p:ph type="title"/>
          </p:nvPr>
        </p:nvSpPr>
        <p:spPr/>
        <p:txBody>
          <a:bodyPr/>
          <a:lstStyle/>
          <a:p>
            <a:r>
              <a:rPr lang="en-US"/>
              <a:t>Using different scales – Scenario 1 responses</a:t>
            </a:r>
          </a:p>
        </p:txBody>
      </p:sp>
      <p:sp>
        <p:nvSpPr>
          <p:cNvPr id="3" name="Content Placeholder 2">
            <a:extLst>
              <a:ext uri="{FF2B5EF4-FFF2-40B4-BE49-F238E27FC236}">
                <a16:creationId xmlns:a16="http://schemas.microsoft.com/office/drawing/2014/main" id="{02AFC70B-3F5D-890F-3182-1594942400F7}"/>
              </a:ext>
            </a:extLst>
          </p:cNvPr>
          <p:cNvSpPr>
            <a:spLocks noGrp="1"/>
          </p:cNvSpPr>
          <p:nvPr>
            <p:ph idx="1"/>
          </p:nvPr>
        </p:nvSpPr>
        <p:spPr/>
        <p:txBody>
          <a:bodyPr/>
          <a:lstStyle/>
          <a:p>
            <a:r>
              <a:rPr lang="en-US" sz="3200" i="1"/>
              <a:t>Scale A</a:t>
            </a:r>
            <a:r>
              <a:rPr lang="en-US" sz="3200"/>
              <a:t> – </a:t>
            </a:r>
            <a:r>
              <a:rPr lang="en-US" sz="3200">
                <a:solidFill>
                  <a:schemeClr val="accent5"/>
                </a:solidFill>
              </a:rPr>
              <a:t>4.</a:t>
            </a:r>
            <a:r>
              <a:rPr lang="en-US" sz="3200"/>
              <a:t> Sometimes exceeds expectations</a:t>
            </a:r>
          </a:p>
          <a:p>
            <a:endParaRPr lang="en-US" sz="3200" i="1"/>
          </a:p>
          <a:p>
            <a:r>
              <a:rPr lang="en-US" sz="3200" i="1"/>
              <a:t>Scale B</a:t>
            </a:r>
            <a:r>
              <a:rPr lang="en-US" sz="3200"/>
              <a:t> – </a:t>
            </a:r>
            <a:r>
              <a:rPr lang="en-US" sz="3200">
                <a:solidFill>
                  <a:schemeClr val="accent5"/>
                </a:solidFill>
              </a:rPr>
              <a:t>3.</a:t>
            </a:r>
            <a:r>
              <a:rPr lang="en-US" sz="3200"/>
              <a:t> Some independence, but intermittent prompting required</a:t>
            </a:r>
          </a:p>
        </p:txBody>
      </p:sp>
      <p:sp>
        <p:nvSpPr>
          <p:cNvPr id="4" name="Footer Placeholder 3">
            <a:extLst>
              <a:ext uri="{FF2B5EF4-FFF2-40B4-BE49-F238E27FC236}">
                <a16:creationId xmlns:a16="http://schemas.microsoft.com/office/drawing/2014/main" id="{A57BDB86-F726-241A-0219-B0172459EC1F}"/>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E98A4BC9-F4DA-44CE-4397-72CF0EA2C7C5}"/>
              </a:ext>
            </a:extLst>
          </p:cNvPr>
          <p:cNvSpPr>
            <a:spLocks noGrp="1"/>
          </p:cNvSpPr>
          <p:nvPr>
            <p:ph type="sldNum" sz="quarter" idx="12"/>
          </p:nvPr>
        </p:nvSpPr>
        <p:spPr/>
        <p:txBody>
          <a:bodyPr/>
          <a:lstStyle/>
          <a:p>
            <a:fld id="{0F408A5D-059A-A247-8344-29C129C8EF29}" type="slidenum">
              <a:rPr lang="en-US" smtClean="0"/>
              <a:pPr/>
              <a:t>29</a:t>
            </a:fld>
            <a:endParaRPr lang="en-US"/>
          </a:p>
        </p:txBody>
      </p:sp>
    </p:spTree>
    <p:extLst>
      <p:ext uri="{BB962C8B-B14F-4D97-AF65-F5344CB8AC3E}">
        <p14:creationId xmlns:p14="http://schemas.microsoft.com/office/powerpoint/2010/main" val="13631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55AD-3720-1702-188E-E4D7067E6AA2}"/>
              </a:ext>
            </a:extLst>
          </p:cNvPr>
          <p:cNvSpPr>
            <a:spLocks noGrp="1"/>
          </p:cNvSpPr>
          <p:nvPr>
            <p:ph type="title"/>
          </p:nvPr>
        </p:nvSpPr>
        <p:spPr/>
        <p:txBody>
          <a:bodyPr/>
          <a:lstStyle/>
          <a:p>
            <a:r>
              <a:rPr lang="en-US"/>
              <a:t>Objectives	</a:t>
            </a:r>
          </a:p>
        </p:txBody>
      </p:sp>
      <p:sp>
        <p:nvSpPr>
          <p:cNvPr id="3" name="Content Placeholder 2">
            <a:extLst>
              <a:ext uri="{FF2B5EF4-FFF2-40B4-BE49-F238E27FC236}">
                <a16:creationId xmlns:a16="http://schemas.microsoft.com/office/drawing/2014/main" id="{F0E29337-E26B-DB7B-0140-63D6094B5E6D}"/>
              </a:ext>
            </a:extLst>
          </p:cNvPr>
          <p:cNvSpPr>
            <a:spLocks noGrp="1"/>
          </p:cNvSpPr>
          <p:nvPr>
            <p:ph idx="1"/>
          </p:nvPr>
        </p:nvSpPr>
        <p:spPr>
          <a:xfrm>
            <a:off x="838200" y="1696391"/>
            <a:ext cx="10515600" cy="4351338"/>
          </a:xfrm>
        </p:spPr>
        <p:txBody>
          <a:bodyPr vert="horz" lIns="91440" tIns="45720" rIns="91440" bIns="45720" rtlCol="0" anchor="t">
            <a:noAutofit/>
          </a:bodyPr>
          <a:lstStyle/>
          <a:p>
            <a:r>
              <a:rPr lang="en-US" sz="2400"/>
              <a:t>Discuss assessment expectations in CBD and challenges to implementation </a:t>
            </a:r>
            <a:endParaRPr lang="en-US" sz="2400">
              <a:cs typeface="Calibri" panose="020F0502020204030204"/>
            </a:endParaRPr>
          </a:p>
          <a:p>
            <a:r>
              <a:rPr lang="en-US" sz="2400"/>
              <a:t>Describe strategies to effectively observe resident trainee performance and document constructive feedback</a:t>
            </a:r>
            <a:endParaRPr lang="en-US"/>
          </a:p>
          <a:p>
            <a:r>
              <a:rPr lang="en-US" sz="2400"/>
              <a:t>Describe the concept of entrustment as it relates to resident assessment</a:t>
            </a:r>
          </a:p>
          <a:p>
            <a:r>
              <a:rPr lang="en-US" sz="2400"/>
              <a:t>Describe retrospective supervision scales</a:t>
            </a:r>
          </a:p>
          <a:p>
            <a:r>
              <a:rPr lang="en-US" sz="2400"/>
              <a:t>Discuss past trainee observations and apply these to validated workplace-based assessment tools</a:t>
            </a:r>
          </a:p>
          <a:p>
            <a:r>
              <a:rPr lang="en-US" sz="2400"/>
              <a:t>Identify features of and demonstrate ability to write high-quality narratives describing resident performance in the clinical environment </a:t>
            </a:r>
          </a:p>
        </p:txBody>
      </p:sp>
      <p:sp>
        <p:nvSpPr>
          <p:cNvPr id="4" name="Footer Placeholder 3">
            <a:extLst>
              <a:ext uri="{FF2B5EF4-FFF2-40B4-BE49-F238E27FC236}">
                <a16:creationId xmlns:a16="http://schemas.microsoft.com/office/drawing/2014/main" id="{B08A2919-CE4F-3C9E-648E-065BE1CFFD9E}"/>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898C332F-5ECD-4BB6-FEF4-4AC91562DCD0}"/>
              </a:ext>
            </a:extLst>
          </p:cNvPr>
          <p:cNvSpPr>
            <a:spLocks noGrp="1"/>
          </p:cNvSpPr>
          <p:nvPr>
            <p:ph type="sldNum" sz="quarter" idx="12"/>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197716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0412-7006-9CB2-74C8-5C84C10AEB79}"/>
              </a:ext>
            </a:extLst>
          </p:cNvPr>
          <p:cNvSpPr>
            <a:spLocks noGrp="1"/>
          </p:cNvSpPr>
          <p:nvPr>
            <p:ph type="title"/>
          </p:nvPr>
        </p:nvSpPr>
        <p:spPr/>
        <p:txBody>
          <a:bodyPr/>
          <a:lstStyle/>
          <a:p>
            <a:r>
              <a:rPr lang="en-US"/>
              <a:t>Using different scales – Scenario 2</a:t>
            </a:r>
          </a:p>
        </p:txBody>
      </p:sp>
      <p:sp>
        <p:nvSpPr>
          <p:cNvPr id="3" name="Content Placeholder 2">
            <a:extLst>
              <a:ext uri="{FF2B5EF4-FFF2-40B4-BE49-F238E27FC236}">
                <a16:creationId xmlns:a16="http://schemas.microsoft.com/office/drawing/2014/main" id="{6405425A-30A6-0869-E952-FF971A27C130}"/>
              </a:ext>
            </a:extLst>
          </p:cNvPr>
          <p:cNvSpPr>
            <a:spLocks noGrp="1"/>
          </p:cNvSpPr>
          <p:nvPr>
            <p:ph idx="1"/>
          </p:nvPr>
        </p:nvSpPr>
        <p:spPr/>
        <p:txBody>
          <a:bodyPr/>
          <a:lstStyle/>
          <a:p>
            <a:pPr marL="0" indent="0">
              <a:buNone/>
            </a:pPr>
            <a:r>
              <a:rPr lang="en-US" i="1"/>
              <a:t>A PGY-4 trainee needs to perform procedure X. The resident is aware of sterile technique, and how the results will assist in further management. However, they required direction on patient positioning and land-marking, as well as the size of needle to use. You would have expected that a resident at their level would know and be able to complete these technical portions of the procedure. </a:t>
            </a:r>
          </a:p>
          <a:p>
            <a:pPr marL="0" indent="0">
              <a:buNone/>
            </a:pPr>
            <a:endParaRPr lang="en-US"/>
          </a:p>
          <a:p>
            <a:pPr marL="0" indent="0">
              <a:buNone/>
            </a:pPr>
            <a:r>
              <a:rPr lang="en-US"/>
              <a:t>How would you rate their technical performance on this procedure using each of the scales? </a:t>
            </a:r>
          </a:p>
        </p:txBody>
      </p:sp>
      <p:sp>
        <p:nvSpPr>
          <p:cNvPr id="4" name="Footer Placeholder 3">
            <a:extLst>
              <a:ext uri="{FF2B5EF4-FFF2-40B4-BE49-F238E27FC236}">
                <a16:creationId xmlns:a16="http://schemas.microsoft.com/office/drawing/2014/main" id="{E171AE86-A703-BA35-5748-E2D006D30D82}"/>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43F5ACC4-2342-D63B-6569-8E2D4804DBBB}"/>
              </a:ext>
            </a:extLst>
          </p:cNvPr>
          <p:cNvSpPr>
            <a:spLocks noGrp="1"/>
          </p:cNvSpPr>
          <p:nvPr>
            <p:ph type="sldNum" sz="quarter" idx="12"/>
          </p:nvPr>
        </p:nvSpPr>
        <p:spPr/>
        <p:txBody>
          <a:bodyPr/>
          <a:lstStyle/>
          <a:p>
            <a:fld id="{0F408A5D-059A-A247-8344-29C129C8EF29}" type="slidenum">
              <a:rPr lang="en-US" smtClean="0"/>
              <a:pPr/>
              <a:t>30</a:t>
            </a:fld>
            <a:endParaRPr lang="en-US"/>
          </a:p>
        </p:txBody>
      </p:sp>
    </p:spTree>
    <p:extLst>
      <p:ext uri="{BB962C8B-B14F-4D97-AF65-F5344CB8AC3E}">
        <p14:creationId xmlns:p14="http://schemas.microsoft.com/office/powerpoint/2010/main" val="53522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EB33-DA2A-E9C3-6998-310360A6969E}"/>
              </a:ext>
            </a:extLst>
          </p:cNvPr>
          <p:cNvSpPr>
            <a:spLocks noGrp="1"/>
          </p:cNvSpPr>
          <p:nvPr>
            <p:ph type="title"/>
          </p:nvPr>
        </p:nvSpPr>
        <p:spPr/>
        <p:txBody>
          <a:bodyPr/>
          <a:lstStyle/>
          <a:p>
            <a:r>
              <a:rPr lang="en-US" sz="4000"/>
              <a:t>Using different scales – Scenario 2 (continued)</a:t>
            </a:r>
          </a:p>
        </p:txBody>
      </p:sp>
      <p:sp>
        <p:nvSpPr>
          <p:cNvPr id="3" name="Content Placeholder 2">
            <a:extLst>
              <a:ext uri="{FF2B5EF4-FFF2-40B4-BE49-F238E27FC236}">
                <a16:creationId xmlns:a16="http://schemas.microsoft.com/office/drawing/2014/main" id="{3C8BA4B8-774E-2B46-0000-163AD6D440E3}"/>
              </a:ext>
            </a:extLst>
          </p:cNvPr>
          <p:cNvSpPr>
            <a:spLocks noGrp="1"/>
          </p:cNvSpPr>
          <p:nvPr>
            <p:ph sz="half" idx="1"/>
          </p:nvPr>
        </p:nvSpPr>
        <p:spPr>
          <a:xfrm>
            <a:off x="838201" y="1690688"/>
            <a:ext cx="4627178" cy="4351338"/>
          </a:xfrm>
        </p:spPr>
        <p:txBody>
          <a:bodyPr/>
          <a:lstStyle/>
          <a:p>
            <a:pPr marL="0" indent="0">
              <a:buNone/>
            </a:pPr>
            <a:r>
              <a:rPr lang="en-US" i="1"/>
              <a:t>Rating scale A</a:t>
            </a:r>
          </a:p>
          <a:p>
            <a:pPr marL="514350" indent="-514350">
              <a:buFont typeface="+mj-lt"/>
              <a:buAutoNum type="arabicPeriod"/>
            </a:pPr>
            <a:r>
              <a:rPr lang="en-US" sz="2400"/>
              <a:t>Rarely meets expectations</a:t>
            </a:r>
          </a:p>
          <a:p>
            <a:pPr marL="514350" indent="-514350">
              <a:buFont typeface="+mj-lt"/>
              <a:buAutoNum type="arabicPeriod"/>
            </a:pPr>
            <a:r>
              <a:rPr lang="en-US" sz="2400"/>
              <a:t>Inconsistently meets expectations</a:t>
            </a:r>
          </a:p>
          <a:p>
            <a:pPr marL="514350" indent="-514350">
              <a:buFont typeface="+mj-lt"/>
              <a:buAutoNum type="arabicPeriod"/>
            </a:pPr>
            <a:r>
              <a:rPr lang="en-US" sz="2400"/>
              <a:t>Meets expectations</a:t>
            </a:r>
          </a:p>
          <a:p>
            <a:pPr marL="514350" indent="-514350">
              <a:buFont typeface="+mj-lt"/>
              <a:buAutoNum type="arabicPeriod"/>
            </a:pPr>
            <a:r>
              <a:rPr lang="en-US" sz="2400"/>
              <a:t>Sometimes exceeds expectations</a:t>
            </a:r>
          </a:p>
          <a:p>
            <a:pPr marL="514350" indent="-514350">
              <a:buFont typeface="+mj-lt"/>
              <a:buAutoNum type="arabicPeriod"/>
            </a:pPr>
            <a:r>
              <a:rPr lang="en-US" sz="2400"/>
              <a:t>Consistently exceeds expectations</a:t>
            </a:r>
          </a:p>
        </p:txBody>
      </p:sp>
      <p:sp>
        <p:nvSpPr>
          <p:cNvPr id="4" name="Content Placeholder 3">
            <a:extLst>
              <a:ext uri="{FF2B5EF4-FFF2-40B4-BE49-F238E27FC236}">
                <a16:creationId xmlns:a16="http://schemas.microsoft.com/office/drawing/2014/main" id="{CC19E641-AE95-48FE-E51B-E34E34EA9931}"/>
              </a:ext>
            </a:extLst>
          </p:cNvPr>
          <p:cNvSpPr>
            <a:spLocks noGrp="1"/>
          </p:cNvSpPr>
          <p:nvPr>
            <p:ph sz="half" idx="2"/>
          </p:nvPr>
        </p:nvSpPr>
        <p:spPr>
          <a:xfrm>
            <a:off x="5812221" y="1690688"/>
            <a:ext cx="5541579" cy="4351338"/>
          </a:xfrm>
        </p:spPr>
        <p:txBody>
          <a:bodyPr/>
          <a:lstStyle/>
          <a:p>
            <a:pPr marL="0" indent="0">
              <a:buNone/>
            </a:pPr>
            <a:r>
              <a:rPr lang="en-US" i="1"/>
              <a:t>Rating scale B</a:t>
            </a:r>
          </a:p>
          <a:p>
            <a:pPr marL="514350" indent="-514350">
              <a:buFont typeface="+mj-lt"/>
              <a:buAutoNum type="arabicPeriod"/>
            </a:pPr>
            <a:r>
              <a:rPr lang="en-US" sz="2000"/>
              <a:t>Required complete guidance: “I had to do”</a:t>
            </a:r>
          </a:p>
          <a:p>
            <a:pPr marL="514350" indent="-514350">
              <a:buFont typeface="+mj-lt"/>
              <a:buAutoNum type="arabicPeriod"/>
            </a:pPr>
            <a:r>
              <a:rPr lang="en-US" sz="2000"/>
              <a:t>Able to perform, but required repeated direction: “I had to talk them through”</a:t>
            </a:r>
          </a:p>
          <a:p>
            <a:pPr marL="514350" indent="-514350">
              <a:buFont typeface="+mj-lt"/>
              <a:buAutoNum type="arabicPeriod"/>
            </a:pPr>
            <a:r>
              <a:rPr lang="en-US" sz="2000"/>
              <a:t>Some independence, but intermittent prompting required: “I had to direct them from time to time”</a:t>
            </a:r>
          </a:p>
          <a:p>
            <a:pPr marL="514350" indent="-514350">
              <a:buFont typeface="+mj-lt"/>
              <a:buAutoNum type="arabicPeriod"/>
            </a:pPr>
            <a:r>
              <a:rPr lang="en-US" sz="2000"/>
              <a:t>Independent for most things, but required assistance for nuances: “I had to be there just in case”</a:t>
            </a:r>
          </a:p>
          <a:p>
            <a:pPr marL="514350" indent="-514350">
              <a:buFont typeface="+mj-lt"/>
              <a:buAutoNum type="arabicPeriod"/>
            </a:pPr>
            <a:r>
              <a:rPr lang="en-US" sz="2000"/>
              <a:t>Complete independence: “I did not need to be there”</a:t>
            </a:r>
          </a:p>
        </p:txBody>
      </p:sp>
      <p:sp>
        <p:nvSpPr>
          <p:cNvPr id="5" name="Footer Placeholder 4">
            <a:extLst>
              <a:ext uri="{FF2B5EF4-FFF2-40B4-BE49-F238E27FC236}">
                <a16:creationId xmlns:a16="http://schemas.microsoft.com/office/drawing/2014/main" id="{AE27D0E6-44EE-0218-D077-BAF35C390280}"/>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B25CACD9-8E22-3E6B-5242-CBC6BE1BE9FC}"/>
              </a:ext>
            </a:extLst>
          </p:cNvPr>
          <p:cNvSpPr>
            <a:spLocks noGrp="1"/>
          </p:cNvSpPr>
          <p:nvPr>
            <p:ph type="sldNum" sz="quarter" idx="12"/>
          </p:nvPr>
        </p:nvSpPr>
        <p:spPr/>
        <p:txBody>
          <a:bodyPr/>
          <a:lstStyle/>
          <a:p>
            <a:fld id="{0F408A5D-059A-A247-8344-29C129C8EF29}" type="slidenum">
              <a:rPr lang="en-US" smtClean="0"/>
              <a:pPr/>
              <a:t>31</a:t>
            </a:fld>
            <a:endParaRPr lang="en-US"/>
          </a:p>
        </p:txBody>
      </p:sp>
    </p:spTree>
    <p:extLst>
      <p:ext uri="{BB962C8B-B14F-4D97-AF65-F5344CB8AC3E}">
        <p14:creationId xmlns:p14="http://schemas.microsoft.com/office/powerpoint/2010/main" val="2912534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B0FB-8008-61D9-7066-8A4A39671E3B}"/>
              </a:ext>
            </a:extLst>
          </p:cNvPr>
          <p:cNvSpPr>
            <a:spLocks noGrp="1"/>
          </p:cNvSpPr>
          <p:nvPr>
            <p:ph type="title"/>
          </p:nvPr>
        </p:nvSpPr>
        <p:spPr/>
        <p:txBody>
          <a:bodyPr/>
          <a:lstStyle/>
          <a:p>
            <a:r>
              <a:rPr lang="en-US"/>
              <a:t>Using different scales – Scenario 2 responses</a:t>
            </a:r>
          </a:p>
        </p:txBody>
      </p:sp>
      <p:sp>
        <p:nvSpPr>
          <p:cNvPr id="3" name="Content Placeholder 2">
            <a:extLst>
              <a:ext uri="{FF2B5EF4-FFF2-40B4-BE49-F238E27FC236}">
                <a16:creationId xmlns:a16="http://schemas.microsoft.com/office/drawing/2014/main" id="{02AFC70B-3F5D-890F-3182-1594942400F7}"/>
              </a:ext>
            </a:extLst>
          </p:cNvPr>
          <p:cNvSpPr>
            <a:spLocks noGrp="1"/>
          </p:cNvSpPr>
          <p:nvPr>
            <p:ph idx="1"/>
          </p:nvPr>
        </p:nvSpPr>
        <p:spPr/>
        <p:txBody>
          <a:bodyPr/>
          <a:lstStyle/>
          <a:p>
            <a:r>
              <a:rPr lang="en-US" sz="3200" i="1"/>
              <a:t>Scale A</a:t>
            </a:r>
            <a:r>
              <a:rPr lang="en-US" sz="3200"/>
              <a:t> – </a:t>
            </a:r>
            <a:r>
              <a:rPr lang="en-US" sz="3200">
                <a:solidFill>
                  <a:schemeClr val="accent5"/>
                </a:solidFill>
              </a:rPr>
              <a:t>2.</a:t>
            </a:r>
            <a:r>
              <a:rPr lang="en-US" sz="3200"/>
              <a:t> Inconsistently meets expectations</a:t>
            </a:r>
          </a:p>
          <a:p>
            <a:endParaRPr lang="en-US" sz="3200" i="1"/>
          </a:p>
          <a:p>
            <a:r>
              <a:rPr lang="en-US" sz="3200" i="1"/>
              <a:t>Scale B</a:t>
            </a:r>
            <a:r>
              <a:rPr lang="en-US" sz="3200"/>
              <a:t> – </a:t>
            </a:r>
            <a:r>
              <a:rPr lang="en-US" sz="3200">
                <a:solidFill>
                  <a:schemeClr val="accent5"/>
                </a:solidFill>
              </a:rPr>
              <a:t>2.</a:t>
            </a:r>
            <a:r>
              <a:rPr lang="en-US" sz="3200"/>
              <a:t> Able to perform, but requires repeated direction</a:t>
            </a:r>
          </a:p>
        </p:txBody>
      </p:sp>
      <p:sp>
        <p:nvSpPr>
          <p:cNvPr id="4" name="Footer Placeholder 3">
            <a:extLst>
              <a:ext uri="{FF2B5EF4-FFF2-40B4-BE49-F238E27FC236}">
                <a16:creationId xmlns:a16="http://schemas.microsoft.com/office/drawing/2014/main" id="{A57BDB86-F726-241A-0219-B0172459EC1F}"/>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E98A4BC9-F4DA-44CE-4397-72CF0EA2C7C5}"/>
              </a:ext>
            </a:extLst>
          </p:cNvPr>
          <p:cNvSpPr>
            <a:spLocks noGrp="1"/>
          </p:cNvSpPr>
          <p:nvPr>
            <p:ph type="sldNum" sz="quarter" idx="12"/>
          </p:nvPr>
        </p:nvSpPr>
        <p:spPr/>
        <p:txBody>
          <a:bodyPr/>
          <a:lstStyle/>
          <a:p>
            <a:fld id="{0F408A5D-059A-A247-8344-29C129C8EF29}" type="slidenum">
              <a:rPr lang="en-US" smtClean="0"/>
              <a:pPr/>
              <a:t>32</a:t>
            </a:fld>
            <a:endParaRPr lang="en-US"/>
          </a:p>
        </p:txBody>
      </p:sp>
    </p:spTree>
    <p:extLst>
      <p:ext uri="{BB962C8B-B14F-4D97-AF65-F5344CB8AC3E}">
        <p14:creationId xmlns:p14="http://schemas.microsoft.com/office/powerpoint/2010/main" val="1042351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1AD1-BF67-3B49-8BFB-4ED1DEE21758}"/>
              </a:ext>
            </a:extLst>
          </p:cNvPr>
          <p:cNvSpPr>
            <a:spLocks noGrp="1"/>
          </p:cNvSpPr>
          <p:nvPr>
            <p:ph type="title"/>
          </p:nvPr>
        </p:nvSpPr>
        <p:spPr/>
        <p:txBody>
          <a:bodyPr/>
          <a:lstStyle/>
          <a:p>
            <a:r>
              <a:rPr lang="en-US"/>
              <a:t>Narrative observation</a:t>
            </a:r>
          </a:p>
        </p:txBody>
      </p:sp>
      <p:sp>
        <p:nvSpPr>
          <p:cNvPr id="4" name="Footer Placeholder 3">
            <a:extLst>
              <a:ext uri="{FF2B5EF4-FFF2-40B4-BE49-F238E27FC236}">
                <a16:creationId xmlns:a16="http://schemas.microsoft.com/office/drawing/2014/main" id="{D1B355B8-63B9-5502-6A5C-0F638EEB263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E6D269FE-993C-09A4-39D4-9E2A72A42F68}"/>
              </a:ext>
            </a:extLst>
          </p:cNvPr>
          <p:cNvSpPr>
            <a:spLocks noGrp="1"/>
          </p:cNvSpPr>
          <p:nvPr>
            <p:ph type="sldNum" sz="quarter" idx="12"/>
          </p:nvPr>
        </p:nvSpPr>
        <p:spPr/>
        <p:txBody>
          <a:bodyPr/>
          <a:lstStyle/>
          <a:p>
            <a:fld id="{0F408A5D-059A-A247-8344-29C129C8EF29}" type="slidenum">
              <a:rPr lang="en-US" smtClean="0"/>
              <a:pPr/>
              <a:t>33</a:t>
            </a:fld>
            <a:endParaRPr lang="en-US"/>
          </a:p>
        </p:txBody>
      </p:sp>
    </p:spTree>
    <p:extLst>
      <p:ext uri="{BB962C8B-B14F-4D97-AF65-F5344CB8AC3E}">
        <p14:creationId xmlns:p14="http://schemas.microsoft.com/office/powerpoint/2010/main" val="124774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53D0-5D06-2437-5BDD-5AD5383C8974}"/>
              </a:ext>
            </a:extLst>
          </p:cNvPr>
          <p:cNvSpPr>
            <a:spLocks noGrp="1"/>
          </p:cNvSpPr>
          <p:nvPr>
            <p:ph type="title"/>
          </p:nvPr>
        </p:nvSpPr>
        <p:spPr/>
        <p:txBody>
          <a:bodyPr/>
          <a:lstStyle/>
          <a:p>
            <a:r>
              <a:rPr lang="en-US"/>
              <a:t>Qualitative assessment</a:t>
            </a:r>
          </a:p>
        </p:txBody>
      </p:sp>
      <p:sp>
        <p:nvSpPr>
          <p:cNvPr id="3" name="Content Placeholder 2">
            <a:extLst>
              <a:ext uri="{FF2B5EF4-FFF2-40B4-BE49-F238E27FC236}">
                <a16:creationId xmlns:a16="http://schemas.microsoft.com/office/drawing/2014/main" id="{DF246EA8-43F0-9024-38A9-852562F93C83}"/>
              </a:ext>
            </a:extLst>
          </p:cNvPr>
          <p:cNvSpPr>
            <a:spLocks noGrp="1"/>
          </p:cNvSpPr>
          <p:nvPr>
            <p:ph idx="1"/>
          </p:nvPr>
        </p:nvSpPr>
        <p:spPr/>
        <p:txBody>
          <a:bodyPr/>
          <a:lstStyle/>
          <a:p>
            <a:r>
              <a:rPr lang="en-US"/>
              <a:t>Misconception: </a:t>
            </a:r>
          </a:p>
          <a:p>
            <a:pPr lvl="1"/>
            <a:r>
              <a:rPr lang="en-US"/>
              <a:t>Subjective = Unreliable</a:t>
            </a:r>
          </a:p>
          <a:p>
            <a:pPr lvl="1"/>
            <a:r>
              <a:rPr lang="en-US"/>
              <a:t>Objective = Reliable</a:t>
            </a:r>
          </a:p>
          <a:p>
            <a:endParaRPr lang="en-US"/>
          </a:p>
          <a:p>
            <a:r>
              <a:rPr lang="en-US"/>
              <a:t>“Faculty need to recognize that numeric ratings are nothing more than a process to synthesize and then represent a composite judgement about a trainee.” </a:t>
            </a:r>
          </a:p>
          <a:p>
            <a:pPr marL="0" indent="0">
              <a:spcBef>
                <a:spcPts val="0"/>
              </a:spcBef>
              <a:buNone/>
            </a:pPr>
            <a:r>
              <a:rPr lang="en-US"/>
              <a:t>			</a:t>
            </a:r>
            <a:r>
              <a:rPr lang="en-US" sz="1400" err="1"/>
              <a:t>Holmboe</a:t>
            </a:r>
            <a:r>
              <a:rPr lang="en-US" sz="1400"/>
              <a:t> et al., Academic Medicine, 2011.</a:t>
            </a:r>
            <a:endParaRPr lang="en-US"/>
          </a:p>
        </p:txBody>
      </p:sp>
      <p:sp>
        <p:nvSpPr>
          <p:cNvPr id="4" name="Footer Placeholder 3">
            <a:extLst>
              <a:ext uri="{FF2B5EF4-FFF2-40B4-BE49-F238E27FC236}">
                <a16:creationId xmlns:a16="http://schemas.microsoft.com/office/drawing/2014/main" id="{A6384176-455C-7D61-4970-587E9926DBDE}"/>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33E609A2-7A98-EA05-759E-8A5BDA4112E4}"/>
              </a:ext>
            </a:extLst>
          </p:cNvPr>
          <p:cNvSpPr>
            <a:spLocks noGrp="1"/>
          </p:cNvSpPr>
          <p:nvPr>
            <p:ph type="sldNum" sz="quarter" idx="12"/>
          </p:nvPr>
        </p:nvSpPr>
        <p:spPr/>
        <p:txBody>
          <a:bodyPr/>
          <a:lstStyle/>
          <a:p>
            <a:fld id="{0F408A5D-059A-A247-8344-29C129C8EF29}" type="slidenum">
              <a:rPr lang="en-US" smtClean="0"/>
              <a:pPr/>
              <a:t>34</a:t>
            </a:fld>
            <a:endParaRPr lang="en-US"/>
          </a:p>
        </p:txBody>
      </p:sp>
    </p:spTree>
    <p:extLst>
      <p:ext uri="{BB962C8B-B14F-4D97-AF65-F5344CB8AC3E}">
        <p14:creationId xmlns:p14="http://schemas.microsoft.com/office/powerpoint/2010/main" val="822200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2ABD-C573-8AE2-1CB4-8F4EDBE8075D}"/>
              </a:ext>
            </a:extLst>
          </p:cNvPr>
          <p:cNvSpPr>
            <a:spLocks noGrp="1"/>
          </p:cNvSpPr>
          <p:nvPr>
            <p:ph type="title"/>
          </p:nvPr>
        </p:nvSpPr>
        <p:spPr/>
        <p:txBody>
          <a:bodyPr/>
          <a:lstStyle/>
          <a:p>
            <a:r>
              <a:rPr lang="en-US"/>
              <a:t>Qualitative assessment (continued)</a:t>
            </a:r>
          </a:p>
        </p:txBody>
      </p:sp>
      <p:sp>
        <p:nvSpPr>
          <p:cNvPr id="3" name="Content Placeholder 2">
            <a:extLst>
              <a:ext uri="{FF2B5EF4-FFF2-40B4-BE49-F238E27FC236}">
                <a16:creationId xmlns:a16="http://schemas.microsoft.com/office/drawing/2014/main" id="{76E82B61-1DEF-60A4-7ADB-81E5A73874C0}"/>
              </a:ext>
            </a:extLst>
          </p:cNvPr>
          <p:cNvSpPr>
            <a:spLocks noGrp="1"/>
          </p:cNvSpPr>
          <p:nvPr>
            <p:ph idx="1"/>
          </p:nvPr>
        </p:nvSpPr>
        <p:spPr/>
        <p:txBody>
          <a:bodyPr/>
          <a:lstStyle/>
          <a:p>
            <a:r>
              <a:rPr lang="en-US"/>
              <a:t>More recently:</a:t>
            </a:r>
          </a:p>
          <a:p>
            <a:pPr lvl="1"/>
            <a:r>
              <a:rPr lang="en-US"/>
              <a:t>More emphasis on qualitative assessment</a:t>
            </a:r>
          </a:p>
          <a:p>
            <a:pPr lvl="1"/>
            <a:r>
              <a:rPr lang="en-US"/>
              <a:t>Some suggesting that narrative descriptions replace numerical ratings</a:t>
            </a:r>
          </a:p>
          <a:p>
            <a:pPr lvl="1"/>
            <a:r>
              <a:rPr lang="en-US"/>
              <a:t>Research demonstrates that a large portion of the usefulness of these methods is in the narrative (qualitative) part</a:t>
            </a:r>
          </a:p>
          <a:p>
            <a:r>
              <a:rPr lang="en-US"/>
              <a:t>Think about this clinically:</a:t>
            </a:r>
          </a:p>
          <a:p>
            <a:pPr lvl="1"/>
            <a:r>
              <a:rPr lang="en-US"/>
              <a:t>“My pain is a 6 out of 10.” versus “My pain is constant, burning, and interfering with my ability to wear my prosthesis.”</a:t>
            </a:r>
          </a:p>
          <a:p>
            <a:pPr lvl="1"/>
            <a:r>
              <a:rPr lang="en-US"/>
              <a:t>Which is more useful?</a:t>
            </a:r>
          </a:p>
        </p:txBody>
      </p:sp>
      <p:sp>
        <p:nvSpPr>
          <p:cNvPr id="4" name="Footer Placeholder 3">
            <a:extLst>
              <a:ext uri="{FF2B5EF4-FFF2-40B4-BE49-F238E27FC236}">
                <a16:creationId xmlns:a16="http://schemas.microsoft.com/office/drawing/2014/main" id="{1B223CCD-12A8-434F-E4EE-C0F6D26E0874}"/>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6B468C5D-F426-E292-732E-AA1EBFC7263F}"/>
              </a:ext>
            </a:extLst>
          </p:cNvPr>
          <p:cNvSpPr>
            <a:spLocks noGrp="1"/>
          </p:cNvSpPr>
          <p:nvPr>
            <p:ph type="sldNum" sz="quarter" idx="12"/>
          </p:nvPr>
        </p:nvSpPr>
        <p:spPr/>
        <p:txBody>
          <a:bodyPr/>
          <a:lstStyle/>
          <a:p>
            <a:fld id="{0F408A5D-059A-A247-8344-29C129C8EF29}" type="slidenum">
              <a:rPr lang="en-US" smtClean="0"/>
              <a:pPr/>
              <a:t>35</a:t>
            </a:fld>
            <a:endParaRPr lang="en-US"/>
          </a:p>
        </p:txBody>
      </p:sp>
    </p:spTree>
    <p:extLst>
      <p:ext uri="{BB962C8B-B14F-4D97-AF65-F5344CB8AC3E}">
        <p14:creationId xmlns:p14="http://schemas.microsoft.com/office/powerpoint/2010/main" val="293224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3AC6-C474-7F4D-B347-0BE4C11E1F7A}"/>
              </a:ext>
            </a:extLst>
          </p:cNvPr>
          <p:cNvSpPr>
            <a:spLocks noGrp="1"/>
          </p:cNvSpPr>
          <p:nvPr>
            <p:ph type="title"/>
          </p:nvPr>
        </p:nvSpPr>
        <p:spPr/>
        <p:txBody>
          <a:bodyPr/>
          <a:lstStyle/>
          <a:p>
            <a:r>
              <a:rPr lang="en-US"/>
              <a:t>Words and not numbers</a:t>
            </a:r>
          </a:p>
        </p:txBody>
      </p:sp>
      <p:sp>
        <p:nvSpPr>
          <p:cNvPr id="3" name="Content Placeholder 2">
            <a:extLst>
              <a:ext uri="{FF2B5EF4-FFF2-40B4-BE49-F238E27FC236}">
                <a16:creationId xmlns:a16="http://schemas.microsoft.com/office/drawing/2014/main" id="{F9AC9952-ED82-AC9C-42B9-84E74352E310}"/>
              </a:ext>
            </a:extLst>
          </p:cNvPr>
          <p:cNvSpPr>
            <a:spLocks noGrp="1"/>
          </p:cNvSpPr>
          <p:nvPr>
            <p:ph idx="1"/>
          </p:nvPr>
        </p:nvSpPr>
        <p:spPr/>
        <p:txBody>
          <a:bodyPr/>
          <a:lstStyle/>
          <a:p>
            <a:r>
              <a:rPr lang="en-US"/>
              <a:t>Rich narrative observations of performance:</a:t>
            </a:r>
          </a:p>
          <a:p>
            <a:pPr lvl="1"/>
            <a:r>
              <a:rPr lang="en-US"/>
              <a:t>Enhance the formative function</a:t>
            </a:r>
          </a:p>
          <a:p>
            <a:pPr lvl="2"/>
            <a:r>
              <a:rPr lang="en-US"/>
              <a:t>Provides the information required for guided reflection</a:t>
            </a:r>
          </a:p>
          <a:p>
            <a:pPr lvl="1"/>
            <a:r>
              <a:rPr lang="en-US"/>
              <a:t>Are required for defensible decisions in summative assessments</a:t>
            </a:r>
          </a:p>
          <a:p>
            <a:pPr lvl="1"/>
            <a:r>
              <a:rPr lang="en-US"/>
              <a:t>Can be compiled</a:t>
            </a:r>
          </a:p>
          <a:p>
            <a:pPr lvl="2"/>
            <a:r>
              <a:rPr lang="en-US"/>
              <a:t>“Reliability” is obtained with adequate sampling</a:t>
            </a:r>
          </a:p>
        </p:txBody>
      </p:sp>
      <p:sp>
        <p:nvSpPr>
          <p:cNvPr id="4" name="Footer Placeholder 3">
            <a:extLst>
              <a:ext uri="{FF2B5EF4-FFF2-40B4-BE49-F238E27FC236}">
                <a16:creationId xmlns:a16="http://schemas.microsoft.com/office/drawing/2014/main" id="{C9A6F8AA-758F-C9D3-5152-39876A3CA2E7}"/>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DDF075E-172A-476D-91A8-E0785164F384}"/>
              </a:ext>
            </a:extLst>
          </p:cNvPr>
          <p:cNvSpPr>
            <a:spLocks noGrp="1"/>
          </p:cNvSpPr>
          <p:nvPr>
            <p:ph type="sldNum" sz="quarter" idx="12"/>
          </p:nvPr>
        </p:nvSpPr>
        <p:spPr/>
        <p:txBody>
          <a:bodyPr/>
          <a:lstStyle/>
          <a:p>
            <a:fld id="{0F408A5D-059A-A247-8344-29C129C8EF29}" type="slidenum">
              <a:rPr lang="en-US" smtClean="0"/>
              <a:pPr/>
              <a:t>36</a:t>
            </a:fld>
            <a:endParaRPr lang="en-US"/>
          </a:p>
        </p:txBody>
      </p:sp>
    </p:spTree>
    <p:extLst>
      <p:ext uri="{BB962C8B-B14F-4D97-AF65-F5344CB8AC3E}">
        <p14:creationId xmlns:p14="http://schemas.microsoft.com/office/powerpoint/2010/main" val="249319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nvPr>
        </p:nvSpPr>
        <p:spPr>
          <a:xfrm>
            <a:off x="838200" y="2690647"/>
            <a:ext cx="10515600" cy="3486315"/>
          </a:xfrm>
        </p:spPr>
        <p:txBody>
          <a:bodyPr/>
          <a:lstStyle/>
          <a:p>
            <a:pPr marL="0" indent="0" algn="ctr">
              <a:buNone/>
            </a:pPr>
            <a:r>
              <a:rPr lang="en-US" sz="3600"/>
              <a:t>What do you think of this comment?</a:t>
            </a:r>
          </a:p>
          <a:p>
            <a:pPr marL="0" indent="0" algn="ctr">
              <a:buNone/>
            </a:pPr>
            <a:r>
              <a:rPr lang="en-US" sz="3600"/>
              <a:t>“</a:t>
            </a:r>
            <a:r>
              <a:rPr lang="en-US" sz="3200" i="1"/>
              <a:t>She’s great – very confident, thorough, at expected level of training or beyond. Clinically very good, no gaps.”</a:t>
            </a:r>
            <a:endParaRPr lang="en-US" sz="3600" i="1"/>
          </a:p>
        </p:txBody>
      </p:sp>
      <p:sp>
        <p:nvSpPr>
          <p:cNvPr id="4" name="Footer Placeholder 3">
            <a:extLst>
              <a:ext uri="{FF2B5EF4-FFF2-40B4-BE49-F238E27FC236}">
                <a16:creationId xmlns:a16="http://schemas.microsoft.com/office/drawing/2014/main" id="{0341A790-F6C2-1EC6-3BC6-931EC0558F69}"/>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5F9B34DC-CEF6-944A-0ECA-1AF5E967823D}"/>
              </a:ext>
            </a:extLst>
          </p:cNvPr>
          <p:cNvSpPr>
            <a:spLocks noGrp="1"/>
          </p:cNvSpPr>
          <p:nvPr>
            <p:ph type="sldNum" sz="quarter" idx="12"/>
          </p:nvPr>
        </p:nvSpPr>
        <p:spPr/>
        <p:txBody>
          <a:bodyPr/>
          <a:lstStyle/>
          <a:p>
            <a:fld id="{0F408A5D-059A-A247-8344-29C129C8EF29}" type="slidenum">
              <a:rPr lang="en-US" smtClean="0"/>
              <a:pPr/>
              <a:t>37</a:t>
            </a:fld>
            <a:endParaRPr lang="en-US"/>
          </a:p>
        </p:txBody>
      </p:sp>
    </p:spTree>
    <p:extLst>
      <p:ext uri="{BB962C8B-B14F-4D97-AF65-F5344CB8AC3E}">
        <p14:creationId xmlns:p14="http://schemas.microsoft.com/office/powerpoint/2010/main" val="228400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nvPr>
        </p:nvSpPr>
        <p:spPr>
          <a:xfrm>
            <a:off x="838200" y="2690647"/>
            <a:ext cx="10515600" cy="3486315"/>
          </a:xfrm>
        </p:spPr>
        <p:txBody>
          <a:bodyPr/>
          <a:lstStyle/>
          <a:p>
            <a:pPr marL="0" indent="0" algn="ctr">
              <a:buNone/>
            </a:pPr>
            <a:r>
              <a:rPr lang="en-US" sz="3600"/>
              <a:t>How could you improve it?</a:t>
            </a:r>
          </a:p>
        </p:txBody>
      </p:sp>
      <p:sp>
        <p:nvSpPr>
          <p:cNvPr id="4" name="Footer Placeholder 3">
            <a:extLst>
              <a:ext uri="{FF2B5EF4-FFF2-40B4-BE49-F238E27FC236}">
                <a16:creationId xmlns:a16="http://schemas.microsoft.com/office/drawing/2014/main" id="{0341A790-F6C2-1EC6-3BC6-931EC0558F69}"/>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5F9B34DC-CEF6-944A-0ECA-1AF5E967823D}"/>
              </a:ext>
            </a:extLst>
          </p:cNvPr>
          <p:cNvSpPr>
            <a:spLocks noGrp="1"/>
          </p:cNvSpPr>
          <p:nvPr>
            <p:ph type="sldNum" sz="quarter" idx="12"/>
          </p:nvPr>
        </p:nvSpPr>
        <p:spPr/>
        <p:txBody>
          <a:bodyPr/>
          <a:lstStyle/>
          <a:p>
            <a:fld id="{0F408A5D-059A-A247-8344-29C129C8EF29}" type="slidenum">
              <a:rPr lang="en-US" smtClean="0"/>
              <a:pPr/>
              <a:t>38</a:t>
            </a:fld>
            <a:endParaRPr lang="en-US"/>
          </a:p>
        </p:txBody>
      </p:sp>
    </p:spTree>
    <p:extLst>
      <p:ext uri="{BB962C8B-B14F-4D97-AF65-F5344CB8AC3E}">
        <p14:creationId xmlns:p14="http://schemas.microsoft.com/office/powerpoint/2010/main" val="20184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303B-E077-7FF1-D121-30CBBF1B712C}"/>
              </a:ext>
            </a:extLst>
          </p:cNvPr>
          <p:cNvSpPr>
            <a:spLocks noGrp="1"/>
          </p:cNvSpPr>
          <p:nvPr>
            <p:ph type="title"/>
          </p:nvPr>
        </p:nvSpPr>
        <p:spPr/>
        <p:txBody>
          <a:bodyPr/>
          <a:lstStyle/>
          <a:p>
            <a:r>
              <a:rPr lang="en-US"/>
              <a:t>High-quality comments</a:t>
            </a:r>
          </a:p>
        </p:txBody>
      </p:sp>
      <p:sp>
        <p:nvSpPr>
          <p:cNvPr id="3" name="Content Placeholder 2">
            <a:extLst>
              <a:ext uri="{FF2B5EF4-FFF2-40B4-BE49-F238E27FC236}">
                <a16:creationId xmlns:a16="http://schemas.microsoft.com/office/drawing/2014/main" id="{C89F9743-37CE-8155-913A-F5B395D6FF35}"/>
              </a:ext>
            </a:extLst>
          </p:cNvPr>
          <p:cNvSpPr>
            <a:spLocks noGrp="1"/>
          </p:cNvSpPr>
          <p:nvPr>
            <p:ph idx="1"/>
          </p:nvPr>
        </p:nvSpPr>
        <p:spPr/>
        <p:txBody>
          <a:bodyPr/>
          <a:lstStyle/>
          <a:p>
            <a:pPr marL="514350" indent="-514350">
              <a:buFont typeface="+mj-lt"/>
              <a:buAutoNum type="arabicPeriod"/>
            </a:pPr>
            <a:r>
              <a:rPr lang="en-US"/>
              <a:t>Justify the rating</a:t>
            </a:r>
          </a:p>
          <a:p>
            <a:pPr marL="514350" indent="-514350">
              <a:buFont typeface="+mj-lt"/>
              <a:buAutoNum type="arabicPeriod"/>
            </a:pPr>
            <a:r>
              <a:rPr lang="en-US"/>
              <a:t>Have specific examples</a:t>
            </a:r>
          </a:p>
          <a:p>
            <a:pPr marL="514350" indent="-514350">
              <a:buFont typeface="+mj-lt"/>
              <a:buAutoNum type="arabicPeriod"/>
            </a:pPr>
            <a:r>
              <a:rPr lang="en-US"/>
              <a:t>Provide recommendations for improving performance</a:t>
            </a:r>
          </a:p>
          <a:p>
            <a:pPr marL="514350" indent="-514350">
              <a:buFont typeface="+mj-lt"/>
              <a:buAutoNum type="arabicPeriod"/>
            </a:pPr>
            <a:r>
              <a:rPr lang="en-US"/>
              <a:t>Are written in a supportive manner</a:t>
            </a:r>
          </a:p>
          <a:p>
            <a:pPr marL="514350" indent="-514350">
              <a:buFont typeface="+mj-lt"/>
              <a:buAutoNum type="arabicPeriod"/>
            </a:pPr>
            <a:r>
              <a:rPr lang="en-US"/>
              <a:t>Are detailed enough for an independent reviewer to understand the issues</a:t>
            </a:r>
          </a:p>
        </p:txBody>
      </p:sp>
      <p:sp>
        <p:nvSpPr>
          <p:cNvPr id="4" name="Footer Placeholder 3">
            <a:extLst>
              <a:ext uri="{FF2B5EF4-FFF2-40B4-BE49-F238E27FC236}">
                <a16:creationId xmlns:a16="http://schemas.microsoft.com/office/drawing/2014/main" id="{61CDFB8A-01DB-6D27-A4D8-B6F24D963D25}"/>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15E5EFF7-0D96-7094-1E1A-315AAFB80074}"/>
              </a:ext>
            </a:extLst>
          </p:cNvPr>
          <p:cNvSpPr>
            <a:spLocks noGrp="1"/>
          </p:cNvSpPr>
          <p:nvPr>
            <p:ph type="sldNum" sz="quarter" idx="12"/>
          </p:nvPr>
        </p:nvSpPr>
        <p:spPr/>
        <p:txBody>
          <a:bodyPr/>
          <a:lstStyle/>
          <a:p>
            <a:fld id="{0F408A5D-059A-A247-8344-29C129C8EF29}" type="slidenum">
              <a:rPr lang="en-US" smtClean="0"/>
              <a:pPr/>
              <a:t>39</a:t>
            </a:fld>
            <a:endParaRPr lang="en-US"/>
          </a:p>
        </p:txBody>
      </p:sp>
    </p:spTree>
    <p:extLst>
      <p:ext uri="{BB962C8B-B14F-4D97-AF65-F5344CB8AC3E}">
        <p14:creationId xmlns:p14="http://schemas.microsoft.com/office/powerpoint/2010/main" val="29848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8A68-6CD0-4413-10B2-97A5E0244A73}"/>
              </a:ext>
            </a:extLst>
          </p:cNvPr>
          <p:cNvSpPr>
            <a:spLocks noGrp="1"/>
          </p:cNvSpPr>
          <p:nvPr>
            <p:ph type="title"/>
          </p:nvPr>
        </p:nvSpPr>
        <p:spPr/>
        <p:txBody>
          <a:bodyPr/>
          <a:lstStyle/>
          <a:p>
            <a:r>
              <a:rPr lang="en-US" dirty="0"/>
              <a:t>Assessment in CBD</a:t>
            </a:r>
          </a:p>
        </p:txBody>
      </p:sp>
      <p:sp>
        <p:nvSpPr>
          <p:cNvPr id="3" name="Content Placeholder 2">
            <a:extLst>
              <a:ext uri="{FF2B5EF4-FFF2-40B4-BE49-F238E27FC236}">
                <a16:creationId xmlns:a16="http://schemas.microsoft.com/office/drawing/2014/main" id="{5DCCD5A6-C975-7748-B1EB-7967E675890B}"/>
              </a:ext>
            </a:extLst>
          </p:cNvPr>
          <p:cNvSpPr>
            <a:spLocks noGrp="1"/>
          </p:cNvSpPr>
          <p:nvPr>
            <p:ph idx="1"/>
          </p:nvPr>
        </p:nvSpPr>
        <p:spPr>
          <a:xfrm>
            <a:off x="838200" y="1825625"/>
            <a:ext cx="10672482" cy="4185000"/>
          </a:xfrm>
        </p:spPr>
        <p:txBody>
          <a:bodyPr/>
          <a:lstStyle/>
          <a:p>
            <a:pPr marR="0">
              <a:spcAft>
                <a:spcPts val="1200"/>
              </a:spcAft>
            </a:pPr>
            <a:r>
              <a:rPr lang="en-US" sz="2400" dirty="0"/>
              <a:t>While this presentation focuses on EPA observation and assessment/documentation, the assessment methods and tools used by a program should be multimodal and capture the full range of resident learning</a:t>
            </a:r>
          </a:p>
          <a:p>
            <a:pPr lvl="1">
              <a:spcAft>
                <a:spcPts val="1200"/>
              </a:spcAft>
            </a:pPr>
            <a:r>
              <a:rPr lang="en-US" sz="2000" dirty="0"/>
              <a:t>Other assessment tools include, but aren’t limited to, objective structured clinical exams (OSCEs), written tests, and in-training evaluation reports (ITERs)</a:t>
            </a:r>
          </a:p>
          <a:p>
            <a:pPr>
              <a:spcAft>
                <a:spcPts val="1200"/>
              </a:spcAft>
            </a:pPr>
            <a:r>
              <a:rPr lang="en-US" sz="2400" dirty="0"/>
              <a:t>There should be multiple assessments of residents’ competencies during the various educational experiences over time, by multiple assessors, in multiple contexts</a:t>
            </a:r>
          </a:p>
          <a:p>
            <a:pPr lvl="1">
              <a:spcAft>
                <a:spcPts val="1200"/>
              </a:spcAft>
            </a:pPr>
            <a:endParaRPr lang="en-US" sz="2000" dirty="0"/>
          </a:p>
        </p:txBody>
      </p:sp>
      <p:sp>
        <p:nvSpPr>
          <p:cNvPr id="4" name="Footer Placeholder 3">
            <a:extLst>
              <a:ext uri="{FF2B5EF4-FFF2-40B4-BE49-F238E27FC236}">
                <a16:creationId xmlns:a16="http://schemas.microsoft.com/office/drawing/2014/main" id="{6E74435F-C36F-78CA-DDD4-F2F53F23A8FC}"/>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F447B69-8F93-20B3-24FC-435152AF9650}"/>
              </a:ext>
            </a:extLst>
          </p:cNvPr>
          <p:cNvSpPr>
            <a:spLocks noGrp="1"/>
          </p:cNvSpPr>
          <p:nvPr>
            <p:ph type="sldNum" sz="quarter" idx="12"/>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176590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F964-2C14-9598-3599-7A4C439F3055}"/>
              </a:ext>
            </a:extLst>
          </p:cNvPr>
          <p:cNvSpPr>
            <a:spLocks noGrp="1"/>
          </p:cNvSpPr>
          <p:nvPr>
            <p:ph type="title"/>
          </p:nvPr>
        </p:nvSpPr>
        <p:spPr/>
        <p:txBody>
          <a:bodyPr/>
          <a:lstStyle/>
          <a:p>
            <a:r>
              <a:rPr lang="en-US"/>
              <a:t>How to write descriptive comments</a:t>
            </a:r>
          </a:p>
        </p:txBody>
      </p:sp>
      <p:sp>
        <p:nvSpPr>
          <p:cNvPr id="3" name="Content Placeholder 2">
            <a:extLst>
              <a:ext uri="{FF2B5EF4-FFF2-40B4-BE49-F238E27FC236}">
                <a16:creationId xmlns:a16="http://schemas.microsoft.com/office/drawing/2014/main" id="{17535675-E00F-8313-617B-FB0592B147DB}"/>
              </a:ext>
            </a:extLst>
          </p:cNvPr>
          <p:cNvSpPr>
            <a:spLocks noGrp="1"/>
          </p:cNvSpPr>
          <p:nvPr>
            <p:ph idx="1"/>
          </p:nvPr>
        </p:nvSpPr>
        <p:spPr/>
        <p:txBody>
          <a:bodyPr/>
          <a:lstStyle/>
          <a:p>
            <a:r>
              <a:rPr lang="en-US"/>
              <a:t>Transform your verbal feedback into written comments</a:t>
            </a:r>
          </a:p>
          <a:p>
            <a:r>
              <a:rPr lang="en-US"/>
              <a:t>Focus on </a:t>
            </a:r>
            <a:r>
              <a:rPr lang="en-US" err="1"/>
              <a:t>behaviour</a:t>
            </a:r>
            <a:r>
              <a:rPr lang="en-US"/>
              <a:t> – not attitudes</a:t>
            </a:r>
          </a:p>
          <a:p>
            <a:r>
              <a:rPr lang="en-US"/>
              <a:t>Be specific</a:t>
            </a:r>
          </a:p>
          <a:p>
            <a:r>
              <a:rPr lang="en-US"/>
              <a:t>When possible, discuss the outcome</a:t>
            </a:r>
          </a:p>
          <a:p>
            <a:r>
              <a:rPr lang="en-US"/>
              <a:t>Note their response to the feedback</a:t>
            </a:r>
          </a:p>
          <a:p>
            <a:r>
              <a:rPr lang="en-US"/>
              <a:t>Write it down</a:t>
            </a:r>
          </a:p>
        </p:txBody>
      </p:sp>
      <p:sp>
        <p:nvSpPr>
          <p:cNvPr id="4" name="Footer Placeholder 3">
            <a:extLst>
              <a:ext uri="{FF2B5EF4-FFF2-40B4-BE49-F238E27FC236}">
                <a16:creationId xmlns:a16="http://schemas.microsoft.com/office/drawing/2014/main" id="{3FC563C4-1F5F-202C-4903-EC824AFF0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FC98CC28-8CCC-9297-AA4D-ABFCDFB0A66E}"/>
              </a:ext>
            </a:extLst>
          </p:cNvPr>
          <p:cNvSpPr>
            <a:spLocks noGrp="1"/>
          </p:cNvSpPr>
          <p:nvPr>
            <p:ph type="sldNum" sz="quarter" idx="12"/>
          </p:nvPr>
        </p:nvSpPr>
        <p:spPr/>
        <p:txBody>
          <a:bodyPr/>
          <a:lstStyle/>
          <a:p>
            <a:fld id="{0F408A5D-059A-A247-8344-29C129C8EF29}" type="slidenum">
              <a:rPr lang="en-US" smtClean="0"/>
              <a:pPr/>
              <a:t>40</a:t>
            </a:fld>
            <a:endParaRPr lang="en-US"/>
          </a:p>
        </p:txBody>
      </p:sp>
    </p:spTree>
    <p:extLst>
      <p:ext uri="{BB962C8B-B14F-4D97-AF65-F5344CB8AC3E}">
        <p14:creationId xmlns:p14="http://schemas.microsoft.com/office/powerpoint/2010/main" val="4025289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44EE-5761-685D-147F-45088B2CB229}"/>
              </a:ext>
            </a:extLst>
          </p:cNvPr>
          <p:cNvSpPr>
            <a:spLocks noGrp="1"/>
          </p:cNvSpPr>
          <p:nvPr>
            <p:ph type="title"/>
          </p:nvPr>
        </p:nvSpPr>
        <p:spPr/>
        <p:txBody>
          <a:bodyPr/>
          <a:lstStyle/>
          <a:p>
            <a:r>
              <a:rPr lang="en-US" err="1"/>
              <a:t>Behaviours</a:t>
            </a:r>
            <a:r>
              <a:rPr lang="en-US"/>
              <a:t> – not attitudes</a:t>
            </a:r>
          </a:p>
        </p:txBody>
      </p:sp>
      <p:sp>
        <p:nvSpPr>
          <p:cNvPr id="3" name="Content Placeholder 2">
            <a:extLst>
              <a:ext uri="{FF2B5EF4-FFF2-40B4-BE49-F238E27FC236}">
                <a16:creationId xmlns:a16="http://schemas.microsoft.com/office/drawing/2014/main" id="{B2A6BAB7-1301-D098-FDEC-FEDB3C6AA94A}"/>
              </a:ext>
            </a:extLst>
          </p:cNvPr>
          <p:cNvSpPr>
            <a:spLocks noGrp="1"/>
          </p:cNvSpPr>
          <p:nvPr>
            <p:ph idx="1"/>
          </p:nvPr>
        </p:nvSpPr>
        <p:spPr>
          <a:xfrm>
            <a:off x="779066" y="1677003"/>
            <a:ext cx="5079154" cy="4351338"/>
          </a:xfrm>
        </p:spPr>
        <p:txBody>
          <a:bodyPr/>
          <a:lstStyle/>
          <a:p>
            <a:r>
              <a:rPr lang="en-US"/>
              <a:t>Attitude </a:t>
            </a:r>
          </a:p>
          <a:p>
            <a:pPr lvl="1"/>
            <a:r>
              <a:rPr lang="en-US" sz="2000"/>
              <a:t>Lazy</a:t>
            </a:r>
          </a:p>
          <a:p>
            <a:r>
              <a:rPr lang="en-US" err="1"/>
              <a:t>Behaviours</a:t>
            </a:r>
            <a:r>
              <a:rPr lang="en-US"/>
              <a:t> (and outcomes)</a:t>
            </a:r>
          </a:p>
          <a:p>
            <a:pPr lvl="1"/>
            <a:r>
              <a:rPr lang="en-US" sz="2000"/>
              <a:t>Consistently late (staff work late to accommodate)</a:t>
            </a:r>
          </a:p>
          <a:p>
            <a:pPr lvl="1"/>
            <a:r>
              <a:rPr lang="en-US" sz="2000"/>
              <a:t>Does not follow up on tests (missed critical issue)</a:t>
            </a:r>
          </a:p>
          <a:p>
            <a:pPr lvl="1"/>
            <a:r>
              <a:rPr lang="en-US" sz="2000"/>
              <a:t>Does not answer pages (called staff/other resident)</a:t>
            </a:r>
          </a:p>
          <a:p>
            <a:pPr lvl="1"/>
            <a:r>
              <a:rPr lang="en-US" sz="2000"/>
              <a:t>Does not do assigned readings (staff wastes time in teaching session)</a:t>
            </a:r>
          </a:p>
        </p:txBody>
      </p:sp>
      <p:sp>
        <p:nvSpPr>
          <p:cNvPr id="4" name="Footer Placeholder 3">
            <a:extLst>
              <a:ext uri="{FF2B5EF4-FFF2-40B4-BE49-F238E27FC236}">
                <a16:creationId xmlns:a16="http://schemas.microsoft.com/office/drawing/2014/main" id="{6F533639-FAB6-9401-4707-14225F3AC87F}"/>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7FB75DF-4309-0472-9FD6-A2C677BC4D1B}"/>
              </a:ext>
            </a:extLst>
          </p:cNvPr>
          <p:cNvSpPr>
            <a:spLocks noGrp="1"/>
          </p:cNvSpPr>
          <p:nvPr>
            <p:ph type="sldNum" sz="quarter" idx="12"/>
          </p:nvPr>
        </p:nvSpPr>
        <p:spPr/>
        <p:txBody>
          <a:bodyPr/>
          <a:lstStyle/>
          <a:p>
            <a:fld id="{0F408A5D-059A-A247-8344-29C129C8EF29}" type="slidenum">
              <a:rPr lang="en-US" smtClean="0"/>
              <a:pPr/>
              <a:t>41</a:t>
            </a:fld>
            <a:endParaRPr lang="en-US"/>
          </a:p>
        </p:txBody>
      </p:sp>
      <p:pic>
        <p:nvPicPr>
          <p:cNvPr id="6" name="Picture 2" descr="A person sleeping on a computer">
            <a:extLst>
              <a:ext uri="{FF2B5EF4-FFF2-40B4-BE49-F238E27FC236}">
                <a16:creationId xmlns:a16="http://schemas.microsoft.com/office/drawing/2014/main" id="{7A9305F6-779B-28DD-9281-4216D6F7F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033" y="1548464"/>
            <a:ext cx="4062212" cy="304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632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267C-31F7-14D0-BFF8-52AF244880A5}"/>
              </a:ext>
            </a:extLst>
          </p:cNvPr>
          <p:cNvSpPr>
            <a:spLocks noGrp="1"/>
          </p:cNvSpPr>
          <p:nvPr>
            <p:ph type="title"/>
          </p:nvPr>
        </p:nvSpPr>
        <p:spPr/>
        <p:txBody>
          <a:bodyPr/>
          <a:lstStyle/>
          <a:p>
            <a:r>
              <a:rPr lang="en-US"/>
              <a:t>Narrative observation form</a:t>
            </a:r>
          </a:p>
        </p:txBody>
      </p:sp>
      <p:sp>
        <p:nvSpPr>
          <p:cNvPr id="3" name="Content Placeholder 2">
            <a:extLst>
              <a:ext uri="{FF2B5EF4-FFF2-40B4-BE49-F238E27FC236}">
                <a16:creationId xmlns:a16="http://schemas.microsoft.com/office/drawing/2014/main" id="{5D6D29A5-BDA9-A398-2347-F41E1DD3789F}"/>
              </a:ext>
            </a:extLst>
          </p:cNvPr>
          <p:cNvSpPr>
            <a:spLocks noGrp="1"/>
          </p:cNvSpPr>
          <p:nvPr>
            <p:ph idx="1"/>
          </p:nvPr>
        </p:nvSpPr>
        <p:spPr>
          <a:xfrm>
            <a:off x="838200" y="1825625"/>
            <a:ext cx="6455979" cy="4351338"/>
          </a:xfrm>
        </p:spPr>
        <p:txBody>
          <a:bodyPr/>
          <a:lstStyle/>
          <a:p>
            <a:r>
              <a:rPr lang="en-US"/>
              <a:t>Describe one aspect of performance that was done well</a:t>
            </a:r>
          </a:p>
          <a:p>
            <a:pPr lvl="1"/>
            <a:r>
              <a:rPr lang="en-US"/>
              <a:t>Was this done at the level of “competent for independent practice?”</a:t>
            </a:r>
          </a:p>
          <a:p>
            <a:pPr lvl="2"/>
            <a:r>
              <a:rPr lang="en-US"/>
              <a:t>Yes</a:t>
            </a:r>
          </a:p>
          <a:p>
            <a:pPr lvl="2"/>
            <a:r>
              <a:rPr lang="en-US"/>
              <a:t>Not yet</a:t>
            </a:r>
          </a:p>
          <a:p>
            <a:pPr lvl="1"/>
            <a:r>
              <a:rPr lang="en-US"/>
              <a:t>Describe one aspect of performance that could improve</a:t>
            </a:r>
          </a:p>
          <a:p>
            <a:pPr lvl="2"/>
            <a:r>
              <a:rPr lang="en-US"/>
              <a:t>What are your suggestions for how the resident could address the area of performance to improve?</a:t>
            </a:r>
          </a:p>
        </p:txBody>
      </p:sp>
      <p:sp>
        <p:nvSpPr>
          <p:cNvPr id="4" name="Footer Placeholder 3">
            <a:extLst>
              <a:ext uri="{FF2B5EF4-FFF2-40B4-BE49-F238E27FC236}">
                <a16:creationId xmlns:a16="http://schemas.microsoft.com/office/drawing/2014/main" id="{E1939122-4B0A-27BB-9CD6-8AC635DF5B9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1F097A92-3F56-228A-9F48-63567231E235}"/>
              </a:ext>
            </a:extLst>
          </p:cNvPr>
          <p:cNvSpPr>
            <a:spLocks noGrp="1"/>
          </p:cNvSpPr>
          <p:nvPr>
            <p:ph type="sldNum" sz="quarter" idx="12"/>
          </p:nvPr>
        </p:nvSpPr>
        <p:spPr/>
        <p:txBody>
          <a:bodyPr/>
          <a:lstStyle/>
          <a:p>
            <a:fld id="{0F408A5D-059A-A247-8344-29C129C8EF29}" type="slidenum">
              <a:rPr lang="en-US" smtClean="0"/>
              <a:pPr/>
              <a:t>42</a:t>
            </a:fld>
            <a:endParaRPr lang="en-US"/>
          </a:p>
        </p:txBody>
      </p:sp>
      <p:pic>
        <p:nvPicPr>
          <p:cNvPr id="6" name="Picture 2" descr="A close-up of a doctor writing on a clipboard">
            <a:extLst>
              <a:ext uri="{FF2B5EF4-FFF2-40B4-BE49-F238E27FC236}">
                <a16:creationId xmlns:a16="http://schemas.microsoft.com/office/drawing/2014/main" id="{16269914-B4A2-C3E0-3D5E-DAC7FB6AA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871" y="1636902"/>
            <a:ext cx="5554132" cy="521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33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F5EB-81C7-546B-90F9-A51F2B6656D6}"/>
              </a:ext>
            </a:extLst>
          </p:cNvPr>
          <p:cNvSpPr>
            <a:spLocks noGrp="1"/>
          </p:cNvSpPr>
          <p:nvPr>
            <p:ph type="title"/>
          </p:nvPr>
        </p:nvSpPr>
        <p:spPr/>
        <p:txBody>
          <a:bodyPr/>
          <a:lstStyle/>
          <a:p>
            <a:r>
              <a:rPr lang="en-US"/>
              <a:t>Okay comments</a:t>
            </a:r>
          </a:p>
        </p:txBody>
      </p:sp>
      <p:sp>
        <p:nvSpPr>
          <p:cNvPr id="3" name="Content Placeholder 2">
            <a:extLst>
              <a:ext uri="{FF2B5EF4-FFF2-40B4-BE49-F238E27FC236}">
                <a16:creationId xmlns:a16="http://schemas.microsoft.com/office/drawing/2014/main" id="{4BAD6309-47DA-F08A-5346-527FCC284016}"/>
              </a:ext>
            </a:extLst>
          </p:cNvPr>
          <p:cNvSpPr>
            <a:spLocks noGrp="1"/>
          </p:cNvSpPr>
          <p:nvPr>
            <p:ph idx="1"/>
          </p:nvPr>
        </p:nvSpPr>
        <p:spPr/>
        <p:txBody>
          <a:bodyPr/>
          <a:lstStyle/>
          <a:p>
            <a:r>
              <a:rPr lang="en-US"/>
              <a:t>“Responds well to feedback”</a:t>
            </a:r>
          </a:p>
          <a:p>
            <a:r>
              <a:rPr lang="en-US"/>
              <a:t>“Communication skills need work”</a:t>
            </a:r>
          </a:p>
          <a:p>
            <a:r>
              <a:rPr lang="en-US"/>
              <a:t>“Read more”</a:t>
            </a:r>
          </a:p>
          <a:p>
            <a:r>
              <a:rPr lang="en-US"/>
              <a:t>“Great case presentations”</a:t>
            </a:r>
          </a:p>
        </p:txBody>
      </p:sp>
      <p:sp>
        <p:nvSpPr>
          <p:cNvPr id="4" name="Footer Placeholder 3">
            <a:extLst>
              <a:ext uri="{FF2B5EF4-FFF2-40B4-BE49-F238E27FC236}">
                <a16:creationId xmlns:a16="http://schemas.microsoft.com/office/drawing/2014/main" id="{02890F02-A060-04D1-0DAB-CD038C682000}"/>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F58AB4B5-81FA-3A0C-BD85-657D8DC32A77}"/>
              </a:ext>
            </a:extLst>
          </p:cNvPr>
          <p:cNvSpPr>
            <a:spLocks noGrp="1"/>
          </p:cNvSpPr>
          <p:nvPr>
            <p:ph type="sldNum" sz="quarter" idx="12"/>
          </p:nvPr>
        </p:nvSpPr>
        <p:spPr/>
        <p:txBody>
          <a:bodyPr/>
          <a:lstStyle/>
          <a:p>
            <a:fld id="{0F408A5D-059A-A247-8344-29C129C8EF29}" type="slidenum">
              <a:rPr lang="en-US" smtClean="0"/>
              <a:pPr/>
              <a:t>43</a:t>
            </a:fld>
            <a:endParaRPr lang="en-US"/>
          </a:p>
        </p:txBody>
      </p:sp>
    </p:spTree>
    <p:extLst>
      <p:ext uri="{BB962C8B-B14F-4D97-AF65-F5344CB8AC3E}">
        <p14:creationId xmlns:p14="http://schemas.microsoft.com/office/powerpoint/2010/main" val="276616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75E4-F4B8-11F7-C784-5D76789BC288}"/>
              </a:ext>
            </a:extLst>
          </p:cNvPr>
          <p:cNvSpPr>
            <a:spLocks noGrp="1"/>
          </p:cNvSpPr>
          <p:nvPr>
            <p:ph type="title"/>
          </p:nvPr>
        </p:nvSpPr>
        <p:spPr/>
        <p:txBody>
          <a:bodyPr/>
          <a:lstStyle/>
          <a:p>
            <a:r>
              <a:rPr lang="en-US"/>
              <a:t>Better comments</a:t>
            </a:r>
          </a:p>
        </p:txBody>
      </p:sp>
      <p:sp>
        <p:nvSpPr>
          <p:cNvPr id="3" name="Content Placeholder 2">
            <a:extLst>
              <a:ext uri="{FF2B5EF4-FFF2-40B4-BE49-F238E27FC236}">
                <a16:creationId xmlns:a16="http://schemas.microsoft.com/office/drawing/2014/main" id="{650BD475-5B3E-70CE-FC0C-78146510270B}"/>
              </a:ext>
            </a:extLst>
          </p:cNvPr>
          <p:cNvSpPr>
            <a:spLocks noGrp="1"/>
          </p:cNvSpPr>
          <p:nvPr>
            <p:ph idx="1"/>
          </p:nvPr>
        </p:nvSpPr>
        <p:spPr/>
        <p:txBody>
          <a:bodyPr/>
          <a:lstStyle/>
          <a:p>
            <a:r>
              <a:rPr lang="en-US" sz="2000"/>
              <a:t>“Responds positively to feedback. For example, noted that you missed a quads lag by not first checking passive ROM of the knee. Reviewed proper technical for quads testing. On observation at a later point during the clinic you had altered your physical exam appropriately.”</a:t>
            </a:r>
          </a:p>
          <a:p>
            <a:r>
              <a:rPr lang="en-US" sz="2000"/>
              <a:t>“Tendency to use to much medical jargon when explaining issues to patients. For example, in the patient with an abnormal lesion on the chest x-ray, you said “It could be an infiltrate, a granuloma, or a malignancy.”</a:t>
            </a:r>
          </a:p>
          <a:p>
            <a:r>
              <a:rPr lang="en-US" sz="2000"/>
              <a:t>“Focus anatomy reading on the brachial plexus – you need to be able to draw the plexus out so that the neurological lesions can be mapped on the plexus.”</a:t>
            </a:r>
          </a:p>
          <a:p>
            <a:r>
              <a:rPr lang="en-US" sz="2000"/>
              <a:t>“Case presentations in clinic are succinct and include all relevant info. For example, in the patient with depression and back pain, you were able to focus on the issues relevant to the question asked by the referring doctor in presenting the case.”  </a:t>
            </a:r>
          </a:p>
        </p:txBody>
      </p:sp>
      <p:sp>
        <p:nvSpPr>
          <p:cNvPr id="4" name="Footer Placeholder 3">
            <a:extLst>
              <a:ext uri="{FF2B5EF4-FFF2-40B4-BE49-F238E27FC236}">
                <a16:creationId xmlns:a16="http://schemas.microsoft.com/office/drawing/2014/main" id="{DA52FE21-F229-5F6D-D3CB-6C3C162352AA}"/>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A25C5287-AE1A-C166-8E2A-CCAAE9E735B3}"/>
              </a:ext>
            </a:extLst>
          </p:cNvPr>
          <p:cNvSpPr>
            <a:spLocks noGrp="1"/>
          </p:cNvSpPr>
          <p:nvPr>
            <p:ph type="sldNum" sz="quarter" idx="12"/>
          </p:nvPr>
        </p:nvSpPr>
        <p:spPr/>
        <p:txBody>
          <a:bodyPr/>
          <a:lstStyle/>
          <a:p>
            <a:fld id="{0F408A5D-059A-A247-8344-29C129C8EF29}" type="slidenum">
              <a:rPr lang="en-US" smtClean="0"/>
              <a:pPr/>
              <a:t>44</a:t>
            </a:fld>
            <a:endParaRPr lang="en-US"/>
          </a:p>
        </p:txBody>
      </p:sp>
    </p:spTree>
    <p:extLst>
      <p:ext uri="{BB962C8B-B14F-4D97-AF65-F5344CB8AC3E}">
        <p14:creationId xmlns:p14="http://schemas.microsoft.com/office/powerpoint/2010/main" val="2313096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63F9-F211-B689-8735-5A8B6B60E04E}"/>
              </a:ext>
            </a:extLst>
          </p:cNvPr>
          <p:cNvSpPr>
            <a:spLocks noGrp="1"/>
          </p:cNvSpPr>
          <p:nvPr>
            <p:ph type="title"/>
          </p:nvPr>
        </p:nvSpPr>
        <p:spPr/>
        <p:txBody>
          <a:bodyPr/>
          <a:lstStyle/>
          <a:p>
            <a:r>
              <a:rPr lang="en-US"/>
              <a:t>Practice exercise 1</a:t>
            </a:r>
          </a:p>
        </p:txBody>
      </p:sp>
      <p:sp>
        <p:nvSpPr>
          <p:cNvPr id="3" name="Content Placeholder 2">
            <a:extLst>
              <a:ext uri="{FF2B5EF4-FFF2-40B4-BE49-F238E27FC236}">
                <a16:creationId xmlns:a16="http://schemas.microsoft.com/office/drawing/2014/main" id="{EADD5F54-5B16-0C68-E522-90050AF7EA86}"/>
              </a:ext>
            </a:extLst>
          </p:cNvPr>
          <p:cNvSpPr>
            <a:spLocks noGrp="1"/>
          </p:cNvSpPr>
          <p:nvPr>
            <p:ph idx="1"/>
          </p:nvPr>
        </p:nvSpPr>
        <p:spPr/>
        <p:txBody>
          <a:bodyPr/>
          <a:lstStyle/>
          <a:p>
            <a:r>
              <a:rPr lang="en-US"/>
              <a:t>Think of a resident that you recently worked with</a:t>
            </a:r>
          </a:p>
          <a:p>
            <a:r>
              <a:rPr lang="en-US"/>
              <a:t>What verbal feedback did you give them?</a:t>
            </a:r>
          </a:p>
          <a:p>
            <a:r>
              <a:rPr lang="en-US"/>
              <a:t>Turn that feedback into a written comment and share it with a person in the room who is not in your specialty</a:t>
            </a:r>
          </a:p>
          <a:p>
            <a:pPr lvl="1"/>
            <a:r>
              <a:rPr lang="en-US"/>
              <a:t>Do they understand the comment?</a:t>
            </a:r>
          </a:p>
          <a:p>
            <a:pPr lvl="1"/>
            <a:r>
              <a:rPr lang="en-US"/>
              <a:t>Does it seem like a useful comment? Why or why not?</a:t>
            </a:r>
          </a:p>
          <a:p>
            <a:r>
              <a:rPr lang="en-US"/>
              <a:t>Discuss with the whole group</a:t>
            </a:r>
          </a:p>
        </p:txBody>
      </p:sp>
      <p:sp>
        <p:nvSpPr>
          <p:cNvPr id="4" name="Footer Placeholder 3">
            <a:extLst>
              <a:ext uri="{FF2B5EF4-FFF2-40B4-BE49-F238E27FC236}">
                <a16:creationId xmlns:a16="http://schemas.microsoft.com/office/drawing/2014/main" id="{A5BA9224-BDC6-15A4-53DF-81A90908C2F6}"/>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1250F319-D490-A2DC-BBCC-438AD109285C}"/>
              </a:ext>
            </a:extLst>
          </p:cNvPr>
          <p:cNvSpPr>
            <a:spLocks noGrp="1"/>
          </p:cNvSpPr>
          <p:nvPr>
            <p:ph type="sldNum" sz="quarter" idx="12"/>
          </p:nvPr>
        </p:nvSpPr>
        <p:spPr/>
        <p:txBody>
          <a:bodyPr/>
          <a:lstStyle/>
          <a:p>
            <a:fld id="{0F408A5D-059A-A247-8344-29C129C8EF29}" type="slidenum">
              <a:rPr lang="en-US" smtClean="0"/>
              <a:pPr/>
              <a:t>45</a:t>
            </a:fld>
            <a:endParaRPr lang="en-US"/>
          </a:p>
        </p:txBody>
      </p:sp>
    </p:spTree>
    <p:extLst>
      <p:ext uri="{BB962C8B-B14F-4D97-AF65-F5344CB8AC3E}">
        <p14:creationId xmlns:p14="http://schemas.microsoft.com/office/powerpoint/2010/main" val="765032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3C7A-3C84-FF32-5BDD-2775F69A46B1}"/>
              </a:ext>
            </a:extLst>
          </p:cNvPr>
          <p:cNvSpPr>
            <a:spLocks noGrp="1"/>
          </p:cNvSpPr>
          <p:nvPr>
            <p:ph type="title"/>
          </p:nvPr>
        </p:nvSpPr>
        <p:spPr/>
        <p:txBody>
          <a:bodyPr/>
          <a:lstStyle/>
          <a:p>
            <a:r>
              <a:rPr lang="en-US"/>
              <a:t>Practice exercise 2</a:t>
            </a:r>
          </a:p>
        </p:txBody>
      </p:sp>
      <p:sp>
        <p:nvSpPr>
          <p:cNvPr id="3" name="Content Placeholder 2">
            <a:extLst>
              <a:ext uri="{FF2B5EF4-FFF2-40B4-BE49-F238E27FC236}">
                <a16:creationId xmlns:a16="http://schemas.microsoft.com/office/drawing/2014/main" id="{ACF010E0-1E1F-A637-C28C-207FAF2405B2}"/>
              </a:ext>
            </a:extLst>
          </p:cNvPr>
          <p:cNvSpPr>
            <a:spLocks noGrp="1"/>
          </p:cNvSpPr>
          <p:nvPr>
            <p:ph idx="1"/>
          </p:nvPr>
        </p:nvSpPr>
        <p:spPr/>
        <p:txBody>
          <a:bodyPr/>
          <a:lstStyle/>
          <a:p>
            <a:r>
              <a:rPr lang="en-US"/>
              <a:t>Think of a resident that you recently worked with that you noted an area for improvement</a:t>
            </a:r>
          </a:p>
          <a:p>
            <a:r>
              <a:rPr lang="en-US"/>
              <a:t>Write it in a comment and include your suggestion for how they should address the area for improvement</a:t>
            </a:r>
          </a:p>
          <a:p>
            <a:r>
              <a:rPr lang="en-US"/>
              <a:t>Share it with a person in the room who is not in your specialty</a:t>
            </a:r>
          </a:p>
          <a:p>
            <a:pPr lvl="1"/>
            <a:r>
              <a:rPr lang="en-US"/>
              <a:t>Do they understand the comment and suggestion?</a:t>
            </a:r>
          </a:p>
          <a:p>
            <a:pPr lvl="1"/>
            <a:r>
              <a:rPr lang="en-US"/>
              <a:t>Does it seem like a useful comment and suggestion? Why or why not?</a:t>
            </a:r>
          </a:p>
          <a:p>
            <a:pPr lvl="1"/>
            <a:r>
              <a:rPr lang="en-US"/>
              <a:t>Discuss with the whole group</a:t>
            </a:r>
          </a:p>
        </p:txBody>
      </p:sp>
      <p:sp>
        <p:nvSpPr>
          <p:cNvPr id="4" name="Footer Placeholder 3">
            <a:extLst>
              <a:ext uri="{FF2B5EF4-FFF2-40B4-BE49-F238E27FC236}">
                <a16:creationId xmlns:a16="http://schemas.microsoft.com/office/drawing/2014/main" id="{EAF3FDE9-B83B-58BB-E781-DF946884714E}"/>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33FC1229-E2B2-408D-265D-E275060F3EE2}"/>
              </a:ext>
            </a:extLst>
          </p:cNvPr>
          <p:cNvSpPr>
            <a:spLocks noGrp="1"/>
          </p:cNvSpPr>
          <p:nvPr>
            <p:ph type="sldNum" sz="quarter" idx="12"/>
          </p:nvPr>
        </p:nvSpPr>
        <p:spPr/>
        <p:txBody>
          <a:bodyPr/>
          <a:lstStyle/>
          <a:p>
            <a:fld id="{0F408A5D-059A-A247-8344-29C129C8EF29}" type="slidenum">
              <a:rPr lang="en-US" smtClean="0"/>
              <a:pPr/>
              <a:t>46</a:t>
            </a:fld>
            <a:endParaRPr lang="en-US"/>
          </a:p>
        </p:txBody>
      </p:sp>
    </p:spTree>
    <p:extLst>
      <p:ext uri="{BB962C8B-B14F-4D97-AF65-F5344CB8AC3E}">
        <p14:creationId xmlns:p14="http://schemas.microsoft.com/office/powerpoint/2010/main" val="4043699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10C2-237C-F950-EB6A-C62F54A27CB3}"/>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27EA15C8-CB5C-EAEE-FC80-8783502D5B4E}"/>
              </a:ext>
            </a:extLst>
          </p:cNvPr>
          <p:cNvSpPr>
            <a:spLocks noGrp="1"/>
          </p:cNvSpPr>
          <p:nvPr>
            <p:ph idx="1"/>
          </p:nvPr>
        </p:nvSpPr>
        <p:spPr/>
        <p:txBody>
          <a:bodyPr/>
          <a:lstStyle/>
          <a:p>
            <a:r>
              <a:rPr lang="en-US"/>
              <a:t>Need to watch performance and provide verbal feedback</a:t>
            </a:r>
          </a:p>
          <a:p>
            <a:r>
              <a:rPr lang="en-US"/>
              <a:t>Retrospective supervision scales demonstrate promise with increased evidence for validity compared to tools with more traditional rating scale anchors</a:t>
            </a:r>
          </a:p>
          <a:p>
            <a:r>
              <a:rPr lang="en-US"/>
              <a:t>Verbal feedback is the basis of good written assessment</a:t>
            </a:r>
          </a:p>
          <a:p>
            <a:r>
              <a:rPr lang="en-US"/>
              <a:t>Good narrative assessment </a:t>
            </a:r>
          </a:p>
          <a:p>
            <a:pPr lvl="1"/>
            <a:r>
              <a:rPr lang="en-US"/>
              <a:t>includes specific, </a:t>
            </a:r>
            <a:r>
              <a:rPr lang="en-US" err="1"/>
              <a:t>behaviour</a:t>
            </a:r>
            <a:r>
              <a:rPr lang="en-US"/>
              <a:t>-based comments that include examples</a:t>
            </a:r>
          </a:p>
          <a:p>
            <a:pPr lvl="1"/>
            <a:r>
              <a:rPr lang="en-US"/>
              <a:t>is the key step to dealing with poor performance</a:t>
            </a:r>
          </a:p>
          <a:p>
            <a:pPr lvl="1"/>
            <a:r>
              <a:rPr lang="en-US"/>
              <a:t>can guide further training</a:t>
            </a:r>
          </a:p>
        </p:txBody>
      </p:sp>
      <p:sp>
        <p:nvSpPr>
          <p:cNvPr id="4" name="Footer Placeholder 3">
            <a:extLst>
              <a:ext uri="{FF2B5EF4-FFF2-40B4-BE49-F238E27FC236}">
                <a16:creationId xmlns:a16="http://schemas.microsoft.com/office/drawing/2014/main" id="{FBABFE87-7F7B-994F-71E0-B9D473F2A787}"/>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D0630D30-9ED5-5D20-AB37-8672DFC0131E}"/>
              </a:ext>
            </a:extLst>
          </p:cNvPr>
          <p:cNvSpPr>
            <a:spLocks noGrp="1"/>
          </p:cNvSpPr>
          <p:nvPr>
            <p:ph type="sldNum" sz="quarter" idx="12"/>
          </p:nvPr>
        </p:nvSpPr>
        <p:spPr/>
        <p:txBody>
          <a:bodyPr/>
          <a:lstStyle/>
          <a:p>
            <a:fld id="{0F408A5D-059A-A247-8344-29C129C8EF29}" type="slidenum">
              <a:rPr lang="en-US" smtClean="0"/>
              <a:pPr/>
              <a:t>47</a:t>
            </a:fld>
            <a:endParaRPr lang="en-US"/>
          </a:p>
        </p:txBody>
      </p:sp>
    </p:spTree>
    <p:extLst>
      <p:ext uri="{BB962C8B-B14F-4D97-AF65-F5344CB8AC3E}">
        <p14:creationId xmlns:p14="http://schemas.microsoft.com/office/powerpoint/2010/main" val="991128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1BBE3-2E15-0E44-3054-5EA2075DCE1F}"/>
              </a:ext>
            </a:extLst>
          </p:cNvPr>
          <p:cNvSpPr>
            <a:spLocks noGrp="1"/>
          </p:cNvSpPr>
          <p:nvPr>
            <p:ph idx="1"/>
          </p:nvPr>
        </p:nvSpPr>
        <p:spPr>
          <a:xfrm>
            <a:off x="838200" y="2690647"/>
            <a:ext cx="10515600" cy="3486315"/>
          </a:xfrm>
        </p:spPr>
        <p:txBody>
          <a:bodyPr/>
          <a:lstStyle/>
          <a:p>
            <a:pPr marL="0" indent="0" algn="ctr">
              <a:buNone/>
            </a:pPr>
            <a:r>
              <a:rPr lang="en-US" sz="3600"/>
              <a:t>Questions?</a:t>
            </a:r>
          </a:p>
        </p:txBody>
      </p:sp>
      <p:sp>
        <p:nvSpPr>
          <p:cNvPr id="4" name="Footer Placeholder 3">
            <a:extLst>
              <a:ext uri="{FF2B5EF4-FFF2-40B4-BE49-F238E27FC236}">
                <a16:creationId xmlns:a16="http://schemas.microsoft.com/office/drawing/2014/main" id="{0341A790-F6C2-1EC6-3BC6-931EC0558F69}"/>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5F9B34DC-CEF6-944A-0ECA-1AF5E967823D}"/>
              </a:ext>
            </a:extLst>
          </p:cNvPr>
          <p:cNvSpPr>
            <a:spLocks noGrp="1"/>
          </p:cNvSpPr>
          <p:nvPr>
            <p:ph type="sldNum" sz="quarter" idx="12"/>
          </p:nvPr>
        </p:nvSpPr>
        <p:spPr/>
        <p:txBody>
          <a:bodyPr/>
          <a:lstStyle/>
          <a:p>
            <a:fld id="{0F408A5D-059A-A247-8344-29C129C8EF29}" type="slidenum">
              <a:rPr lang="en-US" smtClean="0"/>
              <a:pPr/>
              <a:t>48</a:t>
            </a:fld>
            <a:endParaRPr lang="en-US"/>
          </a:p>
        </p:txBody>
      </p:sp>
    </p:spTree>
    <p:extLst>
      <p:ext uri="{BB962C8B-B14F-4D97-AF65-F5344CB8AC3E}">
        <p14:creationId xmlns:p14="http://schemas.microsoft.com/office/powerpoint/2010/main" val="3158794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nvPr>
        </p:nvSpPr>
        <p:spPr/>
        <p:txBody>
          <a:bodyPr/>
          <a:lstStyle/>
          <a:p>
            <a:r>
              <a:rPr lang="en-US"/>
              <a:t>Thank You</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nvPr>
        </p:nvSpPr>
        <p:spPr>
          <a:xfrm>
            <a:off x="1128762" y="2631456"/>
            <a:ext cx="9934474" cy="496774"/>
          </a:xfrm>
        </p:spPr>
        <p:txBody>
          <a:bodyPr/>
          <a:lstStyle/>
          <a:p>
            <a:pPr>
              <a:lnSpc>
                <a:spcPts val="2460"/>
              </a:lnSpc>
              <a:spcBef>
                <a:spcPts val="0"/>
              </a:spcBef>
            </a:pPr>
            <a:r>
              <a:rPr lang="en-US" err="1"/>
              <a:t>royalcollege.ca</a:t>
            </a:r>
            <a:r>
              <a:rPr lang="en-US"/>
              <a:t>  </a:t>
            </a:r>
            <a:r>
              <a:rPr lang="en-US">
                <a:solidFill>
                  <a:schemeClr val="accent5"/>
                </a:solidFill>
              </a:rPr>
              <a:t>•</a:t>
            </a:r>
            <a:r>
              <a:rPr lang="en-US">
                <a:solidFill>
                  <a:srgbClr val="00A3AD"/>
                </a:solidFill>
              </a:rPr>
              <a:t> </a:t>
            </a:r>
            <a:r>
              <a:rPr lang="en-US"/>
              <a:t> </a:t>
            </a:r>
            <a:r>
              <a:rPr lang="en-US" err="1"/>
              <a:t>collegeroyal.ca</a:t>
            </a:r>
            <a:endParaRPr lang="en-US"/>
          </a:p>
          <a:p>
            <a:pPr>
              <a:lnSpc>
                <a:spcPts val="2460"/>
              </a:lnSpc>
              <a:spcBef>
                <a:spcPts val="0"/>
              </a:spcBef>
            </a:pPr>
            <a:r>
              <a:rPr lang="en-CA">
                <a:solidFill>
                  <a:srgbClr val="4B4F54"/>
                </a:solidFill>
              </a:rPr>
              <a:t>Stay informed during an emergency</a:t>
            </a:r>
            <a:r>
              <a:rPr lang="en-US">
                <a:solidFill>
                  <a:srgbClr val="4B4F54"/>
                </a:solidFill>
              </a:rPr>
              <a:t>   </a:t>
            </a:r>
            <a:r>
              <a:rPr lang="en-CA" err="1">
                <a:solidFill>
                  <a:srgbClr val="4B4F54"/>
                </a:solidFill>
              </a:rPr>
              <a:t>crisis.royalcollege.ca</a:t>
            </a:r>
            <a:r>
              <a:rPr lang="en-US">
                <a:solidFill>
                  <a:srgbClr val="4B4F54"/>
                </a:solidFill>
              </a:rPr>
              <a:t> </a:t>
            </a:r>
            <a:r>
              <a:rPr lang="en-US">
                <a:solidFill>
                  <a:schemeClr val="accent5"/>
                </a:solidFill>
              </a:rPr>
              <a:t>•</a:t>
            </a:r>
            <a:r>
              <a:rPr lang="en-US">
                <a:solidFill>
                  <a:srgbClr val="00A3AD"/>
                </a:solidFill>
              </a:rPr>
              <a:t> </a:t>
            </a:r>
            <a:r>
              <a:rPr lang="en-CA">
                <a:solidFill>
                  <a:srgbClr val="4B4F54"/>
                </a:solidFill>
              </a:rPr>
              <a:t>@</a:t>
            </a:r>
            <a:r>
              <a:rPr lang="en-CA" err="1">
                <a:solidFill>
                  <a:srgbClr val="4B4F54"/>
                </a:solidFill>
              </a:rPr>
              <a:t>Royal_College</a:t>
            </a:r>
            <a:endParaRPr lang="en-US">
              <a:solidFill>
                <a:srgbClr val="4B4F54"/>
              </a:solidFill>
            </a:endParaRPr>
          </a:p>
        </p:txBody>
      </p:sp>
    </p:spTree>
    <p:extLst>
      <p:ext uri="{BB962C8B-B14F-4D97-AF65-F5344CB8AC3E}">
        <p14:creationId xmlns:p14="http://schemas.microsoft.com/office/powerpoint/2010/main" val="279107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8DC8E-164F-AF4F-BA4F-13435E6D3E54}"/>
              </a:ext>
            </a:extLst>
          </p:cNvPr>
          <p:cNvSpPr>
            <a:spLocks noGrp="1"/>
          </p:cNvSpPr>
          <p:nvPr>
            <p:ph idx="1"/>
          </p:nvPr>
        </p:nvSpPr>
        <p:spPr>
          <a:xfrm>
            <a:off x="838200" y="2254101"/>
            <a:ext cx="10515600" cy="3922861"/>
          </a:xfrm>
        </p:spPr>
        <p:txBody>
          <a:bodyPr/>
          <a:lstStyle/>
          <a:p>
            <a:pPr marL="0" indent="0" algn="ctr">
              <a:buNone/>
            </a:pPr>
            <a:r>
              <a:rPr lang="en-US" sz="3600"/>
              <a:t>What are the challenges to completing workplace-based assessments in our residency training environment?</a:t>
            </a:r>
          </a:p>
        </p:txBody>
      </p:sp>
      <p:sp>
        <p:nvSpPr>
          <p:cNvPr id="4" name="Footer Placeholder 3">
            <a:extLst>
              <a:ext uri="{FF2B5EF4-FFF2-40B4-BE49-F238E27FC236}">
                <a16:creationId xmlns:a16="http://schemas.microsoft.com/office/drawing/2014/main" id="{8700AA43-F9A0-6318-5F5C-0249619E3515}"/>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B2BD04F7-5396-F42A-3A5A-7B0A03C29DAF}"/>
              </a:ext>
            </a:extLst>
          </p:cNvPr>
          <p:cNvSpPr>
            <a:spLocks noGrp="1"/>
          </p:cNvSpPr>
          <p:nvPr>
            <p:ph type="sldNum" sz="quarter" idx="12"/>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3919534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E569-E44F-AF73-00A9-C7419ABD3F33}"/>
              </a:ext>
            </a:extLst>
          </p:cNvPr>
          <p:cNvSpPr>
            <a:spLocks noGrp="1"/>
          </p:cNvSpPr>
          <p:nvPr>
            <p:ph type="title"/>
          </p:nvPr>
        </p:nvSpPr>
        <p:spPr/>
        <p:txBody>
          <a:bodyPr/>
          <a:lstStyle/>
          <a:p>
            <a:r>
              <a:rPr lang="en-US"/>
              <a:t>References, page 1</a:t>
            </a:r>
          </a:p>
        </p:txBody>
      </p:sp>
      <p:sp>
        <p:nvSpPr>
          <p:cNvPr id="3" name="Content Placeholder 2">
            <a:extLst>
              <a:ext uri="{FF2B5EF4-FFF2-40B4-BE49-F238E27FC236}">
                <a16:creationId xmlns:a16="http://schemas.microsoft.com/office/drawing/2014/main" id="{B00D9134-BC0C-61A8-E6A9-456B34585D83}"/>
              </a:ext>
            </a:extLst>
          </p:cNvPr>
          <p:cNvSpPr>
            <a:spLocks noGrp="1"/>
          </p:cNvSpPr>
          <p:nvPr>
            <p:ph idx="1"/>
          </p:nvPr>
        </p:nvSpPr>
        <p:spPr>
          <a:xfrm>
            <a:off x="838200" y="1492469"/>
            <a:ext cx="10515600" cy="4684494"/>
          </a:xfrm>
        </p:spPr>
        <p:txBody>
          <a:bodyPr/>
          <a:lstStyle/>
          <a:p>
            <a:r>
              <a:rPr lang="en-US" sz="1800"/>
              <a:t>Albanese M. Rating educational quality: factors in the erosion of professional standards. Academic Medicine 1999;74(6):652-658.</a:t>
            </a:r>
          </a:p>
          <a:p>
            <a:r>
              <a:rPr lang="en-US" sz="1800"/>
              <a:t>Cheung WJ, Bhanji F, </a:t>
            </a:r>
            <a:r>
              <a:rPr lang="en-US" sz="1800" err="1"/>
              <a:t>Gofton</a:t>
            </a:r>
            <a:r>
              <a:rPr lang="en-US" sz="1800"/>
              <a:t> W, Hall AK, Karpinski J, Richardson D, Frank JR, Dudek N. Design and Implementation of a National Program of Assessment Model – Integrating </a:t>
            </a:r>
            <a:r>
              <a:rPr lang="en-US" sz="1800" err="1"/>
              <a:t>Entrustable</a:t>
            </a:r>
            <a:r>
              <a:rPr lang="en-US" sz="1800"/>
              <a:t> Professional Activity Assessments in Canadian Specialist Postgraduate Medical Education. Perspectives on Medical Education. 2024; 13(1): 44–55.</a:t>
            </a:r>
          </a:p>
          <a:p>
            <a:r>
              <a:rPr lang="en-US" sz="1800"/>
              <a:t>Cheung WJ, </a:t>
            </a:r>
            <a:r>
              <a:rPr lang="en-US" sz="1800" err="1"/>
              <a:t>Gofton</a:t>
            </a:r>
            <a:r>
              <a:rPr lang="en-US" sz="1800"/>
              <a:t> W, Wood T, Duffy M, Dewhirst S, Dudek N. The Ottawa Emergency Department Shift Observation Tool (O-</a:t>
            </a:r>
            <a:r>
              <a:rPr lang="en-US" sz="1800" err="1"/>
              <a:t>EDShOT</a:t>
            </a:r>
            <a:r>
              <a:rPr lang="en-US" sz="1800"/>
              <a:t>): A new tool for assessing resident competence in the emergency department. AEM Education and Training. 2020;4(4):359–68.</a:t>
            </a:r>
          </a:p>
          <a:p>
            <a:r>
              <a:rPr lang="en-US" sz="1800"/>
              <a:t>Cohen GS, Blumberg P, Ryan NC, Sullivan PL. Do final grades reflect written qualitative evaluations of student performance? Teaching &amp; Learning in Medicine 1993;5(1):10-15. </a:t>
            </a:r>
          </a:p>
          <a:p>
            <a:r>
              <a:rPr lang="en-US" sz="1800"/>
              <a:t>Crossley J, Johnson G, Booth J, Wade W.  Good questions, good answers: construct-alignment improves the performance of workplace-based assessment scale. Medical Education. 2011;45:560-569. </a:t>
            </a:r>
          </a:p>
          <a:p>
            <a:r>
              <a:rPr lang="en-US" sz="1800"/>
              <a:t>Crossley J, Jolly B.  Making sense of workplace-based assessment: ask the right questions, in the right way, about the right things, of the right people. Medical Education 2012;46:28-37.</a:t>
            </a:r>
          </a:p>
          <a:p>
            <a:endParaRPr lang="en-US"/>
          </a:p>
        </p:txBody>
      </p:sp>
      <p:sp>
        <p:nvSpPr>
          <p:cNvPr id="4" name="Footer Placeholder 3">
            <a:extLst>
              <a:ext uri="{FF2B5EF4-FFF2-40B4-BE49-F238E27FC236}">
                <a16:creationId xmlns:a16="http://schemas.microsoft.com/office/drawing/2014/main" id="{1677F168-3CAE-D1E1-92F0-74A0F8EBBF43}"/>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75F8DDA1-3AF3-4AEA-560A-2F5CBCDEC419}"/>
              </a:ext>
            </a:extLst>
          </p:cNvPr>
          <p:cNvSpPr>
            <a:spLocks noGrp="1"/>
          </p:cNvSpPr>
          <p:nvPr>
            <p:ph type="sldNum" sz="quarter" idx="12"/>
          </p:nvPr>
        </p:nvSpPr>
        <p:spPr/>
        <p:txBody>
          <a:bodyPr/>
          <a:lstStyle/>
          <a:p>
            <a:fld id="{0F408A5D-059A-A247-8344-29C129C8EF29}" type="slidenum">
              <a:rPr lang="en-US" smtClean="0"/>
              <a:pPr/>
              <a:t>50</a:t>
            </a:fld>
            <a:endParaRPr lang="en-US"/>
          </a:p>
        </p:txBody>
      </p:sp>
    </p:spTree>
    <p:extLst>
      <p:ext uri="{BB962C8B-B14F-4D97-AF65-F5344CB8AC3E}">
        <p14:creationId xmlns:p14="http://schemas.microsoft.com/office/powerpoint/2010/main" val="3112868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501F-6751-FEB5-45D0-250F8680BA64}"/>
              </a:ext>
            </a:extLst>
          </p:cNvPr>
          <p:cNvSpPr>
            <a:spLocks noGrp="1"/>
          </p:cNvSpPr>
          <p:nvPr>
            <p:ph type="title"/>
          </p:nvPr>
        </p:nvSpPr>
        <p:spPr/>
        <p:txBody>
          <a:bodyPr/>
          <a:lstStyle/>
          <a:p>
            <a:r>
              <a:rPr lang="en-US"/>
              <a:t>References, page 2</a:t>
            </a:r>
          </a:p>
        </p:txBody>
      </p:sp>
      <p:sp>
        <p:nvSpPr>
          <p:cNvPr id="3" name="Content Placeholder 2">
            <a:extLst>
              <a:ext uri="{FF2B5EF4-FFF2-40B4-BE49-F238E27FC236}">
                <a16:creationId xmlns:a16="http://schemas.microsoft.com/office/drawing/2014/main" id="{6333430F-F417-963A-EAE5-980639F18FDF}"/>
              </a:ext>
            </a:extLst>
          </p:cNvPr>
          <p:cNvSpPr>
            <a:spLocks noGrp="1"/>
          </p:cNvSpPr>
          <p:nvPr>
            <p:ph idx="1"/>
          </p:nvPr>
        </p:nvSpPr>
        <p:spPr>
          <a:xfrm>
            <a:off x="838199" y="1583887"/>
            <a:ext cx="10515600" cy="4351338"/>
          </a:xfrm>
        </p:spPr>
        <p:txBody>
          <a:bodyPr/>
          <a:lstStyle/>
          <a:p>
            <a:r>
              <a:rPr lang="en-US" sz="1800"/>
              <a:t>Driessen E et al. The use of qualitative research criteria for portfolio assessment as an alternative to reliability evaluation: a case study. Medical Education 2005;39:214-220.</a:t>
            </a:r>
          </a:p>
          <a:p>
            <a:r>
              <a:rPr lang="en-US" sz="1800"/>
              <a:t>Dudek NL, Marks MB &amp; </a:t>
            </a:r>
            <a:r>
              <a:rPr lang="en-US" sz="1800" err="1"/>
              <a:t>Regehr</a:t>
            </a:r>
            <a:r>
              <a:rPr lang="en-US" sz="1800"/>
              <a:t> G. Failure to fail – the perspectives of clinical supervisors. Academic Medicine 2005;80(10):S84-87.</a:t>
            </a:r>
          </a:p>
          <a:p>
            <a:r>
              <a:rPr lang="en-US" sz="1800"/>
              <a:t>Dudek NL, Marks MB &amp; </a:t>
            </a:r>
            <a:r>
              <a:rPr lang="en-US" sz="1800" err="1"/>
              <a:t>Regehr</a:t>
            </a:r>
            <a:r>
              <a:rPr lang="en-US" sz="1800"/>
              <a:t> G. Reluctance to fail poorly performing residents – explanations and potential solutions. ACGME Bulletin April 2006;45-48.</a:t>
            </a:r>
          </a:p>
          <a:p>
            <a:r>
              <a:rPr lang="en-US" sz="1800"/>
              <a:t>Dudek N, Marks M, Lee C &amp; Wood T. Assessing the quality of supervisors’ completed clinical evaluation reports. Medical Education 2008;42:816-22.</a:t>
            </a:r>
          </a:p>
          <a:p>
            <a:r>
              <a:rPr lang="en-US" sz="1800"/>
              <a:t>Dudek NL, Marks MB, Wood TJ, </a:t>
            </a:r>
            <a:r>
              <a:rPr lang="en-US" sz="1800" err="1"/>
              <a:t>Dojeiji</a:t>
            </a:r>
            <a:r>
              <a:rPr lang="en-US" sz="1800"/>
              <a:t> S, Bandiera G, </a:t>
            </a:r>
            <a:r>
              <a:rPr lang="en-US" sz="1800" err="1"/>
              <a:t>Hatala</a:t>
            </a:r>
            <a:r>
              <a:rPr lang="en-US" sz="1800"/>
              <a:t> R, Cooke L, </a:t>
            </a:r>
            <a:r>
              <a:rPr lang="en-US" sz="1800" err="1"/>
              <a:t>Sadownik</a:t>
            </a:r>
            <a:r>
              <a:rPr lang="en-US" sz="1800"/>
              <a:t> L. Quality evaluation reports – can a faculty development program make a difference? Medical Teacher 2012:34(11):e725-e731.</a:t>
            </a:r>
          </a:p>
          <a:p>
            <a:r>
              <a:rPr lang="en-US" sz="1800"/>
              <a:t>Dudek N, Marks M, </a:t>
            </a:r>
            <a:r>
              <a:rPr lang="en-US" sz="1800" err="1"/>
              <a:t>Dojeiji</a:t>
            </a:r>
            <a:r>
              <a:rPr lang="en-US" sz="1800"/>
              <a:t> S. Completing a quality evaluation report – what clinical supervisors need to know - a faculty development workshop. </a:t>
            </a:r>
            <a:r>
              <a:rPr lang="en-US" sz="1800" err="1"/>
              <a:t>MedEdPORTAL</a:t>
            </a:r>
            <a:r>
              <a:rPr lang="en-US" sz="1800"/>
              <a:t>; 2013. Available from: www.mededportal.org/publication/9320</a:t>
            </a:r>
          </a:p>
          <a:p>
            <a:endParaRPr lang="en-US"/>
          </a:p>
        </p:txBody>
      </p:sp>
      <p:sp>
        <p:nvSpPr>
          <p:cNvPr id="4" name="Footer Placeholder 3">
            <a:extLst>
              <a:ext uri="{FF2B5EF4-FFF2-40B4-BE49-F238E27FC236}">
                <a16:creationId xmlns:a16="http://schemas.microsoft.com/office/drawing/2014/main" id="{3DCA41D1-03EE-D96D-FAB3-1DF895B0EFFD}"/>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EAB0AF2B-784D-DDF1-AD21-88A3B56C62DB}"/>
              </a:ext>
            </a:extLst>
          </p:cNvPr>
          <p:cNvSpPr>
            <a:spLocks noGrp="1"/>
          </p:cNvSpPr>
          <p:nvPr>
            <p:ph type="sldNum" sz="quarter" idx="12"/>
          </p:nvPr>
        </p:nvSpPr>
        <p:spPr/>
        <p:txBody>
          <a:bodyPr/>
          <a:lstStyle/>
          <a:p>
            <a:fld id="{0F408A5D-059A-A247-8344-29C129C8EF29}" type="slidenum">
              <a:rPr lang="en-US" smtClean="0"/>
              <a:pPr/>
              <a:t>51</a:t>
            </a:fld>
            <a:endParaRPr lang="en-US"/>
          </a:p>
        </p:txBody>
      </p:sp>
    </p:spTree>
    <p:extLst>
      <p:ext uri="{BB962C8B-B14F-4D97-AF65-F5344CB8AC3E}">
        <p14:creationId xmlns:p14="http://schemas.microsoft.com/office/powerpoint/2010/main" val="214443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55A3-26AF-206A-2BD1-2530E041561F}"/>
              </a:ext>
            </a:extLst>
          </p:cNvPr>
          <p:cNvSpPr>
            <a:spLocks noGrp="1"/>
          </p:cNvSpPr>
          <p:nvPr>
            <p:ph type="title"/>
          </p:nvPr>
        </p:nvSpPr>
        <p:spPr/>
        <p:txBody>
          <a:bodyPr/>
          <a:lstStyle/>
          <a:p>
            <a:r>
              <a:rPr lang="en-US"/>
              <a:t>References, page 3</a:t>
            </a:r>
          </a:p>
        </p:txBody>
      </p:sp>
      <p:sp>
        <p:nvSpPr>
          <p:cNvPr id="3" name="Content Placeholder 2">
            <a:extLst>
              <a:ext uri="{FF2B5EF4-FFF2-40B4-BE49-F238E27FC236}">
                <a16:creationId xmlns:a16="http://schemas.microsoft.com/office/drawing/2014/main" id="{31BE506C-C5C7-5BEF-4B3F-F9371AAA907A}"/>
              </a:ext>
            </a:extLst>
          </p:cNvPr>
          <p:cNvSpPr>
            <a:spLocks noGrp="1"/>
          </p:cNvSpPr>
          <p:nvPr>
            <p:ph idx="1"/>
          </p:nvPr>
        </p:nvSpPr>
        <p:spPr>
          <a:xfrm>
            <a:off x="838199" y="1604908"/>
            <a:ext cx="10515600" cy="4351338"/>
          </a:xfrm>
        </p:spPr>
        <p:txBody>
          <a:bodyPr/>
          <a:lstStyle/>
          <a:p>
            <a:r>
              <a:rPr lang="en-US" sz="1800"/>
              <a:t>Dudek NL, </a:t>
            </a:r>
            <a:r>
              <a:rPr lang="en-US" sz="1800" err="1"/>
              <a:t>Dojeiji</a:t>
            </a:r>
            <a:r>
              <a:rPr lang="en-US" sz="1800"/>
              <a:t> S. Twelve tips for completing quality in-training evaluation reports. Medical Teacher 2014:36(12):1038-1042. </a:t>
            </a:r>
          </a:p>
          <a:p>
            <a:r>
              <a:rPr lang="en-US" sz="1800" err="1"/>
              <a:t>Gofton</a:t>
            </a:r>
            <a:r>
              <a:rPr lang="en-US" sz="1800"/>
              <a:t> W, Dudek N, Wood T, </a:t>
            </a:r>
            <a:r>
              <a:rPr lang="en-US" sz="1800" err="1"/>
              <a:t>Balaa</a:t>
            </a:r>
            <a:r>
              <a:rPr lang="en-US" sz="1800"/>
              <a:t> F, </a:t>
            </a:r>
            <a:r>
              <a:rPr lang="en-US" sz="1800" err="1"/>
              <a:t>Hamstra</a:t>
            </a:r>
            <a:r>
              <a:rPr lang="en-US" sz="1800"/>
              <a:t> S. The Ottawa Surgical Competency Operating Room Evaluation (O-SCORE): a tool to assess surgical competence. Academic Medicine 2012;87:1401-1407</a:t>
            </a:r>
          </a:p>
          <a:p>
            <a:r>
              <a:rPr lang="en-US" sz="1800"/>
              <a:t>Gray JD. Global rating scales in residency education. Academic Medicine 1996 Jan;71(1 Suppl):S55-61</a:t>
            </a:r>
          </a:p>
          <a:p>
            <a:r>
              <a:rPr lang="en-US" sz="1800" err="1"/>
              <a:t>Halman</a:t>
            </a:r>
            <a:r>
              <a:rPr lang="en-US" sz="1800"/>
              <a:t> S, Baird A, </a:t>
            </a:r>
            <a:r>
              <a:rPr lang="en-US" sz="1800" err="1"/>
              <a:t>Rekman</a:t>
            </a:r>
            <a:r>
              <a:rPr lang="en-US" sz="1800"/>
              <a:t> J, Wood TJ, </a:t>
            </a:r>
            <a:r>
              <a:rPr lang="en-US" sz="1800" err="1"/>
              <a:t>Gofton</a:t>
            </a:r>
            <a:r>
              <a:rPr lang="en-US" sz="1800"/>
              <a:t> W, Dudek NL. Implementation of the </a:t>
            </a:r>
            <a:r>
              <a:rPr lang="en-US" sz="1800" err="1"/>
              <a:t>ottawa</a:t>
            </a:r>
            <a:r>
              <a:rPr lang="en-US" sz="1800"/>
              <a:t> clinic assessment tool (OCAT) in internal medicine. Canadian Conference on Medical Education, 2017.</a:t>
            </a:r>
          </a:p>
          <a:p>
            <a:r>
              <a:rPr lang="en-US" sz="1800" err="1"/>
              <a:t>Hatala</a:t>
            </a:r>
            <a:r>
              <a:rPr lang="en-US" sz="1800"/>
              <a:t> R, Norman GR. In-training evaluation during an internal medicine clerkship. Academic Medicine 1999 Oct;74(10 Suppl):S118-20. </a:t>
            </a:r>
          </a:p>
          <a:p>
            <a:r>
              <a:rPr lang="en-US" sz="1800"/>
              <a:t>Hauer KE, </a:t>
            </a:r>
            <a:r>
              <a:rPr lang="en-US" sz="1800" err="1"/>
              <a:t>Homlboe</a:t>
            </a:r>
            <a:r>
              <a:rPr lang="en-US" sz="1800"/>
              <a:t> ES, Kogan JR. Twelve tips for implementing tools for direct observation of medical trainees’ clinical skills during patient encounters. Medical Teacher 2001;33:27-33. </a:t>
            </a:r>
          </a:p>
          <a:p>
            <a:r>
              <a:rPr lang="en-US" sz="1800"/>
              <a:t>Hewson MG, Little ML. Giving feedback in medical education: verification of recommended techniques. Journal of General Internal Medicine 1998;13:111-116.</a:t>
            </a:r>
          </a:p>
          <a:p>
            <a:endParaRPr lang="en-US"/>
          </a:p>
          <a:p>
            <a:endParaRPr lang="en-US"/>
          </a:p>
        </p:txBody>
      </p:sp>
      <p:sp>
        <p:nvSpPr>
          <p:cNvPr id="4" name="Footer Placeholder 3">
            <a:extLst>
              <a:ext uri="{FF2B5EF4-FFF2-40B4-BE49-F238E27FC236}">
                <a16:creationId xmlns:a16="http://schemas.microsoft.com/office/drawing/2014/main" id="{0DF4BF5F-E15A-B04D-4B84-5F97FBB91A6E}"/>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DE52FAE2-1906-67A1-222E-9DC783E5E5E0}"/>
              </a:ext>
            </a:extLst>
          </p:cNvPr>
          <p:cNvSpPr>
            <a:spLocks noGrp="1"/>
          </p:cNvSpPr>
          <p:nvPr>
            <p:ph type="sldNum" sz="quarter" idx="12"/>
          </p:nvPr>
        </p:nvSpPr>
        <p:spPr/>
        <p:txBody>
          <a:bodyPr/>
          <a:lstStyle/>
          <a:p>
            <a:fld id="{0F408A5D-059A-A247-8344-29C129C8EF29}" type="slidenum">
              <a:rPr lang="en-US" smtClean="0"/>
              <a:pPr/>
              <a:t>52</a:t>
            </a:fld>
            <a:endParaRPr lang="en-US"/>
          </a:p>
        </p:txBody>
      </p:sp>
    </p:spTree>
    <p:extLst>
      <p:ext uri="{BB962C8B-B14F-4D97-AF65-F5344CB8AC3E}">
        <p14:creationId xmlns:p14="http://schemas.microsoft.com/office/powerpoint/2010/main" val="2811777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AF66-AF1A-D482-4C27-5E576C29109B}"/>
              </a:ext>
            </a:extLst>
          </p:cNvPr>
          <p:cNvSpPr>
            <a:spLocks noGrp="1"/>
          </p:cNvSpPr>
          <p:nvPr>
            <p:ph type="title"/>
          </p:nvPr>
        </p:nvSpPr>
        <p:spPr/>
        <p:txBody>
          <a:bodyPr/>
          <a:lstStyle/>
          <a:p>
            <a:r>
              <a:rPr lang="en-US"/>
              <a:t>References, page 4</a:t>
            </a:r>
          </a:p>
        </p:txBody>
      </p:sp>
      <p:sp>
        <p:nvSpPr>
          <p:cNvPr id="3" name="Content Placeholder 2">
            <a:extLst>
              <a:ext uri="{FF2B5EF4-FFF2-40B4-BE49-F238E27FC236}">
                <a16:creationId xmlns:a16="http://schemas.microsoft.com/office/drawing/2014/main" id="{4C54BCE6-5248-F816-3A7D-48BE5F42E330}"/>
              </a:ext>
            </a:extLst>
          </p:cNvPr>
          <p:cNvSpPr>
            <a:spLocks noGrp="1"/>
          </p:cNvSpPr>
          <p:nvPr>
            <p:ph idx="1"/>
          </p:nvPr>
        </p:nvSpPr>
        <p:spPr>
          <a:xfrm>
            <a:off x="838199" y="1405211"/>
            <a:ext cx="10515600" cy="4351338"/>
          </a:xfrm>
        </p:spPr>
        <p:txBody>
          <a:bodyPr/>
          <a:lstStyle/>
          <a:p>
            <a:r>
              <a:rPr lang="en-US" sz="1800" err="1"/>
              <a:t>Holmboe</a:t>
            </a:r>
            <a:r>
              <a:rPr lang="en-US" sz="1800"/>
              <a:t> ES, et al. Faculty development in assessment: the missing link in competency-based medical education. Academic Medicine 2011;86(4):460-467.</a:t>
            </a:r>
          </a:p>
          <a:p>
            <a:r>
              <a:rPr lang="en-US" sz="1800" err="1"/>
              <a:t>Kassebaum</a:t>
            </a:r>
            <a:r>
              <a:rPr lang="en-US" sz="1800"/>
              <a:t> DG, </a:t>
            </a:r>
            <a:r>
              <a:rPr lang="en-US" sz="1800" err="1"/>
              <a:t>Eaglen</a:t>
            </a:r>
            <a:r>
              <a:rPr lang="en-US" sz="1800"/>
              <a:t> RH. Shortcomings in the evaluation of students’ clinical skills and behaviors in medical school. Academic Medicine 1999 Jul;74(7):842-849.</a:t>
            </a:r>
          </a:p>
          <a:p>
            <a:r>
              <a:rPr lang="en-US" sz="1800"/>
              <a:t>Speer AJ, Solomon DJ, Ainsworth MA. An innovative evaluation method in an internal medicine clerkship. Academic Medicine 1996 Jan;71(1 Suppl):S76-S78. </a:t>
            </a:r>
          </a:p>
          <a:p>
            <a:r>
              <a:rPr lang="en-US" sz="1800" err="1"/>
              <a:t>Rekman</a:t>
            </a:r>
            <a:r>
              <a:rPr lang="en-US" sz="1800"/>
              <a:t> J, </a:t>
            </a:r>
            <a:r>
              <a:rPr lang="en-US" sz="1800" err="1"/>
              <a:t>Gofton</a:t>
            </a:r>
            <a:r>
              <a:rPr lang="en-US" sz="1800"/>
              <a:t> W, Dudek N, </a:t>
            </a:r>
            <a:r>
              <a:rPr lang="en-US" sz="1800" err="1"/>
              <a:t>Gofton</a:t>
            </a:r>
            <a:r>
              <a:rPr lang="en-US" sz="1800"/>
              <a:t> T, </a:t>
            </a:r>
            <a:r>
              <a:rPr lang="en-US" sz="1800" err="1"/>
              <a:t>Hamstra</a:t>
            </a:r>
            <a:r>
              <a:rPr lang="en-US" sz="1800"/>
              <a:t> S. </a:t>
            </a:r>
            <a:r>
              <a:rPr lang="en-US" sz="1800" err="1"/>
              <a:t>Entrustability</a:t>
            </a:r>
            <a:r>
              <a:rPr lang="en-US" sz="1800"/>
              <a:t> anchor scales: outlining their usefulness for clinical competency based assessment. Academic Medicine 2016;91(2):186-190.</a:t>
            </a:r>
          </a:p>
          <a:p>
            <a:r>
              <a:rPr lang="en-US" sz="1800" err="1"/>
              <a:t>Rekman</a:t>
            </a:r>
            <a:r>
              <a:rPr lang="en-US" sz="1800"/>
              <a:t> J, </a:t>
            </a:r>
            <a:r>
              <a:rPr lang="en-US" sz="1800" err="1"/>
              <a:t>Hamstra</a:t>
            </a:r>
            <a:r>
              <a:rPr lang="en-US" sz="1800"/>
              <a:t> S, Dudek N, Wood T, Seabrook C, </a:t>
            </a:r>
            <a:r>
              <a:rPr lang="en-US" sz="1800" err="1"/>
              <a:t>Gofton</a:t>
            </a:r>
            <a:r>
              <a:rPr lang="en-US" sz="1800"/>
              <a:t> W. A New Instrument for Assessing Resident Competence in Surgical Clinic: The Ottawa Clinic Assessment Tool (OCAT). Journal of Surgical Education 2016;73(4):575-582.  </a:t>
            </a:r>
          </a:p>
          <a:p>
            <a:r>
              <a:rPr lang="en-US" sz="1800" err="1"/>
              <a:t>Regehr</a:t>
            </a:r>
            <a:r>
              <a:rPr lang="en-US" sz="1800"/>
              <a:t> G, Bogo M, </a:t>
            </a:r>
            <a:r>
              <a:rPr lang="en-US" sz="1800" err="1"/>
              <a:t>Regehr</a:t>
            </a:r>
            <a:r>
              <a:rPr lang="en-US" sz="1800"/>
              <a:t> C, Power R. Can we build a better mousetrap? Improving the measures of practice performance in the field practicum. Journal of Social Work Education 2007;43:327-343. </a:t>
            </a:r>
          </a:p>
          <a:p>
            <a:r>
              <a:rPr lang="en-US" sz="1800" err="1"/>
              <a:t>Regehr</a:t>
            </a:r>
            <a:r>
              <a:rPr lang="en-US" sz="1800"/>
              <a:t> &amp; Eva. Self-assessment, Self-direction, and the Self-regulating Professional. Clinical Orthopedics and Related Research 2006;449:34-38</a:t>
            </a:r>
          </a:p>
          <a:p>
            <a:endParaRPr lang="en-US"/>
          </a:p>
        </p:txBody>
      </p:sp>
      <p:sp>
        <p:nvSpPr>
          <p:cNvPr id="4" name="Footer Placeholder 3">
            <a:extLst>
              <a:ext uri="{FF2B5EF4-FFF2-40B4-BE49-F238E27FC236}">
                <a16:creationId xmlns:a16="http://schemas.microsoft.com/office/drawing/2014/main" id="{BAF42088-8C21-CF90-F2AF-3387A3946E76}"/>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43EC6768-D6B8-3F11-4AE9-C528DFE26F15}"/>
              </a:ext>
            </a:extLst>
          </p:cNvPr>
          <p:cNvSpPr>
            <a:spLocks noGrp="1"/>
          </p:cNvSpPr>
          <p:nvPr>
            <p:ph type="sldNum" sz="quarter" idx="12"/>
          </p:nvPr>
        </p:nvSpPr>
        <p:spPr/>
        <p:txBody>
          <a:bodyPr/>
          <a:lstStyle/>
          <a:p>
            <a:fld id="{0F408A5D-059A-A247-8344-29C129C8EF29}" type="slidenum">
              <a:rPr lang="en-US" smtClean="0"/>
              <a:pPr/>
              <a:t>53</a:t>
            </a:fld>
            <a:endParaRPr lang="en-US"/>
          </a:p>
        </p:txBody>
      </p:sp>
    </p:spTree>
    <p:extLst>
      <p:ext uri="{BB962C8B-B14F-4D97-AF65-F5344CB8AC3E}">
        <p14:creationId xmlns:p14="http://schemas.microsoft.com/office/powerpoint/2010/main" val="2002368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36EA-12A1-01E9-B576-438892F5C6A8}"/>
              </a:ext>
            </a:extLst>
          </p:cNvPr>
          <p:cNvSpPr>
            <a:spLocks noGrp="1"/>
          </p:cNvSpPr>
          <p:nvPr>
            <p:ph type="title"/>
          </p:nvPr>
        </p:nvSpPr>
        <p:spPr/>
        <p:txBody>
          <a:bodyPr/>
          <a:lstStyle/>
          <a:p>
            <a:r>
              <a:rPr lang="en-US"/>
              <a:t>References, page 5</a:t>
            </a:r>
          </a:p>
        </p:txBody>
      </p:sp>
      <p:sp>
        <p:nvSpPr>
          <p:cNvPr id="3" name="Content Placeholder 2">
            <a:extLst>
              <a:ext uri="{FF2B5EF4-FFF2-40B4-BE49-F238E27FC236}">
                <a16:creationId xmlns:a16="http://schemas.microsoft.com/office/drawing/2014/main" id="{B856CF13-7CAB-34DA-FFDE-781FCBB522A5}"/>
              </a:ext>
            </a:extLst>
          </p:cNvPr>
          <p:cNvSpPr>
            <a:spLocks noGrp="1"/>
          </p:cNvSpPr>
          <p:nvPr>
            <p:ph idx="1"/>
          </p:nvPr>
        </p:nvSpPr>
        <p:spPr>
          <a:xfrm>
            <a:off x="838200" y="1531335"/>
            <a:ext cx="10515600" cy="4351338"/>
          </a:xfrm>
        </p:spPr>
        <p:txBody>
          <a:bodyPr/>
          <a:lstStyle/>
          <a:p>
            <a:r>
              <a:rPr lang="en-US" sz="1800"/>
              <a:t>Rolfe I, McPherson J. Formative assessment; how am I doing? Lancet 1995;345:837-839. </a:t>
            </a:r>
          </a:p>
          <a:p>
            <a:r>
              <a:rPr lang="en-US" sz="1800" err="1"/>
              <a:t>Sargeant</a:t>
            </a:r>
            <a:r>
              <a:rPr lang="en-US" sz="1800"/>
              <a:t> J, Mann K. Feedback in medical education: skills for improving learner performance. In: Cantillon P, Wood D, editors. ABC of Learning and Teaching in Medicine. Oxford: Blackwell Publishing Ltd.; 2010. </a:t>
            </a:r>
          </a:p>
          <a:p>
            <a:r>
              <a:rPr lang="en-US" sz="1800"/>
              <a:t>Tavares W, </a:t>
            </a:r>
            <a:r>
              <a:rPr lang="en-US" sz="1800" err="1"/>
              <a:t>Gofton</a:t>
            </a:r>
            <a:r>
              <a:rPr lang="en-US" sz="1800"/>
              <a:t> W, Bhanji F, Dudek N. Reframing the O-SCORE as a “Retrospective Supervision Scale” Using Validity Theory. Journal of Graduate Medical Education. 2022; 14 (1): 22–24.</a:t>
            </a:r>
          </a:p>
          <a:p>
            <a:r>
              <a:rPr lang="en-US" sz="1800"/>
              <a:t>Ten Cate O, Scheele F.  Competency-based postgraduate training: can we bridge the gap between theory and clinical practice?  Academic Medicine 2007;6:542-547. </a:t>
            </a:r>
          </a:p>
          <a:p>
            <a:r>
              <a:rPr lang="en-US" sz="1800"/>
              <a:t>Ten Cate O, Schwartz A, Chen HC. Assessing trainees and making entrustment decisions: on the nature and use of entrustment-supervision scales. </a:t>
            </a:r>
            <a:r>
              <a:rPr lang="en-US" sz="1800" err="1"/>
              <a:t>Acad</a:t>
            </a:r>
            <a:r>
              <a:rPr lang="en-US" sz="1800"/>
              <a:t> Med. 2020;95(11):1662–1669.</a:t>
            </a:r>
          </a:p>
          <a:p>
            <a:r>
              <a:rPr lang="en-US" sz="1800"/>
              <a:t>Turnbull J, Gray J, MacFadyen J. Improving in-training evaluation programs. Journal of General Internal Medicine 1998;13:317-323.</a:t>
            </a:r>
          </a:p>
          <a:p>
            <a:r>
              <a:rPr lang="en-US" sz="1800"/>
              <a:t>Warm et, Mathis B, Held J, Pai S, Tolentino J, Ashbrook L, Lee C, Lee D, Wood S, </a:t>
            </a:r>
            <a:r>
              <a:rPr lang="en-US" sz="1800" err="1"/>
              <a:t>Fichtenbaum</a:t>
            </a:r>
            <a:r>
              <a:rPr lang="en-US" sz="1800"/>
              <a:t> C, Schauer D, </a:t>
            </a:r>
            <a:r>
              <a:rPr lang="en-US" sz="1800" err="1"/>
              <a:t>Munyon</a:t>
            </a:r>
            <a:r>
              <a:rPr lang="en-US" sz="1800"/>
              <a:t> R, Mueller C. Entrustment and mapping of observable practice activities for resident assessment. Journal of General Internal Medicine 2014; 29(8):1177-1182</a:t>
            </a:r>
          </a:p>
          <a:p>
            <a:endParaRPr lang="en-US"/>
          </a:p>
        </p:txBody>
      </p:sp>
      <p:sp>
        <p:nvSpPr>
          <p:cNvPr id="4" name="Footer Placeholder 3">
            <a:extLst>
              <a:ext uri="{FF2B5EF4-FFF2-40B4-BE49-F238E27FC236}">
                <a16:creationId xmlns:a16="http://schemas.microsoft.com/office/drawing/2014/main" id="{7902E183-3D18-282C-A7F2-B923673405AE}"/>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76CFB61C-1655-77D1-E77D-CF4BCF19FAB8}"/>
              </a:ext>
            </a:extLst>
          </p:cNvPr>
          <p:cNvSpPr>
            <a:spLocks noGrp="1"/>
          </p:cNvSpPr>
          <p:nvPr>
            <p:ph type="sldNum" sz="quarter" idx="12"/>
          </p:nvPr>
        </p:nvSpPr>
        <p:spPr/>
        <p:txBody>
          <a:bodyPr/>
          <a:lstStyle/>
          <a:p>
            <a:fld id="{0F408A5D-059A-A247-8344-29C129C8EF29}" type="slidenum">
              <a:rPr lang="en-US" smtClean="0"/>
              <a:pPr/>
              <a:t>54</a:t>
            </a:fld>
            <a:endParaRPr lang="en-US"/>
          </a:p>
        </p:txBody>
      </p:sp>
    </p:spTree>
    <p:extLst>
      <p:ext uri="{BB962C8B-B14F-4D97-AF65-F5344CB8AC3E}">
        <p14:creationId xmlns:p14="http://schemas.microsoft.com/office/powerpoint/2010/main" val="8191553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A8F3-C67C-9588-F754-3CAC83EC99C8}"/>
              </a:ext>
            </a:extLst>
          </p:cNvPr>
          <p:cNvSpPr>
            <a:spLocks noGrp="1"/>
          </p:cNvSpPr>
          <p:nvPr>
            <p:ph type="title"/>
          </p:nvPr>
        </p:nvSpPr>
        <p:spPr/>
        <p:txBody>
          <a:bodyPr/>
          <a:lstStyle/>
          <a:p>
            <a:r>
              <a:rPr lang="en-US"/>
              <a:t>References, page 6</a:t>
            </a:r>
          </a:p>
        </p:txBody>
      </p:sp>
      <p:sp>
        <p:nvSpPr>
          <p:cNvPr id="3" name="Content Placeholder 2">
            <a:extLst>
              <a:ext uri="{FF2B5EF4-FFF2-40B4-BE49-F238E27FC236}">
                <a16:creationId xmlns:a16="http://schemas.microsoft.com/office/drawing/2014/main" id="{C1FEE235-91FF-A2AD-7867-A065BA96C898}"/>
              </a:ext>
            </a:extLst>
          </p:cNvPr>
          <p:cNvSpPr>
            <a:spLocks noGrp="1"/>
          </p:cNvSpPr>
          <p:nvPr>
            <p:ph idx="1"/>
          </p:nvPr>
        </p:nvSpPr>
        <p:spPr/>
        <p:txBody>
          <a:bodyPr/>
          <a:lstStyle/>
          <a:p>
            <a:r>
              <a:rPr lang="en-US" sz="1800"/>
              <a:t>Watling CJ. Unfulfilled promise, untapped potential: feedback at the crossroads. Medical Teacher 2014;36:692-697. </a:t>
            </a:r>
          </a:p>
          <a:p>
            <a:r>
              <a:rPr lang="en-US" sz="1800"/>
              <a:t>Weller J, Jones A, Merry A, Jolly B, Saunders D. Investigation of trainee and specialist reactions to the mini-Clinical Evaluation Exercise in anesthesia: implications for implementation British Journal of </a:t>
            </a:r>
            <a:r>
              <a:rPr lang="en-US" sz="1800" err="1"/>
              <a:t>Anaesthesia</a:t>
            </a:r>
            <a:r>
              <a:rPr lang="en-US" sz="1800"/>
              <a:t> 2014;103:524-536. </a:t>
            </a:r>
          </a:p>
          <a:p>
            <a:r>
              <a:rPr lang="en-US" sz="1800" err="1"/>
              <a:t>Voduc</a:t>
            </a:r>
            <a:r>
              <a:rPr lang="en-US" sz="1800"/>
              <a:t> N, Dudek N, Parker CM, Sharma KB, Wood TJ. Development and validation of a bronchoscopy competence assessment tool in a clinical setting. Annals of the American Thoracic Society 2016;13(4):495-501.</a:t>
            </a:r>
          </a:p>
          <a:p>
            <a:endParaRPr lang="en-US"/>
          </a:p>
        </p:txBody>
      </p:sp>
      <p:sp>
        <p:nvSpPr>
          <p:cNvPr id="4" name="Footer Placeholder 3">
            <a:extLst>
              <a:ext uri="{FF2B5EF4-FFF2-40B4-BE49-F238E27FC236}">
                <a16:creationId xmlns:a16="http://schemas.microsoft.com/office/drawing/2014/main" id="{5D5E0F51-A26B-6BBD-12F5-FA1C83F0D64B}"/>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C2FD8E27-9281-40DF-46EE-B2E0B46D02D4}"/>
              </a:ext>
            </a:extLst>
          </p:cNvPr>
          <p:cNvSpPr>
            <a:spLocks noGrp="1"/>
          </p:cNvSpPr>
          <p:nvPr>
            <p:ph type="sldNum" sz="quarter" idx="12"/>
          </p:nvPr>
        </p:nvSpPr>
        <p:spPr/>
        <p:txBody>
          <a:bodyPr/>
          <a:lstStyle/>
          <a:p>
            <a:fld id="{0F408A5D-059A-A247-8344-29C129C8EF29}" type="slidenum">
              <a:rPr lang="en-US" smtClean="0"/>
              <a:pPr/>
              <a:t>55</a:t>
            </a:fld>
            <a:endParaRPr lang="en-US"/>
          </a:p>
        </p:txBody>
      </p:sp>
    </p:spTree>
    <p:extLst>
      <p:ext uri="{BB962C8B-B14F-4D97-AF65-F5344CB8AC3E}">
        <p14:creationId xmlns:p14="http://schemas.microsoft.com/office/powerpoint/2010/main" val="1054052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64EC-6B68-7DED-C014-D0282EA616B2}"/>
              </a:ext>
            </a:extLst>
          </p:cNvPr>
          <p:cNvSpPr>
            <a:spLocks noGrp="1"/>
          </p:cNvSpPr>
          <p:nvPr>
            <p:ph type="title"/>
          </p:nvPr>
        </p:nvSpPr>
        <p:spPr/>
        <p:txBody>
          <a:bodyPr/>
          <a:lstStyle/>
          <a:p>
            <a:r>
              <a:rPr lang="en-US"/>
              <a:t>Images</a:t>
            </a:r>
          </a:p>
        </p:txBody>
      </p:sp>
      <p:sp>
        <p:nvSpPr>
          <p:cNvPr id="3" name="Content Placeholder 2">
            <a:extLst>
              <a:ext uri="{FF2B5EF4-FFF2-40B4-BE49-F238E27FC236}">
                <a16:creationId xmlns:a16="http://schemas.microsoft.com/office/drawing/2014/main" id="{F27C09A6-6AA8-5687-16AA-934A0F6517A8}"/>
              </a:ext>
            </a:extLst>
          </p:cNvPr>
          <p:cNvSpPr>
            <a:spLocks noGrp="1"/>
          </p:cNvSpPr>
          <p:nvPr>
            <p:ph idx="1"/>
          </p:nvPr>
        </p:nvSpPr>
        <p:spPr/>
        <p:txBody>
          <a:bodyPr/>
          <a:lstStyle/>
          <a:p>
            <a:r>
              <a:rPr lang="en-US" sz="1800" b="1"/>
              <a:t>Slide # 11 </a:t>
            </a:r>
            <a:r>
              <a:rPr lang="en-US" sz="1800"/>
              <a:t>“Miller’s Pyramid of Clinical Competence,” by R. </a:t>
            </a:r>
            <a:r>
              <a:rPr lang="en-US" sz="1800" err="1"/>
              <a:t>Mehay</a:t>
            </a:r>
            <a:r>
              <a:rPr lang="en-US" sz="1800"/>
              <a:t> and R. Burns, 2009. In R. </a:t>
            </a:r>
            <a:r>
              <a:rPr lang="en-US" sz="1800" err="1"/>
              <a:t>Mehay</a:t>
            </a:r>
            <a:r>
              <a:rPr lang="en-US" sz="1800"/>
              <a:t> (Ed.), The Essential Handbook for GP Training and Education (chapter 29: Assessment and Competence, p414). Also available at: http://www.essentialgptrainingbook.com/chapter-29.php.</a:t>
            </a:r>
          </a:p>
          <a:p>
            <a:r>
              <a:rPr lang="en-US" sz="1800" b="1"/>
              <a:t>Slide # 39 </a:t>
            </a:r>
            <a:r>
              <a:rPr lang="en-US" sz="1800"/>
              <a:t>– Title: Logo - Feedback for future learning ; Author: Glasgow Caledonian University Source: www.gcu.ac.uk/futureelearning License: Permission from Glasgow Caledonian University (Feedback for future learning project)</a:t>
            </a:r>
          </a:p>
          <a:p>
            <a:r>
              <a:rPr lang="en-US" sz="1800" b="1"/>
              <a:t>Slide # 40 </a:t>
            </a:r>
            <a:r>
              <a:rPr lang="en-US" sz="1800"/>
              <a:t>– Title: Lazy Resident ; Author: Shanghai killer whale; From Wikimedia Commons Licensed under CC 3.0 </a:t>
            </a:r>
            <a:r>
              <a:rPr lang="en-US" sz="1800" err="1"/>
              <a:t>Unported</a:t>
            </a:r>
            <a:r>
              <a:rPr lang="en-US" sz="1800"/>
              <a:t> license. </a:t>
            </a:r>
          </a:p>
          <a:p>
            <a:endParaRPr lang="en-US"/>
          </a:p>
        </p:txBody>
      </p:sp>
      <p:sp>
        <p:nvSpPr>
          <p:cNvPr id="4" name="Footer Placeholder 3">
            <a:extLst>
              <a:ext uri="{FF2B5EF4-FFF2-40B4-BE49-F238E27FC236}">
                <a16:creationId xmlns:a16="http://schemas.microsoft.com/office/drawing/2014/main" id="{2946902E-BE22-256F-8336-F8E5A811B6CD}"/>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433CCDC4-8350-E4D2-92A9-C51D19E9483F}"/>
              </a:ext>
            </a:extLst>
          </p:cNvPr>
          <p:cNvSpPr>
            <a:spLocks noGrp="1"/>
          </p:cNvSpPr>
          <p:nvPr>
            <p:ph type="sldNum" sz="quarter" idx="12"/>
          </p:nvPr>
        </p:nvSpPr>
        <p:spPr/>
        <p:txBody>
          <a:bodyPr/>
          <a:lstStyle/>
          <a:p>
            <a:fld id="{0F408A5D-059A-A247-8344-29C129C8EF29}" type="slidenum">
              <a:rPr lang="en-US" smtClean="0"/>
              <a:pPr/>
              <a:t>56</a:t>
            </a:fld>
            <a:endParaRPr lang="en-US"/>
          </a:p>
        </p:txBody>
      </p:sp>
    </p:spTree>
    <p:extLst>
      <p:ext uri="{BB962C8B-B14F-4D97-AF65-F5344CB8AC3E}">
        <p14:creationId xmlns:p14="http://schemas.microsoft.com/office/powerpoint/2010/main" val="272380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2D6AB20-915F-52A9-6A32-03961B490B43}"/>
              </a:ext>
            </a:extLst>
          </p:cNvPr>
          <p:cNvSpPr>
            <a:spLocks noGrp="1"/>
          </p:cNvSpPr>
          <p:nvPr>
            <p:ph idx="1"/>
          </p:nvPr>
        </p:nvSpPr>
        <p:spPr>
          <a:xfrm>
            <a:off x="838200" y="2615609"/>
            <a:ext cx="10515600" cy="3561354"/>
          </a:xfrm>
        </p:spPr>
        <p:txBody>
          <a:bodyPr/>
          <a:lstStyle/>
          <a:p>
            <a:pPr marL="0" indent="0" algn="ctr">
              <a:buNone/>
            </a:pPr>
            <a:r>
              <a:rPr lang="en-US" sz="3600"/>
              <a:t>What do we want our frontline clinical teachers to </a:t>
            </a:r>
            <a:r>
              <a:rPr lang="en-US" sz="3600" i="1"/>
              <a:t>do</a:t>
            </a:r>
            <a:r>
              <a:rPr lang="en-US" sz="3600"/>
              <a:t>?</a:t>
            </a:r>
          </a:p>
        </p:txBody>
      </p:sp>
      <p:sp>
        <p:nvSpPr>
          <p:cNvPr id="4" name="Footer Placeholder 3">
            <a:extLst>
              <a:ext uri="{FF2B5EF4-FFF2-40B4-BE49-F238E27FC236}">
                <a16:creationId xmlns:a16="http://schemas.microsoft.com/office/drawing/2014/main" id="{CD748550-4184-1264-95E1-52D26E291461}"/>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3B6D9B1D-AF83-3597-6ED2-8E85B1C3F57D}"/>
              </a:ext>
            </a:extLst>
          </p:cNvPr>
          <p:cNvSpPr>
            <a:spLocks noGrp="1"/>
          </p:cNvSpPr>
          <p:nvPr>
            <p:ph type="sldNum" sz="quarter" idx="12"/>
          </p:nvPr>
        </p:nvSpPr>
        <p:spPr/>
        <p:txBody>
          <a:bodyPr/>
          <a:lstStyle/>
          <a:p>
            <a:fld id="{0F408A5D-059A-A247-8344-29C129C8EF29}" type="slidenum">
              <a:rPr lang="en-US" smtClean="0"/>
              <a:pPr/>
              <a:t>6</a:t>
            </a:fld>
            <a:endParaRPr lang="en-US"/>
          </a:p>
        </p:txBody>
      </p:sp>
    </p:spTree>
    <p:extLst>
      <p:ext uri="{BB962C8B-B14F-4D97-AF65-F5344CB8AC3E}">
        <p14:creationId xmlns:p14="http://schemas.microsoft.com/office/powerpoint/2010/main" val="250282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BEF7-983C-FD39-497E-D5854D543848}"/>
              </a:ext>
            </a:extLst>
          </p:cNvPr>
          <p:cNvSpPr>
            <a:spLocks noGrp="1"/>
          </p:cNvSpPr>
          <p:nvPr>
            <p:ph type="title"/>
          </p:nvPr>
        </p:nvSpPr>
        <p:spPr>
          <a:xfrm>
            <a:off x="838200" y="365125"/>
            <a:ext cx="10515600" cy="1325563"/>
          </a:xfrm>
        </p:spPr>
        <p:txBody>
          <a:bodyPr anchor="ctr">
            <a:normAutofit/>
          </a:bodyPr>
          <a:lstStyle/>
          <a:p>
            <a:r>
              <a:rPr lang="en-US"/>
              <a:t>Workplace-based assessment: A process</a:t>
            </a:r>
          </a:p>
        </p:txBody>
      </p:sp>
      <p:sp>
        <p:nvSpPr>
          <p:cNvPr id="11" name="Content Placeholder 2">
            <a:extLst>
              <a:ext uri="{FF2B5EF4-FFF2-40B4-BE49-F238E27FC236}">
                <a16:creationId xmlns:a16="http://schemas.microsoft.com/office/drawing/2014/main" id="{A44D9890-534C-DF2F-9920-04CD5DAE9E46}"/>
              </a:ext>
            </a:extLst>
          </p:cNvPr>
          <p:cNvSpPr>
            <a:spLocks noGrp="1"/>
          </p:cNvSpPr>
          <p:nvPr>
            <p:ph sz="half" idx="1"/>
          </p:nvPr>
        </p:nvSpPr>
        <p:spPr>
          <a:xfrm>
            <a:off x="838200" y="1825625"/>
            <a:ext cx="5181600" cy="4351338"/>
          </a:xfrm>
        </p:spPr>
        <p:txBody>
          <a:bodyPr/>
          <a:lstStyle/>
          <a:p>
            <a:pPr marL="514350" indent="-514350">
              <a:buAutoNum type="arabicParenR"/>
            </a:pPr>
            <a:r>
              <a:rPr lang="en-US" b="1">
                <a:solidFill>
                  <a:schemeClr val="tx2"/>
                </a:solidFill>
              </a:rPr>
              <a:t>R</a:t>
            </a:r>
            <a:r>
              <a:rPr lang="en-US" b="1">
                <a:solidFill>
                  <a:srgbClr val="FF6600"/>
                </a:solidFill>
              </a:rPr>
              <a:t>APPORT</a:t>
            </a:r>
          </a:p>
          <a:p>
            <a:pPr marL="514350" indent="-514350">
              <a:buFont typeface="Arial" panose="020B0604020202020204" pitchFamily="34" charset="0"/>
              <a:buAutoNum type="arabicParenR"/>
            </a:pPr>
            <a:r>
              <a:rPr lang="en-US" b="1">
                <a:solidFill>
                  <a:srgbClr val="FF6600"/>
                </a:solidFill>
              </a:rPr>
              <a:t>E</a:t>
            </a:r>
            <a:r>
              <a:rPr lang="en-US" b="1">
                <a:solidFill>
                  <a:schemeClr val="tx2"/>
                </a:solidFill>
              </a:rPr>
              <a:t>X</a:t>
            </a:r>
            <a:r>
              <a:rPr lang="en-US" b="1">
                <a:solidFill>
                  <a:srgbClr val="FF6600"/>
                </a:solidFill>
              </a:rPr>
              <a:t>PECTATIONS</a:t>
            </a:r>
          </a:p>
          <a:p>
            <a:pPr marL="514350" indent="-514350">
              <a:buFont typeface="Arial" panose="020B0604020202020204" pitchFamily="34" charset="0"/>
              <a:buAutoNum type="arabicParenR"/>
            </a:pPr>
            <a:r>
              <a:rPr lang="en-US" b="1">
                <a:solidFill>
                  <a:schemeClr val="tx2"/>
                </a:solidFill>
              </a:rPr>
              <a:t>O</a:t>
            </a:r>
            <a:r>
              <a:rPr lang="en-US" b="1">
                <a:solidFill>
                  <a:srgbClr val="FF6600"/>
                </a:solidFill>
              </a:rPr>
              <a:t>BSERVE</a:t>
            </a:r>
          </a:p>
          <a:p>
            <a:pPr marL="514350" indent="-514350">
              <a:buFont typeface="Arial" panose="020B0604020202020204" pitchFamily="34" charset="0"/>
              <a:buAutoNum type="arabicParenR"/>
            </a:pPr>
            <a:r>
              <a:rPr lang="en-US" b="1">
                <a:solidFill>
                  <a:schemeClr val="tx2"/>
                </a:solidFill>
              </a:rPr>
              <a:t>C</a:t>
            </a:r>
            <a:r>
              <a:rPr lang="en-US" b="1">
                <a:solidFill>
                  <a:srgbClr val="FF6600"/>
                </a:solidFill>
              </a:rPr>
              <a:t>OACHING</a:t>
            </a:r>
          </a:p>
          <a:p>
            <a:pPr marL="514350" indent="-514350">
              <a:buFont typeface="Arial" panose="020B0604020202020204" pitchFamily="34" charset="0"/>
              <a:buAutoNum type="arabicParenR"/>
            </a:pPr>
            <a:r>
              <a:rPr lang="en-US" b="1">
                <a:solidFill>
                  <a:schemeClr val="tx2"/>
                </a:solidFill>
              </a:rPr>
              <a:t>R</a:t>
            </a:r>
            <a:r>
              <a:rPr lang="en-US" b="1">
                <a:solidFill>
                  <a:srgbClr val="FF6600"/>
                </a:solidFill>
              </a:rPr>
              <a:t>ECORD</a:t>
            </a:r>
          </a:p>
          <a:p>
            <a:pPr marL="0" indent="0">
              <a:buNone/>
            </a:pPr>
            <a:r>
              <a:rPr lang="en-US" sz="5400" b="1">
                <a:solidFill>
                  <a:schemeClr val="tx2"/>
                </a:solidFill>
              </a:rPr>
              <a:t>RX-OCR</a:t>
            </a:r>
            <a:endParaRPr lang="en-US" b="1">
              <a:solidFill>
                <a:schemeClr val="tx2"/>
              </a:solidFill>
            </a:endParaRPr>
          </a:p>
        </p:txBody>
      </p:sp>
      <p:pic>
        <p:nvPicPr>
          <p:cNvPr id="6" name="Picture 5">
            <a:extLst>
              <a:ext uri="{FF2B5EF4-FFF2-40B4-BE49-F238E27FC236}">
                <a16:creationId xmlns:a16="http://schemas.microsoft.com/office/drawing/2014/main" id="{F94F1F41-20B8-DAAB-B4CB-556B80D86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617" y="1825625"/>
            <a:ext cx="4916765" cy="4351338"/>
          </a:xfrm>
          <a:prstGeom prst="rect">
            <a:avLst/>
          </a:prstGeom>
          <a:noFill/>
        </p:spPr>
      </p:pic>
      <p:sp>
        <p:nvSpPr>
          <p:cNvPr id="4" name="Footer Placeholder 3">
            <a:extLst>
              <a:ext uri="{FF2B5EF4-FFF2-40B4-BE49-F238E27FC236}">
                <a16:creationId xmlns:a16="http://schemas.microsoft.com/office/drawing/2014/main" id="{05BAAA68-A2CB-475F-C636-6D52C7B0E9FE}"/>
              </a:ext>
            </a:extLst>
          </p:cNvPr>
          <p:cNvSpPr>
            <a:spLocks noGrp="1"/>
          </p:cNvSpPr>
          <p:nvPr>
            <p:ph type="ftr" sz="quarter" idx="11"/>
          </p:nvPr>
        </p:nvSpPr>
        <p:spPr>
          <a:xfrm>
            <a:off x="1292202" y="6532831"/>
            <a:ext cx="4052882" cy="317852"/>
          </a:xfrm>
        </p:spPr>
        <p:txBody>
          <a:bodyPr anchor="t">
            <a:normAutofit/>
          </a:bodyPr>
          <a:lstStyle/>
          <a:p>
            <a:pPr>
              <a:spcAft>
                <a:spcPts val="600"/>
              </a:spcAft>
            </a:pPr>
            <a:r>
              <a:rPr lang="en-US"/>
              <a:t>WBA: Practical Implications</a:t>
            </a:r>
          </a:p>
        </p:txBody>
      </p:sp>
      <p:sp>
        <p:nvSpPr>
          <p:cNvPr id="5" name="Slide Number Placeholder 4">
            <a:extLst>
              <a:ext uri="{FF2B5EF4-FFF2-40B4-BE49-F238E27FC236}">
                <a16:creationId xmlns:a16="http://schemas.microsoft.com/office/drawing/2014/main" id="{CC9108AB-0DD7-20EC-08BB-7677984C1C3E}"/>
              </a:ext>
            </a:extLst>
          </p:cNvPr>
          <p:cNvSpPr>
            <a:spLocks noGrp="1"/>
          </p:cNvSpPr>
          <p:nvPr>
            <p:ph type="sldNum" sz="quarter" idx="12"/>
          </p:nvPr>
        </p:nvSpPr>
        <p:spPr>
          <a:xfrm>
            <a:off x="11353799" y="6532831"/>
            <a:ext cx="626163" cy="317851"/>
          </a:xfrm>
        </p:spPr>
        <p:txBody>
          <a:bodyPr anchor="t">
            <a:normAutofit/>
          </a:bodyPr>
          <a:lstStyle/>
          <a:p>
            <a:pPr>
              <a:spcAft>
                <a:spcPts val="600"/>
              </a:spcAft>
            </a:pPr>
            <a:fld id="{0F408A5D-059A-A247-8344-29C129C8EF29}" type="slidenum">
              <a:rPr lang="en-US" smtClean="0"/>
              <a:pPr>
                <a:spcAft>
                  <a:spcPts val="600"/>
                </a:spcAft>
              </a:pPr>
              <a:t>7</a:t>
            </a:fld>
            <a:endParaRPr lang="en-US"/>
          </a:p>
        </p:txBody>
      </p:sp>
    </p:spTree>
    <p:extLst>
      <p:ext uri="{BB962C8B-B14F-4D97-AF65-F5344CB8AC3E}">
        <p14:creationId xmlns:p14="http://schemas.microsoft.com/office/powerpoint/2010/main" val="44450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F080-D0E5-A0AF-E38D-CEFC297DA4C1}"/>
              </a:ext>
            </a:extLst>
          </p:cNvPr>
          <p:cNvSpPr>
            <a:spLocks noGrp="1"/>
          </p:cNvSpPr>
          <p:nvPr>
            <p:ph type="title"/>
          </p:nvPr>
        </p:nvSpPr>
        <p:spPr/>
        <p:txBody>
          <a:bodyPr/>
          <a:lstStyle/>
          <a:p>
            <a:r>
              <a:rPr lang="en-US"/>
              <a:t>Where does “assessment” fit?</a:t>
            </a:r>
          </a:p>
        </p:txBody>
      </p:sp>
      <p:sp>
        <p:nvSpPr>
          <p:cNvPr id="3" name="Content Placeholder 2">
            <a:extLst>
              <a:ext uri="{FF2B5EF4-FFF2-40B4-BE49-F238E27FC236}">
                <a16:creationId xmlns:a16="http://schemas.microsoft.com/office/drawing/2014/main" id="{0CB3DA99-23DA-421C-4A9F-BC905D9EECE2}"/>
              </a:ext>
            </a:extLst>
          </p:cNvPr>
          <p:cNvSpPr>
            <a:spLocks noGrp="1"/>
          </p:cNvSpPr>
          <p:nvPr>
            <p:ph sz="half" idx="1"/>
          </p:nvPr>
        </p:nvSpPr>
        <p:spPr>
          <a:xfrm>
            <a:off x="838200" y="1698023"/>
            <a:ext cx="5181600" cy="4351338"/>
          </a:xfrm>
        </p:spPr>
        <p:txBody>
          <a:bodyPr/>
          <a:lstStyle/>
          <a:p>
            <a:r>
              <a:rPr lang="en-US" sz="2400" b="1">
                <a:solidFill>
                  <a:schemeClr val="tx2"/>
                </a:solidFill>
              </a:rPr>
              <a:t>R</a:t>
            </a:r>
            <a:r>
              <a:rPr lang="en-US" sz="2400" b="1">
                <a:solidFill>
                  <a:srgbClr val="FF6600"/>
                </a:solidFill>
              </a:rPr>
              <a:t>APPORT</a:t>
            </a:r>
          </a:p>
          <a:p>
            <a:pPr lvl="1"/>
            <a:r>
              <a:rPr lang="en-US" sz="2000"/>
              <a:t>Establishing a relationship</a:t>
            </a:r>
          </a:p>
          <a:p>
            <a:r>
              <a:rPr lang="en-US" sz="2400" b="1">
                <a:solidFill>
                  <a:srgbClr val="FF6600"/>
                </a:solidFill>
              </a:rPr>
              <a:t>E</a:t>
            </a:r>
            <a:r>
              <a:rPr lang="en-US" sz="2400" b="1">
                <a:solidFill>
                  <a:schemeClr val="tx2"/>
                </a:solidFill>
              </a:rPr>
              <a:t>X</a:t>
            </a:r>
            <a:r>
              <a:rPr lang="en-US" sz="2400" b="1">
                <a:solidFill>
                  <a:srgbClr val="FF6600"/>
                </a:solidFill>
              </a:rPr>
              <a:t>PECTATIONS</a:t>
            </a:r>
          </a:p>
          <a:p>
            <a:pPr lvl="1"/>
            <a:r>
              <a:rPr lang="en-US" sz="2000"/>
              <a:t>Helps focus observation</a:t>
            </a:r>
          </a:p>
          <a:p>
            <a:r>
              <a:rPr lang="en-US" sz="2400" b="1">
                <a:solidFill>
                  <a:schemeClr val="tx2"/>
                </a:solidFill>
              </a:rPr>
              <a:t>O</a:t>
            </a:r>
            <a:r>
              <a:rPr lang="en-US" sz="2400" b="1">
                <a:solidFill>
                  <a:srgbClr val="FF6600"/>
                </a:solidFill>
              </a:rPr>
              <a:t>BSERVE</a:t>
            </a:r>
          </a:p>
          <a:p>
            <a:pPr lvl="1"/>
            <a:r>
              <a:rPr lang="en-US" sz="2000"/>
              <a:t>Make a decision about what you saw</a:t>
            </a:r>
          </a:p>
          <a:p>
            <a:pPr lvl="2"/>
            <a:r>
              <a:rPr lang="en-US" sz="1800"/>
              <a:t>Did they need any assistance from you to successfully complete the task? </a:t>
            </a:r>
          </a:p>
          <a:p>
            <a:pPr lvl="2"/>
            <a:r>
              <a:rPr lang="en-US" sz="1800"/>
              <a:t>If not, what would you say needs to improve, if anything?</a:t>
            </a:r>
          </a:p>
        </p:txBody>
      </p:sp>
      <p:sp>
        <p:nvSpPr>
          <p:cNvPr id="4" name="Content Placeholder 3">
            <a:extLst>
              <a:ext uri="{FF2B5EF4-FFF2-40B4-BE49-F238E27FC236}">
                <a16:creationId xmlns:a16="http://schemas.microsoft.com/office/drawing/2014/main" id="{7120E720-E393-6D7A-28EE-A1DBEE4B0374}"/>
              </a:ext>
            </a:extLst>
          </p:cNvPr>
          <p:cNvSpPr>
            <a:spLocks noGrp="1"/>
          </p:cNvSpPr>
          <p:nvPr>
            <p:ph sz="half" idx="2"/>
          </p:nvPr>
        </p:nvSpPr>
        <p:spPr>
          <a:xfrm>
            <a:off x="6172199" y="1690688"/>
            <a:ext cx="5181600" cy="4351338"/>
          </a:xfrm>
        </p:spPr>
        <p:txBody>
          <a:bodyPr/>
          <a:lstStyle/>
          <a:p>
            <a:r>
              <a:rPr lang="en-US" sz="2400" b="1">
                <a:solidFill>
                  <a:schemeClr val="tx2"/>
                </a:solidFill>
              </a:rPr>
              <a:t>C</a:t>
            </a:r>
            <a:r>
              <a:rPr lang="en-US" sz="2400" b="1">
                <a:solidFill>
                  <a:srgbClr val="FF6600"/>
                </a:solidFill>
              </a:rPr>
              <a:t>OACHING</a:t>
            </a:r>
            <a:r>
              <a:rPr lang="en-US" sz="2400"/>
              <a:t> (between clinician and resident)</a:t>
            </a:r>
          </a:p>
          <a:p>
            <a:pPr lvl="1"/>
            <a:r>
              <a:rPr lang="en-US" sz="2000"/>
              <a:t>Identify what was done well, what needs improvement, etc.</a:t>
            </a:r>
          </a:p>
          <a:p>
            <a:pPr lvl="1"/>
            <a:r>
              <a:rPr lang="en-US" sz="2000"/>
              <a:t>Provide some normative information</a:t>
            </a:r>
          </a:p>
          <a:p>
            <a:pPr lvl="1"/>
            <a:r>
              <a:rPr lang="en-US" sz="2000"/>
              <a:t>Provide direction as to how to improve</a:t>
            </a:r>
          </a:p>
          <a:p>
            <a:r>
              <a:rPr lang="en-US" sz="2400" b="1">
                <a:solidFill>
                  <a:schemeClr val="tx2"/>
                </a:solidFill>
              </a:rPr>
              <a:t>R</a:t>
            </a:r>
            <a:r>
              <a:rPr lang="en-US" sz="2400" b="1">
                <a:solidFill>
                  <a:srgbClr val="FF6600"/>
                </a:solidFill>
              </a:rPr>
              <a:t>ECORD</a:t>
            </a:r>
          </a:p>
          <a:p>
            <a:pPr lvl="1"/>
            <a:r>
              <a:rPr lang="en-US" sz="2000"/>
              <a:t>Your “assessment of how it was performed</a:t>
            </a:r>
          </a:p>
          <a:p>
            <a:pPr lvl="2"/>
            <a:r>
              <a:rPr lang="en-US" sz="1800"/>
              <a:t>Independence is the standard (retrospective supervision scale)</a:t>
            </a:r>
          </a:p>
          <a:p>
            <a:pPr lvl="1"/>
            <a:r>
              <a:rPr lang="en-US" sz="2000"/>
              <a:t>Suggestions you gave to trainee for improvement</a:t>
            </a:r>
          </a:p>
        </p:txBody>
      </p:sp>
      <p:sp>
        <p:nvSpPr>
          <p:cNvPr id="5" name="Footer Placeholder 4">
            <a:extLst>
              <a:ext uri="{FF2B5EF4-FFF2-40B4-BE49-F238E27FC236}">
                <a16:creationId xmlns:a16="http://schemas.microsoft.com/office/drawing/2014/main" id="{5B7BBF8E-EAF1-E015-931C-511FF428088D}"/>
              </a:ext>
            </a:extLst>
          </p:cNvPr>
          <p:cNvSpPr>
            <a:spLocks noGrp="1"/>
          </p:cNvSpPr>
          <p:nvPr>
            <p:ph type="ftr" sz="quarter" idx="11"/>
          </p:nvPr>
        </p:nvSpPr>
        <p:spPr/>
        <p:txBody>
          <a:bodyPr/>
          <a:lstStyle/>
          <a:p>
            <a:r>
              <a:rPr lang="en-US"/>
              <a:t>WBA: Practical Implications</a:t>
            </a:r>
          </a:p>
        </p:txBody>
      </p:sp>
      <p:sp>
        <p:nvSpPr>
          <p:cNvPr id="6" name="Slide Number Placeholder 5">
            <a:extLst>
              <a:ext uri="{FF2B5EF4-FFF2-40B4-BE49-F238E27FC236}">
                <a16:creationId xmlns:a16="http://schemas.microsoft.com/office/drawing/2014/main" id="{A030C992-7325-F0AF-3BEB-4F8B798916DD}"/>
              </a:ext>
            </a:extLst>
          </p:cNvPr>
          <p:cNvSpPr>
            <a:spLocks noGrp="1"/>
          </p:cNvSpPr>
          <p:nvPr>
            <p:ph type="sldNum" sz="quarter" idx="12"/>
          </p:nvPr>
        </p:nvSpPr>
        <p:spPr/>
        <p:txBody>
          <a:bodyPr/>
          <a:lstStyle/>
          <a:p>
            <a:fld id="{0F408A5D-059A-A247-8344-29C129C8EF29}" type="slidenum">
              <a:rPr lang="en-US" smtClean="0"/>
              <a:pPr/>
              <a:t>8</a:t>
            </a:fld>
            <a:endParaRPr lang="en-US"/>
          </a:p>
        </p:txBody>
      </p:sp>
    </p:spTree>
    <p:extLst>
      <p:ext uri="{BB962C8B-B14F-4D97-AF65-F5344CB8AC3E}">
        <p14:creationId xmlns:p14="http://schemas.microsoft.com/office/powerpoint/2010/main" val="198571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0523-ECB1-3551-D505-D2229D5AC057}"/>
              </a:ext>
            </a:extLst>
          </p:cNvPr>
          <p:cNvSpPr>
            <a:spLocks noGrp="1"/>
          </p:cNvSpPr>
          <p:nvPr>
            <p:ph type="title"/>
          </p:nvPr>
        </p:nvSpPr>
        <p:spPr/>
        <p:txBody>
          <a:bodyPr/>
          <a:lstStyle/>
          <a:p>
            <a:r>
              <a:rPr lang="en-US"/>
              <a:t>Balancing assessment and coaching</a:t>
            </a:r>
          </a:p>
        </p:txBody>
      </p:sp>
      <p:sp>
        <p:nvSpPr>
          <p:cNvPr id="3" name="Content Placeholder 2">
            <a:extLst>
              <a:ext uri="{FF2B5EF4-FFF2-40B4-BE49-F238E27FC236}">
                <a16:creationId xmlns:a16="http://schemas.microsoft.com/office/drawing/2014/main" id="{826C8565-201C-02BF-4E8A-8C06AEA5B924}"/>
              </a:ext>
            </a:extLst>
          </p:cNvPr>
          <p:cNvSpPr>
            <a:spLocks noGrp="1"/>
          </p:cNvSpPr>
          <p:nvPr>
            <p:ph idx="1"/>
          </p:nvPr>
        </p:nvSpPr>
        <p:spPr/>
        <p:txBody>
          <a:bodyPr vert="horz" lIns="91440" tIns="45720" rIns="91440" bIns="45720" rtlCol="0" anchor="t">
            <a:noAutofit/>
          </a:bodyPr>
          <a:lstStyle/>
          <a:p>
            <a:r>
              <a:rPr lang="en-US"/>
              <a:t>Competence committees need assessment data in order to make resident progression decisions, but - </a:t>
            </a:r>
          </a:p>
          <a:p>
            <a:pPr lvl="1"/>
            <a:r>
              <a:rPr lang="en-US"/>
              <a:t>Coaching can also happen </a:t>
            </a:r>
            <a:r>
              <a:rPr lang="en-US" b="1"/>
              <a:t>without</a:t>
            </a:r>
            <a:r>
              <a:rPr lang="en-US"/>
              <a:t> assessment – there can be moments for learning and growth that do not include documentation for the competence committee</a:t>
            </a:r>
          </a:p>
          <a:p>
            <a:pPr lvl="1"/>
            <a:r>
              <a:rPr lang="en-US"/>
              <a:t>Program and competence committees should decide the quantity and frequency of required documented assessments versus undocumented coaching moments</a:t>
            </a:r>
          </a:p>
          <a:p>
            <a:pPr lvl="1"/>
            <a:r>
              <a:rPr lang="en-US"/>
              <a:t>For example, programs may decide on “coaching periods” versus “assessment periods”</a:t>
            </a:r>
          </a:p>
        </p:txBody>
      </p:sp>
      <p:sp>
        <p:nvSpPr>
          <p:cNvPr id="4" name="Footer Placeholder 3">
            <a:extLst>
              <a:ext uri="{FF2B5EF4-FFF2-40B4-BE49-F238E27FC236}">
                <a16:creationId xmlns:a16="http://schemas.microsoft.com/office/drawing/2014/main" id="{08E68F06-17CC-1E20-703E-C87AA228D91C}"/>
              </a:ext>
            </a:extLst>
          </p:cNvPr>
          <p:cNvSpPr>
            <a:spLocks noGrp="1"/>
          </p:cNvSpPr>
          <p:nvPr>
            <p:ph type="ftr" sz="quarter" idx="11"/>
          </p:nvPr>
        </p:nvSpPr>
        <p:spPr/>
        <p:txBody>
          <a:bodyPr/>
          <a:lstStyle/>
          <a:p>
            <a:r>
              <a:rPr lang="en-US"/>
              <a:t>WBA: Practical Implications</a:t>
            </a:r>
          </a:p>
        </p:txBody>
      </p:sp>
      <p:sp>
        <p:nvSpPr>
          <p:cNvPr id="5" name="Slide Number Placeholder 4">
            <a:extLst>
              <a:ext uri="{FF2B5EF4-FFF2-40B4-BE49-F238E27FC236}">
                <a16:creationId xmlns:a16="http://schemas.microsoft.com/office/drawing/2014/main" id="{3AE6B021-9B26-690C-93D2-0EAED12E8AF3}"/>
              </a:ext>
            </a:extLst>
          </p:cNvPr>
          <p:cNvSpPr>
            <a:spLocks noGrp="1"/>
          </p:cNvSpPr>
          <p:nvPr>
            <p:ph type="sldNum" sz="quarter" idx="12"/>
          </p:nvPr>
        </p:nvSpPr>
        <p:spPr/>
        <p:txBody>
          <a:bodyPr/>
          <a:lstStyle/>
          <a:p>
            <a:fld id="{0F408A5D-059A-A247-8344-29C129C8EF29}" type="slidenum">
              <a:rPr lang="en-US" smtClean="0"/>
              <a:pPr/>
              <a:t>9</a:t>
            </a:fld>
            <a:endParaRPr lang="en-US"/>
          </a:p>
        </p:txBody>
      </p:sp>
    </p:spTree>
    <p:extLst>
      <p:ext uri="{BB962C8B-B14F-4D97-AF65-F5344CB8AC3E}">
        <p14:creationId xmlns:p14="http://schemas.microsoft.com/office/powerpoint/2010/main" val="50244323"/>
      </p:ext>
    </p:extLst>
  </p:cSld>
  <p:clrMapOvr>
    <a:masterClrMapping/>
  </p:clrMapOvr>
</p:sld>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_0129_RC_Powerpoint_B-light-v4-d7.pptx" id="{9DC137C6-E58E-094A-A284-E6B2D13C234D}" vid="{0E21E812-CAD3-5E45-A3C5-392B764D2C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1" ma:contentTypeDescription="Create a new document." ma:contentTypeScope="" ma:versionID="fad4f85302f1b02a6ffac4708da46eb7">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7b3613a3a1e335abbb0cb33b44c2af5d"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FileType" minOccurs="0"/>
                <xsd:element ref="ns2:FileSub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FileType" ma:index="25" nillable="true" ma:displayName="File Type" ma:format="RadioButtons" ma:internalName="FileType">
      <xsd:simpleType>
        <xsd:restriction base="dms:Choice">
          <xsd:enumeration value="Meeting Materials"/>
          <xsd:enumeration value="CBD Resources"/>
          <xsd:enumeration value="Admin"/>
          <xsd:enumeration value="Program Mgmt"/>
          <xsd:enumeration value="Policy"/>
          <xsd:enumeration value="Communications"/>
          <xsd:enumeration value="Stakeholder Engagement"/>
        </xsd:restriction>
      </xsd:simpleType>
    </xsd:element>
    <xsd:element name="FileSubtype" ma:index="26" nillable="true" ma:displayName="File Subtype" ma:format="Dropdown" ma:internalName="FileSubtype">
      <xsd:simpleType>
        <xsd:restriction base="dms:Choice">
          <xsd:enumeration value="Agenda"/>
          <xsd:enumeration value="Minutes"/>
          <xsd:enumeration value="Transcript"/>
          <xsd:enumeration value="Attachment"/>
          <xsd:enumeration value="Strategy"/>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6bda60d-60fa-4962-a765-05ad87743482}"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lcf76f155ced4ddcb4097134ff3c332f xmlns="41bccd2b-feec-4131-87cc-f1a1c47342f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FileSubtype xmlns="41bccd2b-feec-4131-87cc-f1a1c47342f5" xsi:nil="true"/>
    <FileType xmlns="41bccd2b-feec-4131-87cc-f1a1c47342f5" xsi:nil="true"/>
  </documentManagement>
</p:properties>
</file>

<file path=customXml/itemProps1.xml><?xml version="1.0" encoding="utf-8"?>
<ds:datastoreItem xmlns:ds="http://schemas.openxmlformats.org/officeDocument/2006/customXml" ds:itemID="{80885F01-7742-4A67-B161-8F5C5FFFA30F}">
  <ds:schemaRefs>
    <ds:schemaRef ds:uri="41bccd2b-feec-4131-87cc-f1a1c47342f5"/>
    <ds:schemaRef ds:uri="79cb8038-dc7f-4f09-92ce-c550e4ddc9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F8AA72-684D-451C-BEB0-BED495DB9F34}">
  <ds:schemaRefs>
    <ds:schemaRef ds:uri="http://schemas.microsoft.com/sharepoint/v3/contenttype/forms"/>
  </ds:schemaRefs>
</ds:datastoreItem>
</file>

<file path=customXml/itemProps3.xml><?xml version="1.0" encoding="utf-8"?>
<ds:datastoreItem xmlns:ds="http://schemas.openxmlformats.org/officeDocument/2006/customXml" ds:itemID="{4A810220-B6F8-4434-8DD2-073B384572BC}">
  <ds:schemaRefs>
    <ds:schemaRef ds:uri="http://schemas.microsoft.com/office/2006/metadata/properties"/>
    <ds:schemaRef ds:uri="http://www.w3.org/XML/1998/namespace"/>
    <ds:schemaRef ds:uri="http://schemas.microsoft.com/office/2006/documentManagement/types"/>
    <ds:schemaRef ds:uri="41bccd2b-feec-4131-87cc-f1a1c47342f5"/>
    <ds:schemaRef ds:uri="http://schemas.openxmlformats.org/package/2006/metadata/core-properties"/>
    <ds:schemaRef ds:uri="http://purl.org/dc/terms/"/>
    <ds:schemaRef ds:uri="http://schemas.microsoft.com/sharepoint/v3"/>
    <ds:schemaRef ds:uri="http://purl.org/dc/dcmitype/"/>
    <ds:schemaRef ds:uri="http://purl.org/dc/elements/1.1/"/>
    <ds:schemaRef ds:uri="http://schemas.microsoft.com/office/infopath/2007/PartnerControls"/>
    <ds:schemaRef ds:uri="79cb8038-dc7f-4f09-92ce-c550e4ddc932"/>
  </ds:schemaRefs>
</ds:datastoreItem>
</file>

<file path=docMetadata/LabelInfo.xml><?xml version="1.0" encoding="utf-8"?>
<clbl:labelList xmlns:clbl="http://schemas.microsoft.com/office/2020/mipLabelMetadata">
  <clbl:label id="{c48e1e2a-9cf0-4cdd-8221-dddc91de0834}" enabled="0" method="" siteId="{c48e1e2a-9cf0-4cdd-8221-dddc91de0834}" removed="1"/>
</clbl:labelList>
</file>

<file path=docProps/app.xml><?xml version="1.0" encoding="utf-8"?>
<Properties xmlns="http://schemas.openxmlformats.org/officeDocument/2006/extended-properties" xmlns:vt="http://schemas.openxmlformats.org/officeDocument/2006/docPropsVTypes">
  <Template>18_0129_RC_Powerpoint_B-light-v4-d7</Template>
  <TotalTime>0</TotalTime>
  <Words>6750</Words>
  <Application>Microsoft Office PowerPoint</Application>
  <PresentationFormat>Widescreen</PresentationFormat>
  <Paragraphs>563</Paragraphs>
  <Slides>56</Slides>
  <Notes>42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Workplace-based Assessment</vt:lpstr>
      <vt:lpstr>PowerPoint Presentation</vt:lpstr>
      <vt:lpstr>Objectives </vt:lpstr>
      <vt:lpstr>Assessment in CBD</vt:lpstr>
      <vt:lpstr>PowerPoint Presentation</vt:lpstr>
      <vt:lpstr>PowerPoint Presentation</vt:lpstr>
      <vt:lpstr>Workplace-based assessment: A process</vt:lpstr>
      <vt:lpstr>Where does “assessment” fit?</vt:lpstr>
      <vt:lpstr>Balancing assessment and coaching</vt:lpstr>
      <vt:lpstr>Focus for today</vt:lpstr>
      <vt:lpstr>Observation Issues</vt:lpstr>
      <vt:lpstr>Major challenge</vt:lpstr>
      <vt:lpstr>Observation strategies</vt:lpstr>
      <vt:lpstr>What about indirect observation?</vt:lpstr>
      <vt:lpstr>What about indirect observation? (continued)</vt:lpstr>
      <vt:lpstr>Rating scale anchors</vt:lpstr>
      <vt:lpstr>Traditional rating scale anchors</vt:lpstr>
      <vt:lpstr>Newer rating scale anchors</vt:lpstr>
      <vt:lpstr>Example – Newer rating scale anchors</vt:lpstr>
      <vt:lpstr>PowerPoint Presentation</vt:lpstr>
      <vt:lpstr>Entrustment</vt:lpstr>
      <vt:lpstr>What’s in a name?</vt:lpstr>
      <vt:lpstr>Retrospective versus prospective</vt:lpstr>
      <vt:lpstr>Retrospective supervision scale</vt:lpstr>
      <vt:lpstr>How to use these tools</vt:lpstr>
      <vt:lpstr>How to use these tools (continued)</vt:lpstr>
      <vt:lpstr>Using different scales – Scenario 1</vt:lpstr>
      <vt:lpstr>Using different scales – Scenario 1 (continued)</vt:lpstr>
      <vt:lpstr>Using different scales – Scenario 1 responses</vt:lpstr>
      <vt:lpstr>Using different scales – Scenario 2</vt:lpstr>
      <vt:lpstr>Using different scales – Scenario 2 (continued)</vt:lpstr>
      <vt:lpstr>Using different scales – Scenario 2 responses</vt:lpstr>
      <vt:lpstr>Narrative observation</vt:lpstr>
      <vt:lpstr>Qualitative assessment</vt:lpstr>
      <vt:lpstr>Qualitative assessment (continued)</vt:lpstr>
      <vt:lpstr>Words and not numbers</vt:lpstr>
      <vt:lpstr>PowerPoint Presentation</vt:lpstr>
      <vt:lpstr>PowerPoint Presentation</vt:lpstr>
      <vt:lpstr>High-quality comments</vt:lpstr>
      <vt:lpstr>How to write descriptive comments</vt:lpstr>
      <vt:lpstr>Behaviours – not attitudes</vt:lpstr>
      <vt:lpstr>Narrative observation form</vt:lpstr>
      <vt:lpstr>Okay comments</vt:lpstr>
      <vt:lpstr>Better comments</vt:lpstr>
      <vt:lpstr>Practice exercise 1</vt:lpstr>
      <vt:lpstr>Practice exercise 2</vt:lpstr>
      <vt:lpstr>Summary</vt:lpstr>
      <vt:lpstr>PowerPoint Presentation</vt:lpstr>
      <vt:lpstr>Thank You</vt:lpstr>
      <vt:lpstr>References, page 1</vt:lpstr>
      <vt:lpstr>References, page 2</vt:lpstr>
      <vt:lpstr>References, page 3</vt:lpstr>
      <vt:lpstr>References, page 4</vt:lpstr>
      <vt:lpstr>References, page 5</vt:lpstr>
      <vt:lpstr>References, page 6</vt:lpstr>
      <vt:lpstr>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Kieley, Karen</dc:creator>
  <cp:lastModifiedBy>Kieley, Karen</cp:lastModifiedBy>
  <cp:revision>2</cp:revision>
  <dcterms:created xsi:type="dcterms:W3CDTF">2024-08-06T13:24:07Z</dcterms:created>
  <dcterms:modified xsi:type="dcterms:W3CDTF">2025-02-21T15:23:16Z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