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4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3.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4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46.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48.xml" ContentType="application/vnd.openxmlformats-officedocument.presentationml.notesSlide+xml"/>
  <Override PartName="/ppt/comments/comment1.xml" ContentType="application/vnd.openxmlformats-officedocument.presentationml.comments+xml"/>
  <Override PartName="/ppt/tags/tag193.xml" ContentType="application/vnd.openxmlformats-officedocument.presentationml.tags+xml"/>
  <Override PartName="/ppt/tags/tag194.xml" ContentType="application/vnd.openxmlformats-officedocument.presentationml.tags+xml"/>
  <Override PartName="/ppt/notesSlides/notesSlide49.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5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5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54.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55.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6.xml" ContentType="application/vnd.openxmlformats-officedocument.presentationml.notesSlide+xml"/>
  <Override PartName="/ppt/comments/comment2.xml" ContentType="application/vnd.openxmlformats-officedocument.presentationml.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sldIdLst>
    <p:sldId id="258" r:id="rId5"/>
    <p:sldId id="265" r:id="rId6"/>
    <p:sldId id="271" r:id="rId7"/>
    <p:sldId id="272" r:id="rId8"/>
    <p:sldId id="273" r:id="rId9"/>
    <p:sldId id="274" r:id="rId10"/>
    <p:sldId id="275" r:id="rId11"/>
    <p:sldId id="276" r:id="rId12"/>
    <p:sldId id="324"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270" r:id="rId53"/>
    <p:sldId id="316" r:id="rId54"/>
    <p:sldId id="317" r:id="rId55"/>
    <p:sldId id="318" r:id="rId56"/>
    <p:sldId id="319" r:id="rId57"/>
    <p:sldId id="320" r:id="rId58"/>
    <p:sldId id="321"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76B90A-B0E8-8947-4DD9-FD9B647C546C}" name="Kieley, Karen" initials="KK" userId="S::kkieley@royalcollege.ca::8373935e-3507-49df-a474-044d101e1a11" providerId="AD"/>
  <p188:author id="{F1BAA72E-9A7F-1690-2DBF-4563B1462489}" name="Abbott, Cynthia" initials="AC" userId="S::cabbott@royalcollege.ca::90da5744-270d-4824-b19b-73cf1fffab8a" providerId="AD"/>
  <p188:author id="{9C9CAA8E-A443-6B27-DCEC-0D3445651BFE}" name="Baird, Christina" initials="BC" userId="S::cbaird@royalcollege.ca::7b7e7d0e-181f-4715-b5aa-0216a4633a58" providerId="AD"/>
  <p188:author id="{0CD872DA-718B-1F74-1BEC-114800A04CDB}" name="Dagnone, J. Damon" initials="DD" userId="S::ddagnone@royalcollege.ca::5c17f2ea-c9d8-497c-940b-a8fb5e20ab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ductrice ID" initials="ID" lastIdx="18" clrIdx="0">
    <p:extLst>
      <p:ext uri="{19B8F6BF-5375-455C-9EA6-DF929625EA0E}">
        <p15:presenceInfo xmlns:p15="http://schemas.microsoft.com/office/powerpoint/2012/main" userId="Traductrice ID" providerId="None"/>
      </p:ext>
    </p:extLst>
  </p:cmAuthor>
  <p:cmAuthor id="2" name="Author" initials="Author" lastIdx="1" clrIdx="1">
    <p:extLst>
      <p:ext uri="{19B8F6BF-5375-455C-9EA6-DF929625EA0E}">
        <p15:presenceInfo xmlns:p15="http://schemas.microsoft.com/office/powerpoint/2012/main" userId="Author" providerId="None"/>
      </p:ext>
    </p:extLst>
  </p:cmAuthor>
  <p:cmAuthor id="3" name="Drouin, Marie-Josee" initials="MD" lastIdx="4" clrIdx="2">
    <p:extLst>
      <p:ext uri="{19B8F6BF-5375-455C-9EA6-DF929625EA0E}">
        <p15:presenceInfo xmlns:p15="http://schemas.microsoft.com/office/powerpoint/2012/main" userId="S::mjdrouin@royalcollege.ca::bc578cac-422f-4468-b341-2b0d5e9500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AA011-3A3E-4CF5-8B46-DF2706FED41B}" v="1" dt="2024-12-05T15:33:02.7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99" autoAdjust="0"/>
    <p:restoredTop sz="93557" autoAdjust="0"/>
  </p:normalViewPr>
  <p:slideViewPr>
    <p:cSldViewPr snapToGrid="0">
      <p:cViewPr varScale="1">
        <p:scale>
          <a:sx n="61" d="100"/>
          <a:sy n="61" d="100"/>
        </p:scale>
        <p:origin x="112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4-11-29T12:35:32.432" idx="1">
    <p:pos x="10" y="10"/>
    <p:text>Translator's note: in the ENG version of this slide, there are some speaker's notes that do not pertain to this slide. Therefore, we did not translate it.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4-11-29T15:21:11.538" idx="2">
    <p:pos x="1573" y="2234"/>
    <p:text>English should read "41" here</p:text>
    <p:extLst>
      <p:ext uri="{C676402C-5697-4E1C-873F-D02D1690AC5C}">
        <p15:threadingInfo xmlns:p15="http://schemas.microsoft.com/office/powerpoint/2012/main" timeZoneBias="300"/>
      </p:ext>
    </p:extLst>
  </p:cm>
  <p:cm authorId="3" dt="2024-11-29T15:22:17.182" idx="3">
    <p:pos x="1573" y="1643"/>
    <p:text>English should read "40"</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a:t>
            </a:fld>
            <a:endParaRPr lang="fr-CA" dirty="0"/>
          </a:p>
        </p:txBody>
      </p:sp>
    </p:spTree>
    <p:extLst>
      <p:ext uri="{BB962C8B-B14F-4D97-AF65-F5344CB8AC3E}">
        <p14:creationId xmlns:p14="http://schemas.microsoft.com/office/powerpoint/2010/main" val="300153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a:latin typeface="Times" pitchFamily="-112" charset="0"/>
              </a:rPr>
              <a:t>La présentation porte sur ces trois sujets.</a:t>
            </a:r>
            <a:endParaRPr lang="fr-CA" altLang="en-US" dirty="0">
              <a:latin typeface="Times" pitchFamily="-112" charset="0"/>
            </a:endParaRPr>
          </a:p>
        </p:txBody>
      </p:sp>
      <p:sp>
        <p:nvSpPr>
          <p:cNvPr id="4" name="Slide Number Placeholder 3"/>
          <p:cNvSpPr>
            <a:spLocks noGrp="1"/>
          </p:cNvSpPr>
          <p:nvPr>
            <p:ph type="sldNum" sz="quarter" idx="5"/>
          </p:nvPr>
        </p:nvSpPr>
        <p:spPr/>
        <p:txBody>
          <a:bodyPr/>
          <a:lstStyle/>
          <a:p>
            <a:fld id="{2D9E6494-AFFC-FE46-8CA3-2FC26414D6E0}" type="slidenum">
              <a:rPr lang="fr-CA" smtClean="0"/>
              <a:t>10</a:t>
            </a:fld>
            <a:endParaRPr lang="fr-CA" dirty="0"/>
          </a:p>
        </p:txBody>
      </p:sp>
    </p:spTree>
    <p:extLst>
      <p:ext uri="{BB962C8B-B14F-4D97-AF65-F5344CB8AC3E}">
        <p14:creationId xmlns:p14="http://schemas.microsoft.com/office/powerpoint/2010/main" val="15800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11</a:t>
            </a:fld>
            <a:endParaRPr lang="fr-CA" dirty="0"/>
          </a:p>
        </p:txBody>
      </p:sp>
    </p:spTree>
    <p:extLst>
      <p:ext uri="{BB962C8B-B14F-4D97-AF65-F5344CB8AC3E}">
        <p14:creationId xmlns:p14="http://schemas.microsoft.com/office/powerpoint/2010/main" val="115660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Cette diapositive montre que la plupart de nos méthodes d’évaluation courantes ne portent pas sur les tâches cliniques quotidiennes des stagiaires. Notre personnel enseignant doit comprendre l’importance d’évaluer les stagiaires dans le milieu clinique réel pour s’assurer que ces personnes exécutent leurs tâches de manière compétente.</a:t>
            </a:r>
            <a:r>
              <a:rPr lang="fr-CA" baseline="0" dirty="0"/>
              <a:t> </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12</a:t>
            </a:fld>
            <a:endParaRPr lang="fr-CA" dirty="0"/>
          </a:p>
        </p:txBody>
      </p:sp>
    </p:spTree>
    <p:extLst>
      <p:ext uri="{BB962C8B-B14F-4D97-AF65-F5344CB8AC3E}">
        <p14:creationId xmlns:p14="http://schemas.microsoft.com/office/powerpoint/2010/main" val="385548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Cette diapositive présente diverses stratégies pour observer les stagiaires, particulièrement dans un milieu ou une unité clinique.</a:t>
            </a:r>
            <a:r>
              <a:rPr lang="fr-CA" baseline="0" dirty="0"/>
              <a:t> </a:t>
            </a:r>
            <a:r>
              <a:rPr lang="fr-CA" dirty="0"/>
              <a:t>Il importe de discuter de la possibilité d’observer l’ensemble (ou des volets précis) de l’interaction avec la patiente ou le patient. Les deux sont importants.</a:t>
            </a:r>
            <a:r>
              <a:rPr lang="fr-CA" baseline="0" dirty="0"/>
              <a:t> </a:t>
            </a:r>
            <a:r>
              <a:rPr lang="fr-CA" dirty="0"/>
              <a:t>Il est essentiel de déterminer l’environnement qui convient le mieux au personnel enseignant clinique. Si ce dernier a l’habitude d’observer seulement certains aspects du rendement, il doit alors s’assurer d’observer tous les aspects pertinents pour effectuer une bonne évaluation.</a:t>
            </a:r>
            <a:endParaRPr lang="fr-CA" baseline="0"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13</a:t>
            </a:fld>
            <a:endParaRPr lang="fr-CA" dirty="0"/>
          </a:p>
        </p:txBody>
      </p:sp>
    </p:spTree>
    <p:extLst>
      <p:ext uri="{BB962C8B-B14F-4D97-AF65-F5344CB8AC3E}">
        <p14:creationId xmlns:p14="http://schemas.microsoft.com/office/powerpoint/2010/main" val="110277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des exemples inspirés de votre contexte clinique et présentez-les ici. La première réaction du personnel enseignant clinique aux commentaires exprimés au sujet de ses </a:t>
            </a:r>
            <a:r>
              <a:rPr lang="fr-CA" dirty="0" err="1"/>
              <a:t>résident·es</a:t>
            </a:r>
            <a:r>
              <a:rPr lang="fr-CA" dirty="0"/>
              <a:t> devrait être de remercier les </a:t>
            </a:r>
            <a:r>
              <a:rPr lang="fr-CA" dirty="0" err="1"/>
              <a:t>patient·es</a:t>
            </a:r>
            <a:r>
              <a:rPr lang="fr-CA" dirty="0"/>
              <a:t> et les familles. Souvent, les commentaires de ces personnes sont généraux. Vous devez encourager le personnel enseignant clinique à poser des questions de suivi pour lui permettre de saisir les détails des commentaires </a:t>
            </a:r>
            <a:r>
              <a:rPr lang="fr-CA"/>
              <a:t>exprimés.</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14</a:t>
            </a:fld>
            <a:endParaRPr lang="fr-CA" dirty="0"/>
          </a:p>
        </p:txBody>
      </p:sp>
    </p:spTree>
    <p:extLst>
      <p:ext uri="{BB962C8B-B14F-4D97-AF65-F5344CB8AC3E}">
        <p14:creationId xmlns:p14="http://schemas.microsoft.com/office/powerpoint/2010/main" val="275675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D’autres domaines de l’observation indirecte dans votre contexte clinique doivent également être examinés.</a:t>
            </a:r>
            <a:r>
              <a:rPr lang="fr-CA" baseline="0" dirty="0"/>
              <a:t> </a:t>
            </a:r>
            <a:r>
              <a:rPr lang="fr-CA" sz="1800" dirty="0">
                <a:effectLst/>
                <a:highlight>
                  <a:srgbClr val="FFFF00"/>
                </a:highlight>
                <a:latin typeface="Times New Roman" panose="02020603050405020304" pitchFamily="18" charset="0"/>
                <a:ea typeface="Times New Roman" panose="02020603050405020304" pitchFamily="18" charset="0"/>
              </a:rPr>
              <a:t>Par exemple, les présentations de cas peuvent vous permettre de tirer des conclusions au sujet des compétences en ce qui a trait à l’anamnèse et à l’examen physique.</a:t>
            </a:r>
            <a:r>
              <a:rPr lang="fr-CA" baseline="0" dirty="0"/>
              <a:t> Après avoir vérifié par vous-même, vous saurez si les conclusions étaient appropriées ou non.</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15</a:t>
            </a:fld>
            <a:endParaRPr lang="fr-CA" dirty="0"/>
          </a:p>
        </p:txBody>
      </p:sp>
    </p:spTree>
    <p:extLst>
      <p:ext uri="{BB962C8B-B14F-4D97-AF65-F5344CB8AC3E}">
        <p14:creationId xmlns:p14="http://schemas.microsoft.com/office/powerpoint/2010/main" val="23487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D9E6494-AFFC-FE46-8CA3-2FC26414D6E0}" type="slidenum">
              <a:rPr lang="fr-CA" smtClean="0"/>
              <a:t>16</a:t>
            </a:fld>
            <a:endParaRPr lang="fr-CA" dirty="0"/>
          </a:p>
        </p:txBody>
      </p:sp>
    </p:spTree>
    <p:extLst>
      <p:ext uri="{BB962C8B-B14F-4D97-AF65-F5344CB8AC3E}">
        <p14:creationId xmlns:p14="http://schemas.microsoft.com/office/powerpoint/2010/main" val="422770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général, la plupart des échelles d’évaluation en milieu de travail ressemblent à celle-ci ou sont classées de médiocre à excellent. Demander à votre auditoire de préciser ce qu’il aime ou non permettra d’engager une discussion sur les échelles d’évaluation. La plupart du temps, les </a:t>
            </a:r>
            <a:r>
              <a:rPr lang="fr-CA" dirty="0" err="1"/>
              <a:t>participant·es</a:t>
            </a:r>
            <a:r>
              <a:rPr lang="fr-CA" dirty="0"/>
              <a:t> parlent des frustrations liées à la connaissance des attentes, ce qui complique l’interprétation.</a:t>
            </a:r>
            <a:endParaRPr lang="fr-CA" baseline="0"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17</a:t>
            </a:fld>
            <a:endParaRPr lang="fr-CA" dirty="0"/>
          </a:p>
        </p:txBody>
      </p:sp>
    </p:spTree>
    <p:extLst>
      <p:ext uri="{BB962C8B-B14F-4D97-AF65-F5344CB8AC3E}">
        <p14:creationId xmlns:p14="http://schemas.microsoft.com/office/powerpoint/2010/main" val="340570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existe plusieurs autres outils qui utilisent ces nouveaux critères. Veuillez consulter la référence suivante pour une discussion approfondie et une liste de références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a:t>
            </a:r>
            <a:r>
              <a:rPr lang="fr-CA" dirty="0" err="1"/>
              <a:t>Rekman</a:t>
            </a:r>
            <a:r>
              <a:rPr lang="fr-CA" dirty="0"/>
              <a:t> J, </a:t>
            </a:r>
            <a:r>
              <a:rPr lang="fr-CA" dirty="0" err="1"/>
              <a:t>Gofton</a:t>
            </a:r>
            <a:r>
              <a:rPr lang="fr-CA" dirty="0"/>
              <a:t> W, </a:t>
            </a:r>
            <a:r>
              <a:rPr lang="fr-CA" dirty="0" err="1"/>
              <a:t>Dudek</a:t>
            </a:r>
            <a:r>
              <a:rPr lang="fr-CA" dirty="0"/>
              <a:t> N, </a:t>
            </a:r>
            <a:r>
              <a:rPr lang="fr-CA" dirty="0" err="1"/>
              <a:t>Gofton</a:t>
            </a:r>
            <a:r>
              <a:rPr lang="fr-CA" dirty="0"/>
              <a:t> T, </a:t>
            </a:r>
            <a:r>
              <a:rPr lang="fr-CA" dirty="0" err="1"/>
              <a:t>Hamstra</a:t>
            </a:r>
            <a:r>
              <a:rPr lang="fr-CA" dirty="0"/>
              <a:t> S. </a:t>
            </a:r>
            <a:r>
              <a:rPr lang="fr-CA" dirty="0" err="1"/>
              <a:t>Entrustability</a:t>
            </a:r>
            <a:r>
              <a:rPr lang="fr-CA" dirty="0"/>
              <a:t> </a:t>
            </a:r>
            <a:r>
              <a:rPr lang="fr-CA" dirty="0" err="1"/>
              <a:t>anchor</a:t>
            </a:r>
            <a:r>
              <a:rPr lang="fr-CA" dirty="0"/>
              <a:t> </a:t>
            </a:r>
            <a:r>
              <a:rPr lang="fr-CA" dirty="0" err="1"/>
              <a:t>scales</a:t>
            </a:r>
            <a:r>
              <a:rPr lang="fr-CA" dirty="0"/>
              <a:t>: </a:t>
            </a:r>
            <a:r>
              <a:rPr lang="fr-CA" dirty="0" err="1"/>
              <a:t>outlining</a:t>
            </a:r>
            <a:r>
              <a:rPr lang="fr-CA" dirty="0"/>
              <a:t> </a:t>
            </a:r>
            <a:r>
              <a:rPr lang="fr-CA" dirty="0" err="1"/>
              <a:t>their</a:t>
            </a:r>
            <a:r>
              <a:rPr lang="fr-CA" dirty="0"/>
              <a:t> </a:t>
            </a:r>
            <a:r>
              <a:rPr lang="fr-CA" dirty="0" err="1"/>
              <a:t>usefulness</a:t>
            </a:r>
            <a:r>
              <a:rPr lang="fr-CA" dirty="0"/>
              <a:t> for </a:t>
            </a:r>
            <a:r>
              <a:rPr lang="fr-CA" dirty="0" err="1"/>
              <a:t>clinical</a:t>
            </a:r>
            <a:r>
              <a:rPr lang="fr-CA" dirty="0"/>
              <a:t> </a:t>
            </a:r>
            <a:r>
              <a:rPr lang="fr-CA" dirty="0" err="1"/>
              <a:t>competency</a:t>
            </a:r>
            <a:r>
              <a:rPr lang="fr-CA" dirty="0"/>
              <a:t> </a:t>
            </a:r>
            <a:r>
              <a:rPr lang="fr-CA" dirty="0" err="1"/>
              <a:t>based</a:t>
            </a:r>
            <a:r>
              <a:rPr lang="fr-CA" dirty="0"/>
              <a:t> </a:t>
            </a:r>
            <a:r>
              <a:rPr lang="fr-CA" dirty="0" err="1"/>
              <a:t>assessment</a:t>
            </a:r>
            <a:r>
              <a:rPr lang="fr-CA" dirty="0"/>
              <a:t>. </a:t>
            </a:r>
            <a:r>
              <a:rPr lang="fr-CA" i="1" dirty="0"/>
              <a:t>Academic </a:t>
            </a:r>
            <a:r>
              <a:rPr lang="fr-CA" i="1" dirty="0" err="1"/>
              <a:t>Medicine</a:t>
            </a:r>
            <a:r>
              <a:rPr lang="fr-CA" dirty="0"/>
              <a:t>. 2016;91(2):186-190.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Voici une excellente étude qui vaut la peine de faire l’objet d’une discussion dans le cadre de ce type de séance : « </a:t>
            </a:r>
            <a:r>
              <a:rPr lang="fr-CA" dirty="0" err="1"/>
              <a:t>Crossley</a:t>
            </a:r>
            <a:r>
              <a:rPr lang="fr-CA" dirty="0"/>
              <a:t> J, Johnson G, Booth J, Wade W.  Good questions, good </a:t>
            </a:r>
            <a:r>
              <a:rPr lang="fr-CA" dirty="0" err="1"/>
              <a:t>answers</a:t>
            </a:r>
            <a:r>
              <a:rPr lang="fr-CA" dirty="0"/>
              <a:t>: </a:t>
            </a:r>
            <a:r>
              <a:rPr lang="fr-CA" dirty="0" err="1"/>
              <a:t>construct-alignment</a:t>
            </a:r>
            <a:r>
              <a:rPr lang="fr-CA" dirty="0"/>
              <a:t> </a:t>
            </a:r>
            <a:r>
              <a:rPr lang="fr-CA" dirty="0" err="1"/>
              <a:t>improves</a:t>
            </a:r>
            <a:r>
              <a:rPr lang="fr-CA" dirty="0"/>
              <a:t> the performance of </a:t>
            </a:r>
            <a:r>
              <a:rPr lang="fr-CA" dirty="0" err="1"/>
              <a:t>workplace-based</a:t>
            </a:r>
            <a:r>
              <a:rPr lang="fr-CA" dirty="0"/>
              <a:t> </a:t>
            </a:r>
            <a:r>
              <a:rPr lang="fr-CA" dirty="0" err="1"/>
              <a:t>assessment</a:t>
            </a:r>
            <a:r>
              <a:rPr lang="fr-CA" dirty="0"/>
              <a:t> </a:t>
            </a:r>
            <a:r>
              <a:rPr lang="fr-CA" dirty="0" err="1"/>
              <a:t>scale</a:t>
            </a:r>
            <a:r>
              <a:rPr lang="fr-CA" dirty="0"/>
              <a:t>. </a:t>
            </a:r>
            <a:r>
              <a:rPr lang="fr-CA" i="1" dirty="0" err="1"/>
              <a:t>Medical</a:t>
            </a:r>
            <a:r>
              <a:rPr lang="fr-CA" i="1" dirty="0"/>
              <a:t> </a:t>
            </a:r>
            <a:r>
              <a:rPr lang="fr-CA" i="1" dirty="0" err="1"/>
              <a:t>Education</a:t>
            </a:r>
            <a:r>
              <a:rPr lang="fr-CA" i="1" dirty="0"/>
              <a:t>.</a:t>
            </a:r>
            <a:r>
              <a:rPr lang="fr-CA" dirty="0"/>
              <a:t> 2011;45:560-569 ». Dans cette étude, les critères de l’échelle traditionnelle ont été changés de façon à correspondre à l’indépendance accrue associée à trois outils d’</a:t>
            </a:r>
            <a:r>
              <a:rPr lang="fr-CA" dirty="0" err="1"/>
              <a:t>EMT</a:t>
            </a:r>
            <a:r>
              <a:rPr lang="fr-CA" dirty="0"/>
              <a:t> couramment utilisés. Les auteurs ont démontré une fiabilité significativement accrue associée aux nouveaux critères.</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18</a:t>
            </a:fld>
            <a:endParaRPr lang="fr-CA" dirty="0"/>
          </a:p>
        </p:txBody>
      </p:sp>
    </p:spTree>
    <p:extLst>
      <p:ext uri="{BB962C8B-B14F-4D97-AF65-F5344CB8AC3E}">
        <p14:creationId xmlns:p14="http://schemas.microsoft.com/office/powerpoint/2010/main" val="417809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La référence O-SCORE est indiquée à la fin de la présentation (Gofton et coll., </a:t>
            </a:r>
            <a:r>
              <a:rPr lang="fr-CA" i="1"/>
              <a:t>Academic Medicine</a:t>
            </a:r>
            <a:r>
              <a:rPr lang="fr-CA"/>
              <a:t> 2012). Les références pour les quatre outils énumérés sont également fournies à la fin de la présentation.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b="1"/>
              <a:t>Les équipes d’agrément du Collège royal examineront la preuve d’utilisation d’une échelle d’évaluation, mais ne pénaliseront pas un programme qui utiliserait son échelle de préférence.</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19</a:t>
            </a:fld>
            <a:endParaRPr lang="fr-CA" dirty="0"/>
          </a:p>
        </p:txBody>
      </p:sp>
    </p:spTree>
    <p:extLst>
      <p:ext uri="{BB962C8B-B14F-4D97-AF65-F5344CB8AC3E}">
        <p14:creationId xmlns:p14="http://schemas.microsoft.com/office/powerpoint/2010/main" val="34661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a:t>
            </a:fld>
            <a:endParaRPr lang="fr-CA" dirty="0"/>
          </a:p>
        </p:txBody>
      </p:sp>
    </p:spTree>
    <p:extLst>
      <p:ext uri="{BB962C8B-B14F-4D97-AF65-F5344CB8AC3E}">
        <p14:creationId xmlns:p14="http://schemas.microsoft.com/office/powerpoint/2010/main" val="311316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Cette section de la présentation souligne certaines des théories selon lesquelles ces échelles sont plus efficaces</a:t>
            </a:r>
            <a:r>
              <a:rPr lang="fr-CA" baseline="0" dirty="0"/>
              <a:t>.</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20</a:t>
            </a:fld>
            <a:endParaRPr lang="fr-CA" dirty="0"/>
          </a:p>
        </p:txBody>
      </p:sp>
    </p:spTree>
    <p:extLst>
      <p:ext uri="{BB962C8B-B14F-4D97-AF65-F5344CB8AC3E}">
        <p14:creationId xmlns:p14="http://schemas.microsoft.com/office/powerpoint/2010/main" val="8933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21</a:t>
            </a:fld>
            <a:endParaRPr lang="fr-CA" dirty="0"/>
          </a:p>
        </p:txBody>
      </p:sp>
    </p:spTree>
    <p:extLst>
      <p:ext uri="{BB962C8B-B14F-4D97-AF65-F5344CB8AC3E}">
        <p14:creationId xmlns:p14="http://schemas.microsoft.com/office/powerpoint/2010/main" val="254223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22</a:t>
            </a:fld>
            <a:endParaRPr lang="fr-CA" dirty="0"/>
          </a:p>
        </p:txBody>
      </p:sp>
    </p:spTree>
    <p:extLst>
      <p:ext uri="{BB962C8B-B14F-4D97-AF65-F5344CB8AC3E}">
        <p14:creationId xmlns:p14="http://schemas.microsoft.com/office/powerpoint/2010/main" val="2331033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highlight>
                  <a:srgbClr val="FFFF00"/>
                </a:highlight>
              </a:rPr>
              <a:t>Référence (Ten Cate 2020).</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23</a:t>
            </a:fld>
            <a:endParaRPr lang="fr-CA" dirty="0"/>
          </a:p>
        </p:txBody>
      </p:sp>
    </p:spTree>
    <p:extLst>
      <p:ext uri="{BB962C8B-B14F-4D97-AF65-F5344CB8AC3E}">
        <p14:creationId xmlns:p14="http://schemas.microsoft.com/office/powerpoint/2010/main" val="101152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Référence (Tavares 2022)</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24</a:t>
            </a:fld>
            <a:endParaRPr lang="fr-CA" dirty="0"/>
          </a:p>
        </p:txBody>
      </p:sp>
    </p:spTree>
    <p:extLst>
      <p:ext uri="{BB962C8B-B14F-4D97-AF65-F5344CB8AC3E}">
        <p14:creationId xmlns:p14="http://schemas.microsoft.com/office/powerpoint/2010/main" val="44858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 éléments clés doivent faire l’objet d’une discussion. Il s’agit d’une évaluation « </a:t>
            </a:r>
            <a:r>
              <a:rPr lang="fr-CA" baseline="0" dirty="0"/>
              <a:t>rétrospective » (c’est-à-dire, une évaluation de ce que vous venez tout juste d’observer). Vous n’êtes d’aucune façon en train de prendre une décision sur le potentiel de la personne à réaliser cette tâche à l’avenir. Cette décision sera prise par le comité de compétence. En outre, n’oubliez pas de prendre en compte que le soutien n’est pas seulement un soutien physique (comme lorsqu’on effectue une partie d’une intervention), mais qu’il peut également être un conseil ou une directive fournis verbalement (comme lorsqu’on discute du diagnostic ou choisit la meilleure prise en charge).</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25</a:t>
            </a:fld>
            <a:endParaRPr lang="fr-CA" dirty="0"/>
          </a:p>
        </p:txBody>
      </p:sp>
    </p:spTree>
    <p:extLst>
      <p:ext uri="{BB962C8B-B14F-4D97-AF65-F5344CB8AC3E}">
        <p14:creationId xmlns:p14="http://schemas.microsoft.com/office/powerpoint/2010/main" val="494166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a:t>
            </a:r>
            <a:r>
              <a:rPr lang="fr-CA" baseline="0" dirty="0"/>
              <a:t>important de discuter des préoccupations liées à l’utilisation d’une échelle de supervision rétrospective dans votre contexte local.</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26</a:t>
            </a:fld>
            <a:endParaRPr lang="fr-CA" dirty="0"/>
          </a:p>
        </p:txBody>
      </p:sp>
    </p:spTree>
    <p:extLst>
      <p:ext uri="{BB962C8B-B14F-4D97-AF65-F5344CB8AC3E}">
        <p14:creationId xmlns:p14="http://schemas.microsoft.com/office/powerpoint/2010/main" val="1780123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Une façon possible de discuter des nouvelles échelles est de donner des exemples du rendement du résident et de demander au groupe de choisir les différents critères. Vous pouvez élaborer des scénarios qui correspondent à votre contexte clinique. Voici deux exemples.</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27</a:t>
            </a:fld>
            <a:endParaRPr lang="fr-CA" dirty="0"/>
          </a:p>
        </p:txBody>
      </p:sp>
    </p:spTree>
    <p:extLst>
      <p:ext uri="{BB962C8B-B14F-4D97-AF65-F5344CB8AC3E}">
        <p14:creationId xmlns:p14="http://schemas.microsoft.com/office/powerpoint/2010/main" val="3880481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Demandez aux membres du groupe de choisir la cote qu’ils attribueraient au résident à chacune des échelles d’évaluation avant de montrer la diapositive suivante. </a:t>
            </a:r>
          </a:p>
        </p:txBody>
      </p:sp>
      <p:sp>
        <p:nvSpPr>
          <p:cNvPr id="4" name="Slide Number Placeholder 3"/>
          <p:cNvSpPr>
            <a:spLocks noGrp="1"/>
          </p:cNvSpPr>
          <p:nvPr>
            <p:ph type="sldNum" sz="quarter" idx="5"/>
          </p:nvPr>
        </p:nvSpPr>
        <p:spPr/>
        <p:txBody>
          <a:bodyPr/>
          <a:lstStyle/>
          <a:p>
            <a:fld id="{2D9E6494-AFFC-FE46-8CA3-2FC26414D6E0}" type="slidenum">
              <a:rPr lang="fr-CA" smtClean="0"/>
              <a:t>28</a:t>
            </a:fld>
            <a:endParaRPr lang="fr-CA" dirty="0"/>
          </a:p>
        </p:txBody>
      </p:sp>
    </p:spTree>
    <p:extLst>
      <p:ext uri="{BB962C8B-B14F-4D97-AF65-F5344CB8AC3E}">
        <p14:creationId xmlns:p14="http://schemas.microsoft.com/office/powerpoint/2010/main" val="77270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réponses peuvent être différentes pour l’échelle A, mais pour l’échelle B, la cote généralement attribuée est de 3.</a:t>
            </a:r>
          </a:p>
        </p:txBody>
      </p:sp>
      <p:sp>
        <p:nvSpPr>
          <p:cNvPr id="4" name="Slide Number Placeholder 3"/>
          <p:cNvSpPr>
            <a:spLocks noGrp="1"/>
          </p:cNvSpPr>
          <p:nvPr>
            <p:ph type="sldNum" sz="quarter" idx="5"/>
          </p:nvPr>
        </p:nvSpPr>
        <p:spPr/>
        <p:txBody>
          <a:bodyPr/>
          <a:lstStyle/>
          <a:p>
            <a:fld id="{2D9E6494-AFFC-FE46-8CA3-2FC26414D6E0}" type="slidenum">
              <a:rPr lang="fr-CA" smtClean="0"/>
              <a:t>29</a:t>
            </a:fld>
            <a:endParaRPr lang="fr-CA" dirty="0"/>
          </a:p>
        </p:txBody>
      </p:sp>
    </p:spTree>
    <p:extLst>
      <p:ext uri="{BB962C8B-B14F-4D97-AF65-F5344CB8AC3E}">
        <p14:creationId xmlns:p14="http://schemas.microsoft.com/office/powerpoint/2010/main" val="29965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 diapositives couvriront ces trois aspects essentiels : 1) les questions liées à l’observation, 2) les échelles d’évaluation, 3) l’évaluation narrative.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Vous pouvez créer un atelier sur l’un de ces aspects ou sur les trois aspects. </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a:t>
            </a:fld>
            <a:endParaRPr lang="fr-CA" dirty="0"/>
          </a:p>
        </p:txBody>
      </p:sp>
    </p:spTree>
    <p:extLst>
      <p:ext uri="{BB962C8B-B14F-4D97-AF65-F5344CB8AC3E}">
        <p14:creationId xmlns:p14="http://schemas.microsoft.com/office/powerpoint/2010/main" val="2477249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30</a:t>
            </a:fld>
            <a:endParaRPr lang="fr-CA" dirty="0"/>
          </a:p>
        </p:txBody>
      </p:sp>
    </p:spTree>
    <p:extLst>
      <p:ext uri="{BB962C8B-B14F-4D97-AF65-F5344CB8AC3E}">
        <p14:creationId xmlns:p14="http://schemas.microsoft.com/office/powerpoint/2010/main" val="2156841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Demandez aux membres du groupe de choisir la cote qu’ils attribueraient à la résidente à chacune des échelles d’évaluation avant de montrer la diapositive suivante.</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31</a:t>
            </a:fld>
            <a:endParaRPr lang="fr-CA" dirty="0"/>
          </a:p>
        </p:txBody>
      </p:sp>
    </p:spTree>
    <p:extLst>
      <p:ext uri="{BB962C8B-B14F-4D97-AF65-F5344CB8AC3E}">
        <p14:creationId xmlns:p14="http://schemas.microsoft.com/office/powerpoint/2010/main" val="1119227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Deux points doivent généralement être soulignés dans cet exemple. Le premier point est le suivant : plusieurs personnes disent que les cotes inférieures de l’échelle A (c’est-à-dire les cotes 1 et 2) ne sont pas utilisées en général, mais sont d’avis qu’elles devraient l’être</a:t>
            </a:r>
            <a:r>
              <a:rPr lang="fr-CA" baseline="0" dirty="0"/>
              <a:t>. </a:t>
            </a:r>
          </a:p>
          <a:p>
            <a:endParaRPr lang="fr-CA" baseline="0" dirty="0"/>
          </a:p>
          <a:p>
            <a:r>
              <a:rPr lang="fr-CA" baseline="0" dirty="0"/>
              <a:t>Le deuxième point à souligner est que la description du critère indique clairement pourquoi la cote 2 devrait avoir été choisie dans l’échelle B. </a:t>
            </a:r>
            <a:r>
              <a:rPr lang="fr-CA" dirty="0"/>
              <a:t>La formulation est souvent plus acceptable pour les résident·es que celle de la cote 2 dans l’échelle A.</a:t>
            </a:r>
            <a:endParaRPr lang="fr-CA" baseline="0" dirty="0"/>
          </a:p>
          <a:p>
            <a:endParaRPr lang="fr-CA" baseline="0" dirty="0"/>
          </a:p>
          <a:p>
            <a:r>
              <a:rPr lang="fr-CA" baseline="0" dirty="0"/>
              <a:t>Si vous utilisez un autre outil d’évaluation, c’est un bon moment pour le présenter. N’oubliez pas que votre établissement peut utiliser les critères de l’échelle d’évaluation O-SCORE ou un autre type de critères d’une échelle de supervision rétrospective.</a:t>
            </a:r>
          </a:p>
          <a:p>
            <a:endParaRPr lang="fr-CA" baseline="0" dirty="0"/>
          </a:p>
        </p:txBody>
      </p:sp>
      <p:sp>
        <p:nvSpPr>
          <p:cNvPr id="4" name="Slide Number Placeholder 3"/>
          <p:cNvSpPr>
            <a:spLocks noGrp="1"/>
          </p:cNvSpPr>
          <p:nvPr>
            <p:ph type="sldNum" sz="quarter" idx="5"/>
          </p:nvPr>
        </p:nvSpPr>
        <p:spPr/>
        <p:txBody>
          <a:bodyPr/>
          <a:lstStyle/>
          <a:p>
            <a:fld id="{2D9E6494-AFFC-FE46-8CA3-2FC26414D6E0}" type="slidenum">
              <a:rPr lang="fr-CA" smtClean="0"/>
              <a:t>32</a:t>
            </a:fld>
            <a:endParaRPr lang="fr-CA" dirty="0"/>
          </a:p>
        </p:txBody>
      </p:sp>
    </p:spTree>
    <p:extLst>
      <p:ext uri="{BB962C8B-B14F-4D97-AF65-F5344CB8AC3E}">
        <p14:creationId xmlns:p14="http://schemas.microsoft.com/office/powerpoint/2010/main" val="3685621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Lorsqu’on parle de </a:t>
            </a:r>
            <a:r>
              <a:rPr lang="fr-CA" dirty="0">
                <a:solidFill>
                  <a:srgbClr val="FF0000"/>
                </a:solidFill>
              </a:rPr>
              <a:t>description narrative des observations</a:t>
            </a:r>
            <a:r>
              <a:rPr lang="fr-CA" dirty="0"/>
              <a:t>, on fait souvent référence également à l’évaluation qualitative et à la rétroaction </a:t>
            </a:r>
            <a:r>
              <a:rPr lang="fr-CA"/>
              <a:t>écrite.</a:t>
            </a:r>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33</a:t>
            </a:fld>
            <a:endParaRPr lang="fr-CA" dirty="0"/>
          </a:p>
        </p:txBody>
      </p:sp>
    </p:spTree>
    <p:extLst>
      <p:ext uri="{BB962C8B-B14F-4D97-AF65-F5344CB8AC3E}">
        <p14:creationId xmlns:p14="http://schemas.microsoft.com/office/powerpoint/2010/main" val="2761354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Un </a:t>
            </a:r>
            <a:r>
              <a:rPr lang="fr-CA" dirty="0"/>
              <a:t>mythe circule en formation médicale : les commentaires écrits sont subjectifs et peu fiables; par conséquent, un chiffre inscrit sur une échelle d’évaluation est objectif, on peut donc s’y fier</a:t>
            </a:r>
            <a:r>
              <a:rPr lang="fr-CA"/>
              <a:t>. </a:t>
            </a:r>
            <a:endParaRPr lang="fr-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CA"/>
              <a:t>Cette </a:t>
            </a:r>
            <a:r>
              <a:rPr lang="fr-CA" dirty="0"/>
              <a:t>citation illustre très bien le fait que lorsque nous choisissons un chiffre sur une échelle d’évaluation, nous avons en tête une description du rendement et choisissons le chiffre qui y correspond</a:t>
            </a:r>
            <a:r>
              <a:rPr lang="fr-CA"/>
              <a:t>. </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34</a:t>
            </a:fld>
            <a:endParaRPr lang="fr-CA" dirty="0"/>
          </a:p>
        </p:txBody>
      </p:sp>
    </p:spTree>
    <p:extLst>
      <p:ext uri="{BB962C8B-B14F-4D97-AF65-F5344CB8AC3E}">
        <p14:creationId xmlns:p14="http://schemas.microsoft.com/office/powerpoint/2010/main" val="3489514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convient d’expliquer l’utilité des mots, en donnant un exemple clinique, comme la description de la douleur. Même si les chiffres peuvent nous aider, l’intensité de la douleur de niveau « 6 » d’un patient n’est pas la même pour un autre patient. De plus, elle fournit moins d’information sur ce que nous pouvons faire pour l’atténuer. Il est utile d’utiliser un exemple inspiré de votre contexte clinique.</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35</a:t>
            </a:fld>
            <a:endParaRPr lang="fr-CA" dirty="0"/>
          </a:p>
        </p:txBody>
      </p:sp>
    </p:spTree>
    <p:extLst>
      <p:ext uri="{BB962C8B-B14F-4D97-AF65-F5344CB8AC3E}">
        <p14:creationId xmlns:p14="http://schemas.microsoft.com/office/powerpoint/2010/main" val="1689487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littérature médicale fournit des informations sur l’importance des </a:t>
            </a:r>
            <a:r>
              <a:rPr lang="fr-CA" dirty="0">
                <a:solidFill>
                  <a:srgbClr val="FF0000"/>
                </a:solidFill>
              </a:rPr>
              <a:t>descriptions narratives des observations</a:t>
            </a:r>
            <a:r>
              <a:rPr lang="fr-CA" dirty="0"/>
              <a:t>. Ce sont les détails qui nous permettront d’amener nos stagiaires à exercer de façon autonome.</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36</a:t>
            </a:fld>
            <a:endParaRPr lang="fr-CA" dirty="0"/>
          </a:p>
        </p:txBody>
      </p:sp>
    </p:spTree>
    <p:extLst>
      <p:ext uri="{BB962C8B-B14F-4D97-AF65-F5344CB8AC3E}">
        <p14:creationId xmlns:p14="http://schemas.microsoft.com/office/powerpoint/2010/main" val="2488999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Amorcez la discussion en donnant l’exemple d’un commentaire faisant état d’un bon </a:t>
            </a:r>
            <a:r>
              <a:rPr lang="fr-CA"/>
              <a:t>rendement.</a:t>
            </a:r>
            <a:r>
              <a:rPr lang="fr-CA" baseline="0"/>
              <a:t> </a:t>
            </a:r>
            <a:r>
              <a:rPr lang="fr-CA"/>
              <a:t>Les </a:t>
            </a:r>
            <a:r>
              <a:rPr lang="fr-CA" dirty="0"/>
              <a:t>commentaires positifs sont une bonne façon de commencer, car ils sont très vagues habituellement</a:t>
            </a:r>
            <a:r>
              <a:rPr lang="fr-CA"/>
              <a:t>. </a:t>
            </a:r>
            <a:r>
              <a:rPr lang="fr-CA"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CA"/>
              <a:t>Vous </a:t>
            </a:r>
            <a:r>
              <a:rPr lang="fr-CA" dirty="0"/>
              <a:t>pouvez utiliser un exemple tiré de vos propres évaluations. C’est souvent une bonne façon de procéder, car les membres du corps professoral aiment voir les commentaires liés à leur programme et propres à leur contexte.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37</a:t>
            </a:fld>
            <a:endParaRPr lang="fr-CA" dirty="0"/>
          </a:p>
        </p:txBody>
      </p:sp>
    </p:spTree>
    <p:extLst>
      <p:ext uri="{BB962C8B-B14F-4D97-AF65-F5344CB8AC3E}">
        <p14:creationId xmlns:p14="http://schemas.microsoft.com/office/powerpoint/2010/main" val="226843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Demandez à votre auditoire comment il serait possible d’améliorer ce commentaire. Les réponses que vous obtiendrez porteront peut-être sur certaines caractéristiques clés de commentaires de grande qualité provenant de la littérature, mentionnées dans la diapositive suivante.</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38</a:t>
            </a:fld>
            <a:endParaRPr lang="fr-CA" dirty="0"/>
          </a:p>
        </p:txBody>
      </p:sp>
    </p:spTree>
    <p:extLst>
      <p:ext uri="{BB962C8B-B14F-4D97-AF65-F5344CB8AC3E}">
        <p14:creationId xmlns:p14="http://schemas.microsoft.com/office/powerpoint/2010/main" val="3007480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littérature décrit clairement ce qui caractérise un commentaire utile :</a:t>
            </a:r>
            <a:endParaRPr lang="fr-CA" baseline="0" dirty="0"/>
          </a:p>
          <a:p>
            <a:endParaRPr lang="fr-CA" baseline="0" dirty="0"/>
          </a:p>
          <a:p>
            <a:pPr marL="232943" indent="-232943">
              <a:buAutoNum type="arabicParenR"/>
            </a:pPr>
            <a:r>
              <a:rPr lang="fr-CA" baseline="0" dirty="0"/>
              <a:t>Si les commentaires sont rédigés à l’aide d’un outil d’évaluation qui utilise une échelle d’évaluation, ils devraient correspondre à l’échelle pour ainsi éviter toute confusion.</a:t>
            </a:r>
          </a:p>
          <a:p>
            <a:pPr marL="232943" indent="-232943">
              <a:buAutoNum type="arabicParenR"/>
            </a:pPr>
            <a:r>
              <a:rPr lang="fr-CA" baseline="0" dirty="0"/>
              <a:t>Les détails sont importants. La description doit être très claire. Décrire ce que vous avez observé aidera aussi les stagiaires à comprendre ce qui motive vos commentaires.</a:t>
            </a:r>
          </a:p>
          <a:p>
            <a:pPr marL="232943" marR="0" lvl="0" indent="-232943" algn="l" defTabSz="914400" rtl="0" eaLnBrk="1" fontAlgn="auto" latinLnBrk="0" hangingPunct="1">
              <a:lnSpc>
                <a:spcPct val="100000"/>
              </a:lnSpc>
              <a:spcBef>
                <a:spcPts val="0"/>
              </a:spcBef>
              <a:spcAft>
                <a:spcPts val="0"/>
              </a:spcAft>
              <a:buClrTx/>
              <a:buSzTx/>
              <a:buFontTx/>
              <a:buAutoNum type="arabicParenR"/>
              <a:tabLst/>
              <a:defRPr/>
            </a:pPr>
            <a:r>
              <a:rPr lang="fr-CA" baseline="0" dirty="0"/>
              <a:t>Les recommandations en vue de s’améliorer constituent d’excellents commentaires. Les stagiaires savent alors quoi faire</a:t>
            </a:r>
            <a:r>
              <a:rPr lang="fr-CA" dirty="0"/>
              <a:t> pour y arriver</a:t>
            </a:r>
            <a:r>
              <a:rPr lang="fr-CA" baseline="0" dirty="0"/>
              <a:t>.</a:t>
            </a:r>
          </a:p>
          <a:p>
            <a:pPr marL="232943" indent="-232943">
              <a:buAutoNum type="arabicParenR"/>
            </a:pPr>
            <a:r>
              <a:rPr lang="fr-CA" baseline="0" dirty="0"/>
              <a:t>Dans de rares cas, des commentaires sont rédigés de façon trop générale et n’appuient donc pas l’apprentissage. Par exemple, l’observation d’un stagiaire qui fait preuve d’un rendement médiocre lors de l’évaluation d’un patient âgé pourrait inspirer</a:t>
            </a:r>
            <a:r>
              <a:rPr lang="fr-CA" dirty="0"/>
              <a:t> le</a:t>
            </a:r>
            <a:r>
              <a:rPr lang="fr-CA" baseline="0" dirty="0"/>
              <a:t> commentaire suivant : « Il est évident que vous n’êtes pas à l’aise auprès de personnes âgées ». La personne chargée de l’évaluation peut le penser, mais ne devrait jamais le dire ou le consigner par écrit. Ce commentaire n’est pas utile. Pour aider les stagiaires à s’améliorer, mieux vaut vous en tenir à décrire ce que vous avez vu et comparer votre observation à ce que vous voulez voir. L’exemple du « résident paresseux » fourni un peu plus tard durant la présentation l’illustre bien.</a:t>
            </a:r>
          </a:p>
          <a:p>
            <a:pPr marL="232943" marR="0" lvl="0" indent="-232943" algn="l" defTabSz="914400" rtl="0" eaLnBrk="1" fontAlgn="auto" latinLnBrk="0" hangingPunct="1">
              <a:lnSpc>
                <a:spcPct val="100000"/>
              </a:lnSpc>
              <a:spcBef>
                <a:spcPts val="0"/>
              </a:spcBef>
              <a:spcAft>
                <a:spcPts val="0"/>
              </a:spcAft>
              <a:buClrTx/>
              <a:buSzTx/>
              <a:buFontTx/>
              <a:buAutoNum type="arabicParenR"/>
              <a:tabLst/>
              <a:defRPr/>
            </a:pPr>
            <a:r>
              <a:rPr lang="fr-CA" baseline="0" dirty="0"/>
              <a:t>C’est important. Les évaluations quotidiennes seront soumises à l’examen du comité de compétence; elles éclaireront ses décisions au sujet de la progression du résident. Le comité de compétence ne devrait pas avoir à communiquer avec la personne qui a rédigé un commentaire pour obtenir des précisions. Ce n’est pas efficace. Le commentaire devrait être clair.</a:t>
            </a:r>
          </a:p>
          <a:p>
            <a:pPr marL="232943" indent="-232943">
              <a:buAutoNum type="arabicParenR"/>
            </a:pP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39</a:t>
            </a:fld>
            <a:endParaRPr lang="fr-CA" dirty="0"/>
          </a:p>
        </p:txBody>
      </p:sp>
    </p:spTree>
    <p:extLst>
      <p:ext uri="{BB962C8B-B14F-4D97-AF65-F5344CB8AC3E}">
        <p14:creationId xmlns:p14="http://schemas.microsoft.com/office/powerpoint/2010/main" val="2359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dirty="0">
                <a:latin typeface="Times" pitchFamily="-112" charset="0"/>
              </a:rPr>
              <a:t>Il est utile de discuter d’abord des attentes en matière d’évaluation dans le contexte de la CPC. Vous pouvez ajouter un complément d’information ici, si vous voulez fournir un peu plus de contexte sur la CPC. Votre choix dépend des connaissances que votre groupe possède à ce sujet.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ltLang="en-US" dirty="0">
              <a:latin typeface="Times" pitchFamily="-112" charset="0"/>
            </a:endParaRP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a:t>
            </a:fld>
            <a:endParaRPr lang="fr-CA" dirty="0"/>
          </a:p>
        </p:txBody>
      </p:sp>
    </p:spTree>
    <p:extLst>
      <p:ext uri="{BB962C8B-B14F-4D97-AF65-F5344CB8AC3E}">
        <p14:creationId xmlns:p14="http://schemas.microsoft.com/office/powerpoint/2010/main" val="4008394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Les commentaires écrits devraient être un résumé des commentaires oraux fournis aux stagiaires au sujet de leur rendement. Les commentaires oraux et écrits devraient cibler les comportements, être précis et décrire les répercussions de la suite donnée ou non à ces commentaires. Il est aussi très utile de prendre note de la réaction des stagiaires aux commentaires oraux. Si vous travaillez avec un·e stagiaire à qui vous avez déjà fourni une rétroaction et qui y a manifestement donné suite, il sera utile de le faire savoir au comité de compétence.</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40</a:t>
            </a:fld>
            <a:endParaRPr lang="fr-CA" dirty="0"/>
          </a:p>
        </p:txBody>
      </p:sp>
    </p:spTree>
    <p:extLst>
      <p:ext uri="{BB962C8B-B14F-4D97-AF65-F5344CB8AC3E}">
        <p14:creationId xmlns:p14="http://schemas.microsoft.com/office/powerpoint/2010/main" val="2060247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utile de réfléchir à ce que signifient ces commentaires en les faisant porter sur les comportements et non sur les attitudes. L’exemple donné ici est celui du résident « paresseux », « impoli » ou « non motivé ». Ces qualificatifs, associés à diverses attitudes que chacun d’entre nous exprimerions de manière un peu différente, auraient pour effet d’offusquer un grand nombre de </a:t>
            </a:r>
            <a:r>
              <a:rPr lang="fr-CA" dirty="0" err="1"/>
              <a:t>résident</a:t>
            </a:r>
            <a:r>
              <a:rPr lang="fr-CA" dirty="0" err="1">
                <a:latin typeface="Calibri" panose="020F0502020204030204" pitchFamily="34" charset="0"/>
                <a:cs typeface="Calibri" panose="020F0502020204030204" pitchFamily="34" charset="0"/>
              </a:rPr>
              <a:t>·</a:t>
            </a:r>
            <a:r>
              <a:rPr lang="fr-CA" dirty="0" err="1"/>
              <a:t>es</a:t>
            </a:r>
            <a:r>
              <a:rPr lang="fr-CA" dirty="0"/>
              <a:t>, que ce soit dans des commentaires oraux ou écrits. Bien que ces mots puissent venir à l’esprit, ils ne doivent jamais faire partie de commentaires oraux ou écrits. Dans ces cas, la question à se poser est « pourquoi est-ce que je pense cela? ». Après y avoir réfléchi, vous trouverez ce que le résident a fait ou n’a pas fait. Ce sont </a:t>
            </a:r>
            <a:r>
              <a:rPr lang="fr-CA" i="1" dirty="0"/>
              <a:t>les comportements</a:t>
            </a:r>
            <a:r>
              <a:rPr lang="fr-CA" dirty="0"/>
              <a:t> qui devraient être au cœur de votre rétroaction.</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41</a:t>
            </a:fld>
            <a:endParaRPr lang="fr-CA" dirty="0"/>
          </a:p>
        </p:txBody>
      </p:sp>
    </p:spTree>
    <p:extLst>
      <p:ext uri="{BB962C8B-B14F-4D97-AF65-F5344CB8AC3E}">
        <p14:creationId xmlns:p14="http://schemas.microsoft.com/office/powerpoint/2010/main" val="787412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formulaire d’évaluation narrative (auparavant désigné sous le nom de formulaire 4) est un outil conçu pour saisir les commentaires purement narratifs</a:t>
            </a:r>
            <a:r>
              <a:rPr lang="fr-CA" baseline="0" dirty="0"/>
              <a:t>. Il est utile de dire aux membres du corps professoral que vous recherchez, la plupart du temps, des aspects du rendement bien exécutés </a:t>
            </a:r>
            <a:r>
              <a:rPr lang="fr-CA" i="1" baseline="0" dirty="0"/>
              <a:t>et</a:t>
            </a:r>
            <a:r>
              <a:rPr lang="fr-CA" baseline="0" dirty="0"/>
              <a:t> des aspects à améliorer. </a:t>
            </a:r>
            <a:r>
              <a:rPr lang="fr-CA" dirty="0"/>
              <a:t>Évidemment, il y aura des situations où vous voudrez vous concentrer sur l’un </a:t>
            </a:r>
            <a:r>
              <a:rPr lang="fr-CA" i="1" dirty="0"/>
              <a:t>ou</a:t>
            </a:r>
            <a:r>
              <a:rPr lang="fr-CA" dirty="0"/>
              <a:t> l’autre, mais d’une manière générale, si vous encouragez les membres du corps professoral à rechercher </a:t>
            </a:r>
            <a:r>
              <a:rPr lang="fr-CA" i="1" dirty="0"/>
              <a:t>les</a:t>
            </a:r>
            <a:r>
              <a:rPr lang="fr-CA" dirty="0"/>
              <a:t> </a:t>
            </a:r>
            <a:r>
              <a:rPr lang="fr-CA" i="1" dirty="0"/>
              <a:t>deux</a:t>
            </a:r>
            <a:r>
              <a:rPr lang="fr-CA" dirty="0"/>
              <a:t> aspects chaque fois qu’ils travaillent avec un·e stagiaire, cela les aidera à structurer leurs commentaires.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r>
              <a:rPr lang="fr-CA" baseline="0" dirty="0"/>
              <a:t>Cet outil n’est généralement pas utilisé pour évaluer une APC au com</a:t>
            </a:r>
            <a:r>
              <a:rPr lang="fr-CA" dirty="0"/>
              <a:t>plet</a:t>
            </a:r>
            <a:r>
              <a:rPr lang="fr-CA" baseline="0" dirty="0"/>
              <a:t>, mais vous pourriez songer à l’utiliser pour étayer un aspect d’une APC. Les </a:t>
            </a:r>
            <a:r>
              <a:rPr lang="fr-CA" dirty="0"/>
              <a:t>membres du corps professoral</a:t>
            </a:r>
            <a:r>
              <a:rPr lang="fr-CA" baseline="0" dirty="0"/>
              <a:t> doivent préciser si le bon commentaire qui indique que la résidente ou le résident est </a:t>
            </a:r>
            <a:r>
              <a:rPr lang="fr-CA" baseline="0" dirty="0" err="1"/>
              <a:t>prêt·e</a:t>
            </a:r>
            <a:r>
              <a:rPr lang="fr-CA" baseline="0" dirty="0"/>
              <a:t> ou non à exercer cet aspect de façon autonome. </a:t>
            </a:r>
          </a:p>
          <a:p>
            <a:endParaRPr lang="fr-CA" baseline="0" dirty="0"/>
          </a:p>
          <a:p>
            <a:r>
              <a:rPr lang="fr-CA" baseline="0" dirty="0"/>
              <a:t>Bien entendu, comme on l’a vu, l’aspect à améliorer doit être accompagné d’une suggestion indiquant à la personne ce qu’elle doit faire pour y arriver.</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42</a:t>
            </a:fld>
            <a:endParaRPr lang="fr-CA" dirty="0"/>
          </a:p>
        </p:txBody>
      </p:sp>
    </p:spTree>
    <p:extLst>
      <p:ext uri="{BB962C8B-B14F-4D97-AF65-F5344CB8AC3E}">
        <p14:creationId xmlns:p14="http://schemas.microsoft.com/office/powerpoint/2010/main" val="2149309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Demandez à votre auditoire de tenter de rédiger de meilleures versions de ces « commentaires acceptables ». La diapositive suivante présente certaines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Vous pouvez utiliser des exemples tirés de votre contexte</a:t>
            </a:r>
            <a:r>
              <a:rPr lang="fr-CA" baseline="0" dirty="0"/>
              <a:t>. </a:t>
            </a:r>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43</a:t>
            </a:fld>
            <a:endParaRPr lang="fr-CA" dirty="0"/>
          </a:p>
        </p:txBody>
      </p:sp>
    </p:spTree>
    <p:extLst>
      <p:ext uri="{BB962C8B-B14F-4D97-AF65-F5344CB8AC3E}">
        <p14:creationId xmlns:p14="http://schemas.microsoft.com/office/powerpoint/2010/main" val="2155437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44</a:t>
            </a:fld>
            <a:endParaRPr lang="fr-CA" dirty="0"/>
          </a:p>
        </p:txBody>
      </p:sp>
    </p:spTree>
    <p:extLst>
      <p:ext uri="{BB962C8B-B14F-4D97-AF65-F5344CB8AC3E}">
        <p14:creationId xmlns:p14="http://schemas.microsoft.com/office/powerpoint/2010/main" val="2328818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Voici un exercice que vous pouvez effectuer avec le groupe pour qu’il s’exerce à rédiger des commentaires.</a:t>
            </a:r>
          </a:p>
        </p:txBody>
      </p:sp>
      <p:sp>
        <p:nvSpPr>
          <p:cNvPr id="4" name="Slide Number Placeholder 3"/>
          <p:cNvSpPr>
            <a:spLocks noGrp="1"/>
          </p:cNvSpPr>
          <p:nvPr>
            <p:ph type="sldNum" sz="quarter" idx="5"/>
          </p:nvPr>
        </p:nvSpPr>
        <p:spPr/>
        <p:txBody>
          <a:bodyPr/>
          <a:lstStyle/>
          <a:p>
            <a:fld id="{2D9E6494-AFFC-FE46-8CA3-2FC26414D6E0}" type="slidenum">
              <a:rPr lang="fr-CA" smtClean="0"/>
              <a:t>45</a:t>
            </a:fld>
            <a:endParaRPr lang="fr-CA" dirty="0"/>
          </a:p>
        </p:txBody>
      </p:sp>
    </p:spTree>
    <p:extLst>
      <p:ext uri="{BB962C8B-B14F-4D97-AF65-F5344CB8AC3E}">
        <p14:creationId xmlns:p14="http://schemas.microsoft.com/office/powerpoint/2010/main" val="2171116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Un autre exercice consiste à écrire des suggestions d’amélioration reliées à des aspects que les personnes doivent améliorer. </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46</a:t>
            </a:fld>
            <a:endParaRPr lang="fr-CA" dirty="0"/>
          </a:p>
        </p:txBody>
      </p:sp>
    </p:spTree>
    <p:extLst>
      <p:ext uri="{BB962C8B-B14F-4D97-AF65-F5344CB8AC3E}">
        <p14:creationId xmlns:p14="http://schemas.microsoft.com/office/powerpoint/2010/main" val="1248973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Terminez votre présentation en mettant l’accent sur les points qui sont les plus importants pour votre auditoire, en gardant à l’esprit que ceux-ci peuvent différer en fonction d’où votre auditoire se situe en la matière.</a:t>
            </a:r>
          </a:p>
        </p:txBody>
      </p:sp>
      <p:sp>
        <p:nvSpPr>
          <p:cNvPr id="4" name="Slide Number Placeholder 3"/>
          <p:cNvSpPr>
            <a:spLocks noGrp="1"/>
          </p:cNvSpPr>
          <p:nvPr>
            <p:ph type="sldNum" sz="quarter" idx="5"/>
          </p:nvPr>
        </p:nvSpPr>
        <p:spPr/>
        <p:txBody>
          <a:bodyPr/>
          <a:lstStyle/>
          <a:p>
            <a:fld id="{2D9E6494-AFFC-FE46-8CA3-2FC26414D6E0}" type="slidenum">
              <a:rPr lang="fr-CA" smtClean="0"/>
              <a:t>47</a:t>
            </a:fld>
            <a:endParaRPr lang="fr-CA" dirty="0"/>
          </a:p>
        </p:txBody>
      </p:sp>
    </p:spTree>
    <p:extLst>
      <p:ext uri="{BB962C8B-B14F-4D97-AF65-F5344CB8AC3E}">
        <p14:creationId xmlns:p14="http://schemas.microsoft.com/office/powerpoint/2010/main" val="4144430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48</a:t>
            </a:fld>
            <a:endParaRPr lang="fr-CA" dirty="0"/>
          </a:p>
        </p:txBody>
      </p:sp>
    </p:spTree>
    <p:extLst>
      <p:ext uri="{BB962C8B-B14F-4D97-AF65-F5344CB8AC3E}">
        <p14:creationId xmlns:p14="http://schemas.microsoft.com/office/powerpoint/2010/main" val="3088109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49</a:t>
            </a:fld>
            <a:endParaRPr lang="fr-CA" dirty="0"/>
          </a:p>
        </p:txBody>
      </p:sp>
    </p:spTree>
    <p:extLst>
      <p:ext uri="{BB962C8B-B14F-4D97-AF65-F5344CB8AC3E}">
        <p14:creationId xmlns:p14="http://schemas.microsoft.com/office/powerpoint/2010/main" val="89223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Amorcez la discussion sur les préoccupations du groupe à l’égard de la CPC. Les préoccupations exprimées peuvent vous aider à adapter l’atelier. Vous constaterez peut-être que certains sujets devront être abordés à un autre moment.</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a:t>
            </a:fld>
            <a:endParaRPr lang="fr-CA" dirty="0"/>
          </a:p>
        </p:txBody>
      </p:sp>
    </p:spTree>
    <p:extLst>
      <p:ext uri="{BB962C8B-B14F-4D97-AF65-F5344CB8AC3E}">
        <p14:creationId xmlns:p14="http://schemas.microsoft.com/office/powerpoint/2010/main" val="34566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50</a:t>
            </a:fld>
            <a:endParaRPr lang="fr-CA" dirty="0"/>
          </a:p>
        </p:txBody>
      </p:sp>
    </p:spTree>
    <p:extLst>
      <p:ext uri="{BB962C8B-B14F-4D97-AF65-F5344CB8AC3E}">
        <p14:creationId xmlns:p14="http://schemas.microsoft.com/office/powerpoint/2010/main" val="2444310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51</a:t>
            </a:fld>
            <a:endParaRPr lang="fr-CA" dirty="0"/>
          </a:p>
        </p:txBody>
      </p:sp>
    </p:spTree>
    <p:extLst>
      <p:ext uri="{BB962C8B-B14F-4D97-AF65-F5344CB8AC3E}">
        <p14:creationId xmlns:p14="http://schemas.microsoft.com/office/powerpoint/2010/main" val="3669971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52</a:t>
            </a:fld>
            <a:endParaRPr lang="fr-CA" dirty="0"/>
          </a:p>
        </p:txBody>
      </p:sp>
    </p:spTree>
    <p:extLst>
      <p:ext uri="{BB962C8B-B14F-4D97-AF65-F5344CB8AC3E}">
        <p14:creationId xmlns:p14="http://schemas.microsoft.com/office/powerpoint/2010/main" val="4179694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53</a:t>
            </a:fld>
            <a:endParaRPr lang="fr-CA" dirty="0"/>
          </a:p>
        </p:txBody>
      </p:sp>
    </p:spTree>
    <p:extLst>
      <p:ext uri="{BB962C8B-B14F-4D97-AF65-F5344CB8AC3E}">
        <p14:creationId xmlns:p14="http://schemas.microsoft.com/office/powerpoint/2010/main" val="21366845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54</a:t>
            </a:fld>
            <a:endParaRPr lang="fr-CA" dirty="0"/>
          </a:p>
        </p:txBody>
      </p:sp>
    </p:spTree>
    <p:extLst>
      <p:ext uri="{BB962C8B-B14F-4D97-AF65-F5344CB8AC3E}">
        <p14:creationId xmlns:p14="http://schemas.microsoft.com/office/powerpoint/2010/main" val="282669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55</a:t>
            </a:fld>
            <a:endParaRPr lang="fr-CA" dirty="0"/>
          </a:p>
        </p:txBody>
      </p:sp>
    </p:spTree>
    <p:extLst>
      <p:ext uri="{BB962C8B-B14F-4D97-AF65-F5344CB8AC3E}">
        <p14:creationId xmlns:p14="http://schemas.microsoft.com/office/powerpoint/2010/main" val="1114699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56</a:t>
            </a:fld>
            <a:endParaRPr lang="fr-CA" dirty="0"/>
          </a:p>
        </p:txBody>
      </p:sp>
    </p:spTree>
    <p:extLst>
      <p:ext uri="{BB962C8B-B14F-4D97-AF65-F5344CB8AC3E}">
        <p14:creationId xmlns:p14="http://schemas.microsoft.com/office/powerpoint/2010/main" val="2754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6</a:t>
            </a:fld>
            <a:endParaRPr lang="fr-CA" dirty="0"/>
          </a:p>
        </p:txBody>
      </p:sp>
    </p:spTree>
    <p:extLst>
      <p:ext uri="{BB962C8B-B14F-4D97-AF65-F5344CB8AC3E}">
        <p14:creationId xmlns:p14="http://schemas.microsoft.com/office/powerpoint/2010/main" val="29591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Voici le modèle du Collège royal que les membres du corps professoral clinique doivent utiliser avec leurs stagiaires.</a:t>
            </a:r>
          </a:p>
          <a:p>
            <a:r>
              <a:rPr lang="fr-CA" sz="1800" dirty="0">
                <a:effectLst/>
                <a:highlight>
                  <a:srgbClr val="FFFF00"/>
                </a:highlight>
                <a:latin typeface="Times New Roman" panose="02020603050405020304" pitchFamily="18" charset="0"/>
                <a:ea typeface="Times New Roman" panose="02020603050405020304" pitchFamily="18" charset="0"/>
              </a:rPr>
              <a:t>Dans la CPC, les </a:t>
            </a:r>
            <a:r>
              <a:rPr lang="fr-CA" sz="1800" dirty="0"/>
              <a:t>membres du corps professoral clinique </a:t>
            </a:r>
            <a:r>
              <a:rPr lang="fr-CA" sz="1800" dirty="0">
                <a:effectLst/>
                <a:highlight>
                  <a:srgbClr val="FFFF00"/>
                </a:highlight>
                <a:latin typeface="Times New Roman" panose="02020603050405020304" pitchFamily="18" charset="0"/>
                <a:ea typeface="Times New Roman" panose="02020603050405020304" pitchFamily="18" charset="0"/>
              </a:rPr>
              <a:t>de première ligne n’émettent aucun jugement sur les apprenant·es.</a:t>
            </a:r>
            <a:r>
              <a:rPr lang="fr-CA" sz="1800" dirty="0">
                <a:effectLst/>
                <a:latin typeface="Times New Roman" panose="02020603050405020304" pitchFamily="18" charset="0"/>
                <a:ea typeface="Times New Roman" panose="02020603050405020304" pitchFamily="18" charset="0"/>
              </a:rPr>
              <a:t> </a:t>
            </a:r>
            <a:r>
              <a:rPr lang="fr-CA" sz="1800" dirty="0"/>
              <a:t>On s’attend plutôt à ce qu’ils</a:t>
            </a:r>
            <a:r>
              <a:rPr lang="fr-CA" sz="1800" dirty="0">
                <a:effectLst/>
                <a:highlight>
                  <a:srgbClr val="FFFF00"/>
                </a:highlight>
                <a:latin typeface="Times New Roman" panose="02020603050405020304" pitchFamily="18" charset="0"/>
                <a:ea typeface="Times New Roman" panose="02020603050405020304" pitchFamily="18" charset="0"/>
              </a:rPr>
              <a:t> </a:t>
            </a:r>
            <a:r>
              <a:rPr lang="fr-CA" sz="1800" dirty="0"/>
              <a:t>observent les stagiaires dans la pratique et fournissent une rétroaction écrite et verbale afin de favoriser leur développement. Lorsque le processus RA-</a:t>
            </a:r>
            <a:r>
              <a:rPr lang="fr-CA" sz="1800" dirty="0" err="1"/>
              <a:t>OCD</a:t>
            </a:r>
            <a:r>
              <a:rPr lang="fr-CA" sz="1800" dirty="0"/>
              <a:t> est utilisé correctement, les renseignements fournis sont extrêmement utiles pour l’apprentissage des résident·es. </a:t>
            </a:r>
            <a:endParaRPr lang="fr-CA" baseline="0" dirty="0"/>
          </a:p>
          <a:p>
            <a:endParaRPr lang="fr-CA" baseline="0" dirty="0"/>
          </a:p>
          <a:p>
            <a:r>
              <a:rPr lang="fr-CA" sz="1800" dirty="0">
                <a:effectLst/>
                <a:highlight>
                  <a:srgbClr val="FFFF00"/>
                </a:highlight>
                <a:latin typeface="Times New Roman" panose="02020603050405020304" pitchFamily="18" charset="0"/>
                <a:ea typeface="Times New Roman" panose="02020603050405020304" pitchFamily="18" charset="0"/>
              </a:rPr>
              <a:t>Voici les étapes du processus :</a:t>
            </a:r>
            <a:r>
              <a:rPr lang="fr-CA" baseline="0" dirty="0"/>
              <a:t>  </a:t>
            </a:r>
          </a:p>
          <a:p>
            <a:pPr marL="0" indent="0">
              <a:buFont typeface="+mj-lt"/>
              <a:buNone/>
            </a:pPr>
            <a:r>
              <a:rPr lang="fr-CA" baseline="0" dirty="0"/>
              <a:t>1) R : Établir un « Rapport » pédagogique entre les résident·es et les </a:t>
            </a:r>
            <a:r>
              <a:rPr lang="fr-CA" baseline="0" dirty="0" err="1"/>
              <a:t>clinicien·nes</a:t>
            </a:r>
            <a:r>
              <a:rPr lang="fr-CA" baseline="0" dirty="0"/>
              <a:t>; un partenariat ou une alliance en matière d’éducation;</a:t>
            </a:r>
          </a:p>
          <a:p>
            <a:pPr marL="0" indent="0">
              <a:buNone/>
            </a:pPr>
            <a:r>
              <a:rPr lang="fr-CA" dirty="0"/>
              <a:t>2) A : Déterminer les « Attentes » de la rencontre clinique en question;</a:t>
            </a:r>
            <a:endParaRPr lang="fr-CA" baseline="0" dirty="0"/>
          </a:p>
          <a:p>
            <a:pPr marL="228600" indent="-228600">
              <a:buNone/>
            </a:pPr>
            <a:endParaRPr lang="fr-CA" dirty="0"/>
          </a:p>
          <a:p>
            <a:pPr marL="228600" indent="-228600">
              <a:buNone/>
            </a:pPr>
            <a:r>
              <a:rPr lang="fr-CA" baseline="0" dirty="0"/>
              <a:t>Ces premières étapes ne doivent durer que quelques minutes.</a:t>
            </a:r>
          </a:p>
          <a:p>
            <a:pPr marL="228600" indent="-228600">
              <a:buNone/>
            </a:pPr>
            <a:endParaRPr lang="fr-CA" dirty="0"/>
          </a:p>
          <a:p>
            <a:r>
              <a:rPr lang="fr-CA" dirty="0"/>
              <a:t>3) O : « Observer » une tâche effectuée par les résident·es;</a:t>
            </a:r>
          </a:p>
          <a:p>
            <a:r>
              <a:rPr lang="fr-CA" dirty="0"/>
              <a:t>4) C : Établir une « conversation de Coaching » pour aider les résident·es à s’améliorer (le « coaching »);</a:t>
            </a:r>
          </a:p>
          <a:p>
            <a:pPr marL="0" marR="0" indent="0" algn="l" defTabSz="914060" rtl="0" eaLnBrk="1" fontAlgn="auto" latinLnBrk="0" hangingPunct="1">
              <a:lnSpc>
                <a:spcPct val="100000"/>
              </a:lnSpc>
              <a:spcBef>
                <a:spcPct val="0"/>
              </a:spcBef>
              <a:spcAft>
                <a:spcPct val="0"/>
              </a:spcAft>
              <a:buClrTx/>
              <a:buSzTx/>
              <a:buFontTx/>
              <a:buNone/>
              <a:defRPr/>
            </a:pPr>
            <a:r>
              <a:rPr lang="fr-CA" dirty="0"/>
              <a:t>5) D : « Documentation » d’un résumé du dialogue qui s’est établi, afin que les résident·es puissent constituer un portfolio d’observations montrant les progrès réalisés et les points à améliorer. La rétroaction est consignée dans différents outils d’évaluation en milieu de travail (</a:t>
            </a:r>
            <a:r>
              <a:rPr lang="fr-CA" dirty="0" err="1"/>
              <a:t>EMT</a:t>
            </a:r>
            <a:r>
              <a:rPr lang="fr-CA" dirty="0"/>
              <a:t>). Dans ces outils, les </a:t>
            </a:r>
            <a:r>
              <a:rPr lang="fr-CA" sz="1200" dirty="0"/>
              <a:t>membres du corps professoral clinique </a:t>
            </a:r>
            <a:r>
              <a:rPr lang="fr-CA" dirty="0"/>
              <a:t>évaluent le rendement de l’</a:t>
            </a:r>
            <a:r>
              <a:rPr lang="fr-CA" dirty="0" err="1"/>
              <a:t>apprenant·e</a:t>
            </a:r>
            <a:r>
              <a:rPr lang="fr-CA" dirty="0"/>
              <a:t> dans la pratique au moyen d’échelles de supervision rétrospective et de descriptions narratives détaillées.</a:t>
            </a:r>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7</a:t>
            </a:fld>
            <a:endParaRPr lang="fr-CA" dirty="0"/>
          </a:p>
        </p:txBody>
      </p:sp>
    </p:spTree>
    <p:extLst>
      <p:ext uri="{BB962C8B-B14F-4D97-AF65-F5344CB8AC3E}">
        <p14:creationId xmlns:p14="http://schemas.microsoft.com/office/powerpoint/2010/main" val="300587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Cette diapositive aide à expliquer où se situe l’évaluation dans le modèle.</a:t>
            </a:r>
            <a:r>
              <a:rPr lang="fr-CA" baseline="0" dirty="0"/>
              <a:t> </a:t>
            </a:r>
            <a:r>
              <a:rPr lang="fr-CA" dirty="0"/>
              <a:t>Ici, l’« évaluation » est la décision que vous avez prise au sujet de la qualité du rendement observé.</a:t>
            </a:r>
            <a:r>
              <a:rPr lang="fr-CA" baseline="0" dirty="0"/>
              <a:t> </a:t>
            </a:r>
            <a:r>
              <a:rPr lang="fr-CA" dirty="0"/>
              <a:t>Il ne s’agit pas de fournir une évaluation sommative, mais plutôt de déterminer si une tâche a été bien exécutée ou non; et d’offrir du coaching à la personne pour l’aider à s’améliorer.</a:t>
            </a:r>
            <a:r>
              <a:rPr lang="fr-CA" baseline="0" dirty="0"/>
              <a:t> </a:t>
            </a:r>
            <a:endParaRPr lang="fr-CA" dirty="0"/>
          </a:p>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8</a:t>
            </a:fld>
            <a:endParaRPr lang="fr-CA" dirty="0"/>
          </a:p>
        </p:txBody>
      </p:sp>
    </p:spTree>
    <p:extLst>
      <p:ext uri="{BB962C8B-B14F-4D97-AF65-F5344CB8AC3E}">
        <p14:creationId xmlns:p14="http://schemas.microsoft.com/office/powerpoint/2010/main" val="145061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9E6494-AFFC-FE46-8CA3-2FC26414D6E0}" type="slidenum">
              <a:rPr lang="fr-CA" smtClean="0"/>
              <a:t>9</a:t>
            </a:fld>
            <a:endParaRPr lang="fr-CA" dirty="0"/>
          </a:p>
        </p:txBody>
      </p:sp>
    </p:spTree>
    <p:extLst>
      <p:ext uri="{BB962C8B-B14F-4D97-AF65-F5344CB8AC3E}">
        <p14:creationId xmlns:p14="http://schemas.microsoft.com/office/powerpoint/2010/main" val="412470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56BC9998-9220-9743-8491-645DBDD42463}"/>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45.xml"/><Relationship Id="rId7" Type="http://schemas.openxmlformats.org/officeDocument/2006/relationships/notesSlide" Target="../notesSlides/notesSlide1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50.xml"/><Relationship Id="rId7" Type="http://schemas.openxmlformats.org/officeDocument/2006/relationships/notesSlide" Target="../notesSlides/notesSlide1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6.xml"/><Relationship Id="rId5" Type="http://schemas.openxmlformats.org/officeDocument/2006/relationships/tags" Target="../tags/tag5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55.xml"/><Relationship Id="rId7" Type="http://schemas.openxmlformats.org/officeDocument/2006/relationships/notesSlide" Target="../notesSlides/notesSlide1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6.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mailto:ndudek@toh.ca"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82.xml"/><Relationship Id="rId7" Type="http://schemas.openxmlformats.org/officeDocument/2006/relationships/notesSlide" Target="../notesSlides/notesSlide2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6.xml"/><Relationship Id="rId5" Type="http://schemas.openxmlformats.org/officeDocument/2006/relationships/tags" Target="../tags/tag84.xml"/><Relationship Id="rId4"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28.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notesSlide" Target="../notesSlides/notesSlide28.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6.xml"/><Relationship Id="rId5" Type="http://schemas.openxmlformats.org/officeDocument/2006/relationships/tags" Target="../tags/tag113.xml"/><Relationship Id="rId4" Type="http://schemas.openxmlformats.org/officeDocument/2006/relationships/tags" Target="../tags/tag112.xml"/></Relationships>
</file>

<file path=ppt/slides/_rels/slide2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1.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notesSlide" Target="../notesSlides/notesSlide31.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6.xml"/><Relationship Id="rId5" Type="http://schemas.openxmlformats.org/officeDocument/2006/relationships/tags" Target="../tags/tag126.xml"/><Relationship Id="rId4" Type="http://schemas.openxmlformats.org/officeDocument/2006/relationships/tags" Target="../tags/tag125.xml"/></Relationships>
</file>

<file path=ppt/slides/_rels/slide3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3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33.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3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55.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59.xml"/></Relationships>
</file>

<file path=ppt/slides/_rels/slide4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62.xml"/><Relationship Id="rId7" Type="http://schemas.openxmlformats.org/officeDocument/2006/relationships/notesSlide" Target="../notesSlides/notesSlide41.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7.xml"/><Relationship Id="rId7" Type="http://schemas.openxmlformats.org/officeDocument/2006/relationships/notesSlide" Target="../notesSlides/notesSlide4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2.xml"/><Relationship Id="rId5" Type="http://schemas.openxmlformats.org/officeDocument/2006/relationships/tags" Target="../tags/tag169.xml"/><Relationship Id="rId4" Type="http://schemas.openxmlformats.org/officeDocument/2006/relationships/tags" Target="../tags/tag168.xml"/></Relationships>
</file>

<file path=ppt/slides/_rels/slide43.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73.xml"/></Relationships>
</file>

<file path=ppt/slides/_rels/slide44.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77.xml"/></Relationships>
</file>

<file path=ppt/slides/_rels/slide45.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46.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185.xml"/></Relationships>
</file>

<file path=ppt/slides/_rels/slide47.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48.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comments" Target="../comments/comment1.xml"/><Relationship Id="rId5" Type="http://schemas.openxmlformats.org/officeDocument/2006/relationships/notesSlide" Target="../notesSlides/notesSlide48.xml"/><Relationship Id="rId4"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198.xml"/></Relationships>
</file>

<file path=ppt/slides/_rels/slide51.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202.xml"/></Relationships>
</file>

<file path=ppt/slides/_rels/slide52.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53.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5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55.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218.xml"/></Relationships>
</file>

<file path=ppt/slides/_rels/slide56.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comments" Target="../comments/comment2.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22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3.xml"/><Relationship Id="rId7"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6.png"/><Relationship Id="rId4" Type="http://schemas.openxmlformats.org/officeDocument/2006/relationships/tags" Target="../tags/tag2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6.xml"/><Relationship Id="rId5" Type="http://schemas.openxmlformats.org/officeDocument/2006/relationships/tags" Target="../tags/tag31.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custDataLst>
              <p:tags r:id="rId1"/>
            </p:custDataLst>
          </p:nvPr>
        </p:nvSpPr>
        <p:spPr>
          <a:xfrm>
            <a:off x="6043353" y="872979"/>
            <a:ext cx="5948175" cy="1986597"/>
          </a:xfrm>
        </p:spPr>
        <p:txBody>
          <a:bodyPr/>
          <a:lstStyle/>
          <a:p>
            <a:r>
              <a:rPr lang="fr-CA" dirty="0"/>
              <a:t>Évaluation en milieu de travail (</a:t>
            </a:r>
            <a:r>
              <a:rPr lang="fr-CA" dirty="0" err="1"/>
              <a:t>EMT</a:t>
            </a:r>
            <a:r>
              <a:rPr lang="fr-CA" dirty="0"/>
              <a:t>)</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custDataLst>
              <p:tags r:id="rId2"/>
            </p:custDataLst>
          </p:nvPr>
        </p:nvSpPr>
        <p:spPr/>
        <p:txBody>
          <a:bodyPr/>
          <a:lstStyle/>
          <a:p>
            <a:r>
              <a:rPr lang="fr-CA" dirty="0"/>
              <a:t>Aspects pratiques</a:t>
            </a:r>
          </a:p>
        </p:txBody>
      </p:sp>
      <p:sp>
        <p:nvSpPr>
          <p:cNvPr id="5" name="TextBox 10">
            <a:extLst>
              <a:ext uri="{FF2B5EF4-FFF2-40B4-BE49-F238E27FC236}">
                <a16:creationId xmlns:a16="http://schemas.microsoft.com/office/drawing/2014/main" id="{35BE80C0-9084-0D48-B46E-B19B192F30FD}"/>
              </a:ext>
            </a:extLst>
          </p:cNvPr>
          <p:cNvSpPr txBox="1"/>
          <p:nvPr>
            <p:custDataLst>
              <p:tags r:id="rId3"/>
            </p:custDataLst>
          </p:nvPr>
        </p:nvSpPr>
        <p:spPr>
          <a:xfrm>
            <a:off x="6043354" y="4106943"/>
            <a:ext cx="565292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aseline="0" dirty="0"/>
              <a:t>Nancy </a:t>
            </a:r>
            <a:r>
              <a:rPr lang="fr-CA" sz="1600" baseline="0" dirty="0" err="1"/>
              <a:t>Dudek</a:t>
            </a:r>
            <a:r>
              <a:rPr lang="fr-CA" sz="1600" baseline="0" dirty="0"/>
              <a:t>, </a:t>
            </a:r>
            <a:r>
              <a:rPr lang="fr-CA" sz="1600" baseline="0" dirty="0" err="1"/>
              <a:t>M.D</a:t>
            </a:r>
            <a:r>
              <a:rPr lang="fr-CA" sz="1600" baseline="0" dirty="0"/>
              <a:t>., </a:t>
            </a:r>
            <a:r>
              <a:rPr lang="fr-CA" sz="1600" baseline="0" dirty="0" err="1"/>
              <a:t>M.Ed</a:t>
            </a:r>
            <a:r>
              <a:rPr lang="fr-CA" sz="1600" baseline="0" dirty="0"/>
              <a:t>., FRCPC et Wade </a:t>
            </a:r>
            <a:r>
              <a:rPr lang="fr-CA" sz="1600" baseline="0" dirty="0" err="1"/>
              <a:t>Gofton</a:t>
            </a:r>
            <a:r>
              <a:rPr lang="fr-CA" sz="1600" baseline="0" dirty="0"/>
              <a:t>, </a:t>
            </a:r>
            <a:r>
              <a:rPr lang="fr-CA" sz="1600" baseline="0" dirty="0" err="1"/>
              <a:t>M.D</a:t>
            </a:r>
            <a:r>
              <a:rPr lang="fr-CA" sz="1600" baseline="0" dirty="0"/>
              <a:t>., </a:t>
            </a:r>
            <a:r>
              <a:rPr lang="fr-CA" sz="1600" baseline="0" dirty="0" err="1"/>
              <a:t>M.Ed</a:t>
            </a:r>
            <a:r>
              <a:rPr lang="fr-CA" sz="1600" baseline="0" dirty="0"/>
              <a:t>., </a:t>
            </a:r>
            <a:r>
              <a:rPr lang="fr-CA" sz="1600" baseline="0" dirty="0" err="1"/>
              <a:t>FRCSC</a:t>
            </a:r>
            <a:r>
              <a:rPr lang="fr-CA" sz="1600" baseline="0" dirty="0"/>
              <a:t>, et contributions de Farhan </a:t>
            </a:r>
            <a:r>
              <a:rPr lang="fr-CA" sz="1600" baseline="0" dirty="0" err="1"/>
              <a:t>Bhanji</a:t>
            </a:r>
            <a:r>
              <a:rPr lang="fr-CA" sz="1600" baseline="0" dirty="0"/>
              <a:t>, </a:t>
            </a:r>
            <a:r>
              <a:rPr lang="fr-CA" sz="1600" baseline="0" dirty="0" err="1"/>
              <a:t>M.D</a:t>
            </a:r>
            <a:r>
              <a:rPr lang="fr-CA" sz="1600" baseline="0" dirty="0"/>
              <a:t>., M. Sc., FRCPC</a:t>
            </a:r>
          </a:p>
          <a:p>
            <a:endParaRPr lang="fr-CA" sz="1600" dirty="0"/>
          </a:p>
          <a:p>
            <a:r>
              <a:rPr lang="fr-CA" sz="1600" dirty="0"/>
              <a:t>Octobre 2017, document mis à jour en 2024</a:t>
            </a:r>
          </a:p>
          <a:p>
            <a:endParaRPr lang="fr-CA" sz="1600" dirty="0"/>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D7273A-A9F0-F011-37EB-49D9293FFE9A}"/>
              </a:ext>
            </a:extLst>
          </p:cNvPr>
          <p:cNvSpPr>
            <a:spLocks noGrp="1"/>
          </p:cNvSpPr>
          <p:nvPr>
            <p:ph type="title"/>
            <p:custDataLst>
              <p:tags r:id="rId1"/>
            </p:custDataLst>
          </p:nvPr>
        </p:nvSpPr>
        <p:spPr/>
        <p:txBody>
          <a:bodyPr/>
          <a:lstStyle/>
          <a:p>
            <a:r>
              <a:rPr lang="fr-CA" dirty="0"/>
              <a:t>Au programme aujourd’hui</a:t>
            </a:r>
          </a:p>
        </p:txBody>
      </p:sp>
      <p:sp>
        <p:nvSpPr>
          <p:cNvPr id="8" name="Content Placeholder 7">
            <a:extLst>
              <a:ext uri="{FF2B5EF4-FFF2-40B4-BE49-F238E27FC236}">
                <a16:creationId xmlns:a16="http://schemas.microsoft.com/office/drawing/2014/main" id="{9C5865AD-8222-4BE0-ABEE-507FAE64902B}"/>
              </a:ext>
            </a:extLst>
          </p:cNvPr>
          <p:cNvSpPr>
            <a:spLocks noGrp="1"/>
          </p:cNvSpPr>
          <p:nvPr>
            <p:ph idx="1"/>
            <p:custDataLst>
              <p:tags r:id="rId2"/>
            </p:custDataLst>
          </p:nvPr>
        </p:nvSpPr>
        <p:spPr/>
        <p:txBody>
          <a:bodyPr/>
          <a:lstStyle/>
          <a:p>
            <a:r>
              <a:rPr lang="fr-CA" dirty="0"/>
              <a:t>Questions liées à l’observation</a:t>
            </a:r>
          </a:p>
          <a:p>
            <a:r>
              <a:rPr lang="fr-CA" dirty="0"/>
              <a:t>Échelles d’évaluation</a:t>
            </a:r>
          </a:p>
          <a:p>
            <a:r>
              <a:rPr lang="fr-CA" dirty="0"/>
              <a:t>Observations narratives</a:t>
            </a:r>
          </a:p>
        </p:txBody>
      </p:sp>
      <p:sp>
        <p:nvSpPr>
          <p:cNvPr id="5" name="Footer Placeholder 4">
            <a:extLst>
              <a:ext uri="{FF2B5EF4-FFF2-40B4-BE49-F238E27FC236}">
                <a16:creationId xmlns:a16="http://schemas.microsoft.com/office/drawing/2014/main" id="{75DE128C-9F12-7024-278F-D5E9D53CA0A9}"/>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9F145545-7944-4DD0-FAB4-E09D2BBB2295}"/>
              </a:ext>
            </a:extLst>
          </p:cNvPr>
          <p:cNvSpPr>
            <a:spLocks noGrp="1"/>
          </p:cNvSpPr>
          <p:nvPr>
            <p:ph type="sldNum" sz="quarter" idx="12"/>
            <p:custDataLst>
              <p:tags r:id="rId4"/>
            </p:custDataLst>
          </p:nvPr>
        </p:nvSpPr>
        <p:spPr/>
        <p:txBody>
          <a:bodyPr/>
          <a:lstStyle/>
          <a:p>
            <a:fld id="{0F408A5D-059A-A247-8344-29C129C8EF29}" type="slidenum">
              <a:rPr lang="fr-CA" smtClean="0"/>
              <a:pPr/>
              <a:t>10</a:t>
            </a:fld>
            <a:endParaRPr lang="fr-CA" dirty="0"/>
          </a:p>
        </p:txBody>
      </p:sp>
    </p:spTree>
    <p:extLst>
      <p:ext uri="{BB962C8B-B14F-4D97-AF65-F5344CB8AC3E}">
        <p14:creationId xmlns:p14="http://schemas.microsoft.com/office/powerpoint/2010/main" val="165211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EBF-F442-72F3-DE2D-FD52B94D01D0}"/>
              </a:ext>
            </a:extLst>
          </p:cNvPr>
          <p:cNvSpPr>
            <a:spLocks noGrp="1"/>
          </p:cNvSpPr>
          <p:nvPr>
            <p:ph type="title"/>
            <p:custDataLst>
              <p:tags r:id="rId1"/>
            </p:custDataLst>
          </p:nvPr>
        </p:nvSpPr>
        <p:spPr/>
        <p:txBody>
          <a:bodyPr/>
          <a:lstStyle/>
          <a:p>
            <a:r>
              <a:rPr lang="fr-CA" dirty="0"/>
              <a:t>Questions liées à l’observation</a:t>
            </a:r>
          </a:p>
        </p:txBody>
      </p:sp>
      <p:sp>
        <p:nvSpPr>
          <p:cNvPr id="4" name="Footer Placeholder 3">
            <a:extLst>
              <a:ext uri="{FF2B5EF4-FFF2-40B4-BE49-F238E27FC236}">
                <a16:creationId xmlns:a16="http://schemas.microsoft.com/office/drawing/2014/main" id="{8221A484-F6E7-5B91-1788-2E2192E07196}"/>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0CEEA2EB-8802-0C95-159E-B710A22075B4}"/>
              </a:ext>
            </a:extLst>
          </p:cNvPr>
          <p:cNvSpPr>
            <a:spLocks noGrp="1"/>
          </p:cNvSpPr>
          <p:nvPr>
            <p:ph type="sldNum" sz="quarter" idx="12"/>
            <p:custDataLst>
              <p:tags r:id="rId3"/>
            </p:custDataLst>
          </p:nvPr>
        </p:nvSpPr>
        <p:spPr/>
        <p:txBody>
          <a:bodyPr/>
          <a:lstStyle/>
          <a:p>
            <a:fld id="{0F408A5D-059A-A247-8344-29C129C8EF29}" type="slidenum">
              <a:rPr lang="fr-CA" smtClean="0"/>
              <a:pPr/>
              <a:t>11</a:t>
            </a:fld>
            <a:endParaRPr lang="fr-CA" dirty="0"/>
          </a:p>
        </p:txBody>
      </p:sp>
    </p:spTree>
    <p:extLst>
      <p:ext uri="{BB962C8B-B14F-4D97-AF65-F5344CB8AC3E}">
        <p14:creationId xmlns:p14="http://schemas.microsoft.com/office/powerpoint/2010/main" val="352975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233C-02B5-9575-4DBB-8B1D1023D32A}"/>
              </a:ext>
            </a:extLst>
          </p:cNvPr>
          <p:cNvSpPr>
            <a:spLocks noGrp="1"/>
          </p:cNvSpPr>
          <p:nvPr>
            <p:ph type="title"/>
            <p:custDataLst>
              <p:tags r:id="rId1"/>
            </p:custDataLst>
          </p:nvPr>
        </p:nvSpPr>
        <p:spPr/>
        <p:txBody>
          <a:bodyPr/>
          <a:lstStyle/>
          <a:p>
            <a:r>
              <a:rPr lang="fr-CA" dirty="0"/>
              <a:t>Défi important</a:t>
            </a:r>
          </a:p>
        </p:txBody>
      </p:sp>
      <p:sp>
        <p:nvSpPr>
          <p:cNvPr id="4" name="Footer Placeholder 3">
            <a:extLst>
              <a:ext uri="{FF2B5EF4-FFF2-40B4-BE49-F238E27FC236}">
                <a16:creationId xmlns:a16="http://schemas.microsoft.com/office/drawing/2014/main" id="{F0EFD1B9-20CE-468B-6AC8-7D03643A8777}"/>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00F2AD99-E614-2710-E377-538A29CBE778}"/>
              </a:ext>
            </a:extLst>
          </p:cNvPr>
          <p:cNvSpPr>
            <a:spLocks noGrp="1"/>
          </p:cNvSpPr>
          <p:nvPr>
            <p:ph type="sldNum" sz="quarter" idx="12"/>
            <p:custDataLst>
              <p:tags r:id="rId3"/>
            </p:custDataLst>
          </p:nvPr>
        </p:nvSpPr>
        <p:spPr/>
        <p:txBody>
          <a:bodyPr/>
          <a:lstStyle/>
          <a:p>
            <a:fld id="{0F408A5D-059A-A247-8344-29C129C8EF29}" type="slidenum">
              <a:rPr lang="fr-CA" smtClean="0"/>
              <a:pPr/>
              <a:t>12</a:t>
            </a:fld>
            <a:endParaRPr lang="fr-CA" dirty="0"/>
          </a:p>
        </p:txBody>
      </p:sp>
      <p:pic>
        <p:nvPicPr>
          <p:cNvPr id="3" name="Picture 2">
            <a:extLst>
              <a:ext uri="{FF2B5EF4-FFF2-40B4-BE49-F238E27FC236}">
                <a16:creationId xmlns:a16="http://schemas.microsoft.com/office/drawing/2014/main" id="{1347BBEA-BCCA-60FD-1AE6-73C5F0FC13CE}"/>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358185" y="850412"/>
            <a:ext cx="7147322" cy="552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58E5692D-3494-D7F6-B171-0900584C2F5E}"/>
              </a:ext>
            </a:extLst>
          </p:cNvPr>
          <p:cNvSpPr txBox="1"/>
          <p:nvPr>
            <p:custDataLst>
              <p:tags r:id="rId5"/>
            </p:custDataLst>
          </p:nvPr>
        </p:nvSpPr>
        <p:spPr>
          <a:xfrm>
            <a:off x="2574235" y="1690688"/>
            <a:ext cx="3876261" cy="369332"/>
          </a:xfrm>
          <a:prstGeom prst="rect">
            <a:avLst/>
          </a:prstGeom>
          <a:solidFill>
            <a:schemeClr val="bg1"/>
          </a:solidFill>
        </p:spPr>
        <p:txBody>
          <a:bodyPr wrap="square" rtlCol="0">
            <a:spAutoFit/>
          </a:bodyPr>
          <a:lstStyle/>
          <a:p>
            <a:endParaRPr lang="fr-CA" dirty="0"/>
          </a:p>
        </p:txBody>
      </p:sp>
    </p:spTree>
    <p:extLst>
      <p:ext uri="{BB962C8B-B14F-4D97-AF65-F5344CB8AC3E}">
        <p14:creationId xmlns:p14="http://schemas.microsoft.com/office/powerpoint/2010/main" val="429426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4CA1-ABAB-053C-8F64-3818C7B7BEF3}"/>
              </a:ext>
            </a:extLst>
          </p:cNvPr>
          <p:cNvSpPr>
            <a:spLocks noGrp="1"/>
          </p:cNvSpPr>
          <p:nvPr>
            <p:ph type="title"/>
            <p:custDataLst>
              <p:tags r:id="rId1"/>
            </p:custDataLst>
          </p:nvPr>
        </p:nvSpPr>
        <p:spPr>
          <a:xfrm>
            <a:off x="838200" y="365125"/>
            <a:ext cx="10515600" cy="1325563"/>
          </a:xfrm>
        </p:spPr>
        <p:txBody>
          <a:bodyPr anchor="ctr">
            <a:normAutofit/>
          </a:bodyPr>
          <a:lstStyle/>
          <a:p>
            <a:r>
              <a:rPr lang="fr-CA" dirty="0"/>
              <a:t>Stratégies d’observation</a:t>
            </a:r>
          </a:p>
        </p:txBody>
      </p:sp>
      <p:pic>
        <p:nvPicPr>
          <p:cNvPr id="6" name="Picture 2" descr="Two supervisors are chatting with a trainee">
            <a:extLst>
              <a:ext uri="{FF2B5EF4-FFF2-40B4-BE49-F238E27FC236}">
                <a16:creationId xmlns:a16="http://schemas.microsoft.com/office/drawing/2014/main" id="{0C7B33AE-EF67-2463-38CA-0FB7BAF6C8E4}"/>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r="20513" b="-1"/>
          <a:stretch/>
        </p:blipFill>
        <p:spPr bwMode="auto">
          <a:xfrm>
            <a:off x="838200" y="1825625"/>
            <a:ext cx="5181600" cy="4351338"/>
          </a:xfrm>
          <a:prstGeom prst="rect">
            <a:avLst/>
          </a:prstGeom>
          <a:solidFill>
            <a:srgbClr val="FFFFFF"/>
          </a:solidFill>
        </p:spPr>
      </p:pic>
      <p:sp>
        <p:nvSpPr>
          <p:cNvPr id="3" name="Content Placeholder 2">
            <a:extLst>
              <a:ext uri="{FF2B5EF4-FFF2-40B4-BE49-F238E27FC236}">
                <a16:creationId xmlns:a16="http://schemas.microsoft.com/office/drawing/2014/main" id="{0527A984-60E2-0556-39FE-769D08427715}"/>
              </a:ext>
            </a:extLst>
          </p:cNvPr>
          <p:cNvSpPr>
            <a:spLocks noGrp="1"/>
          </p:cNvSpPr>
          <p:nvPr>
            <p:ph sz="half" idx="2"/>
            <p:custDataLst>
              <p:tags r:id="rId3"/>
            </p:custDataLst>
          </p:nvPr>
        </p:nvSpPr>
        <p:spPr>
          <a:xfrm>
            <a:off x="6172200" y="1825625"/>
            <a:ext cx="5181600" cy="4351338"/>
          </a:xfrm>
        </p:spPr>
        <p:txBody>
          <a:bodyPr>
            <a:normAutofit fontScale="92500" lnSpcReduction="10000"/>
          </a:bodyPr>
          <a:lstStyle/>
          <a:p>
            <a:pPr marL="288799" indent="-288799"/>
            <a:r>
              <a:rPr lang="fr-CA" sz="2000" dirty="0"/>
              <a:t>Habituez vos stagiaires à être </a:t>
            </a:r>
            <a:r>
              <a:rPr lang="fr-CA" sz="2000" dirty="0" err="1"/>
              <a:t>observé</a:t>
            </a:r>
            <a:r>
              <a:rPr lang="fr-CA" sz="2000" dirty="0" err="1">
                <a:latin typeface="Calibri" panose="020F0502020204030204" pitchFamily="34" charset="0"/>
                <a:cs typeface="Calibri" panose="020F0502020204030204" pitchFamily="34" charset="0"/>
              </a:rPr>
              <a:t>·</a:t>
            </a:r>
            <a:r>
              <a:rPr lang="fr-CA" sz="2000" dirty="0" err="1"/>
              <a:t>es</a:t>
            </a:r>
            <a:endParaRPr lang="fr-CA" sz="2000" dirty="0"/>
          </a:p>
          <a:p>
            <a:pPr marL="288799" indent="-288799"/>
            <a:r>
              <a:rPr lang="fr-CA" sz="2000" dirty="0"/>
              <a:t>Deux méthodes :</a:t>
            </a:r>
          </a:p>
          <a:p>
            <a:pPr lvl="1"/>
            <a:r>
              <a:rPr lang="fr-CA" sz="2000" dirty="0"/>
              <a:t>Observation complète</a:t>
            </a:r>
          </a:p>
          <a:p>
            <a:pPr lvl="1"/>
            <a:r>
              <a:rPr lang="fr-CA" sz="2000" dirty="0"/>
              <a:t>Observation partielle</a:t>
            </a:r>
          </a:p>
          <a:p>
            <a:pPr lvl="2"/>
            <a:r>
              <a:rPr lang="fr-CA" dirty="0"/>
              <a:t>Aspect particulier de l’anamnèse</a:t>
            </a:r>
          </a:p>
          <a:p>
            <a:pPr lvl="2"/>
            <a:r>
              <a:rPr lang="fr-CA" dirty="0"/>
              <a:t>Répétition de l’examen physique </a:t>
            </a:r>
          </a:p>
          <a:p>
            <a:pPr lvl="2"/>
            <a:r>
              <a:rPr lang="fr-CA" dirty="0"/>
              <a:t>Établissement du plan</a:t>
            </a:r>
          </a:p>
          <a:p>
            <a:pPr marL="288799" indent="-288799"/>
            <a:r>
              <a:rPr lang="fr-CA" sz="2000" dirty="0"/>
              <a:t>Présentez le concept à la patiente et au patient</a:t>
            </a:r>
          </a:p>
          <a:p>
            <a:pPr lvl="1"/>
            <a:r>
              <a:rPr lang="fr-CA" sz="2000" dirty="0"/>
              <a:t>Rôle d’observateur</a:t>
            </a:r>
          </a:p>
          <a:p>
            <a:pPr marL="288799" indent="-288799"/>
            <a:r>
              <a:rPr lang="fr-CA" sz="2000" dirty="0"/>
              <a:t>Définissez ce que vous devez observer</a:t>
            </a:r>
          </a:p>
          <a:p>
            <a:pPr marL="288799" indent="-288799"/>
            <a:r>
              <a:rPr lang="fr-CA" sz="2000" dirty="0"/>
              <a:t>Établissez un calendrier d’observation</a:t>
            </a:r>
          </a:p>
          <a:p>
            <a:endParaRPr lang="fr-CA" sz="1500" dirty="0"/>
          </a:p>
        </p:txBody>
      </p:sp>
      <p:sp>
        <p:nvSpPr>
          <p:cNvPr id="4" name="Footer Placeholder 3">
            <a:extLst>
              <a:ext uri="{FF2B5EF4-FFF2-40B4-BE49-F238E27FC236}">
                <a16:creationId xmlns:a16="http://schemas.microsoft.com/office/drawing/2014/main" id="{7D18FAF5-D5F4-2305-8B94-F583F3472C00}"/>
              </a:ext>
            </a:extLst>
          </p:cNvPr>
          <p:cNvSpPr>
            <a:spLocks noGrp="1"/>
          </p:cNvSpPr>
          <p:nvPr>
            <p:ph type="ftr" sz="quarter" idx="11"/>
            <p:custDataLst>
              <p:tags r:id="rId4"/>
            </p:custDataLst>
          </p:nvPr>
        </p:nvSpPr>
        <p:spPr>
          <a:xfrm>
            <a:off x="1292202" y="6532831"/>
            <a:ext cx="4052882" cy="317852"/>
          </a:xfrm>
        </p:spPr>
        <p:txBody>
          <a:bodyPr anchor="t">
            <a:normAutofit/>
          </a:bodyPr>
          <a:lstStyle/>
          <a:p>
            <a:pPr>
              <a:spcAft>
                <a:spcPts val="600"/>
              </a:spcAft>
            </a:pPr>
            <a:r>
              <a:rPr lang="fr-CA" dirty="0" err="1"/>
              <a:t>EMT</a:t>
            </a:r>
            <a:r>
              <a:rPr lang="fr-CA" dirty="0"/>
              <a:t> : Aspects pratiques</a:t>
            </a:r>
          </a:p>
        </p:txBody>
      </p:sp>
      <p:sp>
        <p:nvSpPr>
          <p:cNvPr id="5" name="Slide Number Placeholder 4">
            <a:extLst>
              <a:ext uri="{FF2B5EF4-FFF2-40B4-BE49-F238E27FC236}">
                <a16:creationId xmlns:a16="http://schemas.microsoft.com/office/drawing/2014/main" id="{6B956F20-5431-B8E4-FD62-91BDDAE9EB40}"/>
              </a:ext>
            </a:extLst>
          </p:cNvPr>
          <p:cNvSpPr>
            <a:spLocks noGrp="1"/>
          </p:cNvSpPr>
          <p:nvPr>
            <p:ph type="sldNum" sz="quarter" idx="12"/>
            <p:custDataLst>
              <p:tags r:id="rId5"/>
            </p:custDataLst>
          </p:nvPr>
        </p:nvSpPr>
        <p:spPr>
          <a:xfrm>
            <a:off x="11353799" y="6532831"/>
            <a:ext cx="626163" cy="317851"/>
          </a:xfrm>
        </p:spPr>
        <p:txBody>
          <a:bodyPr anchor="t">
            <a:normAutofit/>
          </a:bodyPr>
          <a:lstStyle/>
          <a:p>
            <a:pPr>
              <a:spcAft>
                <a:spcPts val="600"/>
              </a:spcAft>
            </a:pPr>
            <a:fld id="{0F408A5D-059A-A247-8344-29C129C8EF29}" type="slidenum">
              <a:rPr lang="fr-CA" smtClean="0"/>
              <a:pPr>
                <a:spcAft>
                  <a:spcPts val="600"/>
                </a:spcAft>
              </a:pPr>
              <a:t>13</a:t>
            </a:fld>
            <a:endParaRPr lang="fr-CA" dirty="0"/>
          </a:p>
        </p:txBody>
      </p:sp>
    </p:spTree>
    <p:extLst>
      <p:ext uri="{BB962C8B-B14F-4D97-AF65-F5344CB8AC3E}">
        <p14:creationId xmlns:p14="http://schemas.microsoft.com/office/powerpoint/2010/main" val="75229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BA9D-472A-BC81-A272-A6F626407071}"/>
              </a:ext>
            </a:extLst>
          </p:cNvPr>
          <p:cNvSpPr>
            <a:spLocks noGrp="1"/>
          </p:cNvSpPr>
          <p:nvPr>
            <p:ph type="title"/>
            <p:custDataLst>
              <p:tags r:id="rId1"/>
            </p:custDataLst>
          </p:nvPr>
        </p:nvSpPr>
        <p:spPr>
          <a:xfrm>
            <a:off x="838200" y="365125"/>
            <a:ext cx="10515600" cy="1325563"/>
          </a:xfrm>
        </p:spPr>
        <p:txBody>
          <a:bodyPr anchor="ctr">
            <a:normAutofit/>
          </a:bodyPr>
          <a:lstStyle/>
          <a:p>
            <a:r>
              <a:rPr lang="fr-CA" dirty="0"/>
              <a:t>Qu’est-ce que l’observation indirecte?</a:t>
            </a:r>
          </a:p>
        </p:txBody>
      </p:sp>
      <p:sp>
        <p:nvSpPr>
          <p:cNvPr id="3" name="Content Placeholder 2">
            <a:extLst>
              <a:ext uri="{FF2B5EF4-FFF2-40B4-BE49-F238E27FC236}">
                <a16:creationId xmlns:a16="http://schemas.microsoft.com/office/drawing/2014/main" id="{DCF81022-A9D9-92AA-B7B2-DEA14B48959F}"/>
              </a:ext>
            </a:extLst>
          </p:cNvPr>
          <p:cNvSpPr>
            <a:spLocks noGrp="1"/>
          </p:cNvSpPr>
          <p:nvPr>
            <p:ph sz="half" idx="1"/>
            <p:custDataLst>
              <p:tags r:id="rId2"/>
            </p:custDataLst>
          </p:nvPr>
        </p:nvSpPr>
        <p:spPr>
          <a:xfrm>
            <a:off x="838200" y="1825625"/>
            <a:ext cx="5181600" cy="4351338"/>
          </a:xfrm>
        </p:spPr>
        <p:txBody>
          <a:bodyPr>
            <a:normAutofit lnSpcReduction="10000"/>
          </a:bodyPr>
          <a:lstStyle/>
          <a:p>
            <a:r>
              <a:rPr lang="fr-CA" sz="2000" dirty="0"/>
              <a:t>Exemples :</a:t>
            </a:r>
          </a:p>
          <a:p>
            <a:pPr lvl="1" indent="-288799"/>
            <a:r>
              <a:rPr lang="fr-CA" sz="2000" dirty="0"/>
              <a:t>Interactions avec d’autres membres de l’équipe</a:t>
            </a:r>
          </a:p>
          <a:p>
            <a:pPr lvl="2" indent="-288799"/>
            <a:r>
              <a:rPr lang="fr-CA" dirty="0"/>
              <a:t>« Je n’aime vraiment pas être de garde avec le Dr X. »</a:t>
            </a:r>
          </a:p>
          <a:p>
            <a:pPr lvl="1" indent="-288799"/>
            <a:r>
              <a:rPr lang="fr-CA" sz="2000" dirty="0"/>
              <a:t>Commentaires des patientes et patients et des familles</a:t>
            </a:r>
          </a:p>
          <a:p>
            <a:pPr lvl="2" indent="-288799"/>
            <a:r>
              <a:rPr lang="fr-CA" dirty="0"/>
              <a:t>« Elle est merveilleuse… gardez-la! »</a:t>
            </a:r>
          </a:p>
          <a:p>
            <a:r>
              <a:rPr lang="fr-CA" sz="2000" dirty="0"/>
              <a:t>Demandez-leur pourquoi</a:t>
            </a:r>
          </a:p>
          <a:p>
            <a:pPr lvl="1"/>
            <a:r>
              <a:rPr lang="fr-CA" sz="2000" dirty="0"/>
              <a:t>Posez-leur des questions de suivi, au besoin</a:t>
            </a:r>
          </a:p>
          <a:p>
            <a:pPr lvl="1"/>
            <a:r>
              <a:rPr lang="fr-CA" sz="2000" u="sng" dirty="0"/>
              <a:t>Remerciez-les</a:t>
            </a:r>
            <a:r>
              <a:rPr lang="fr-CA" sz="2000" dirty="0"/>
              <a:t> pour leurs commentaires</a:t>
            </a:r>
          </a:p>
          <a:p>
            <a:endParaRPr lang="fr-CA" sz="2000" dirty="0"/>
          </a:p>
        </p:txBody>
      </p:sp>
      <p:pic>
        <p:nvPicPr>
          <p:cNvPr id="6" name="Picture 5" descr="A person in a hospital bed is talking to their physicians">
            <a:extLst>
              <a:ext uri="{FF2B5EF4-FFF2-40B4-BE49-F238E27FC236}">
                <a16:creationId xmlns:a16="http://schemas.microsoft.com/office/drawing/2014/main" id="{88389CCC-C6AB-5FEB-E38A-38E69C0D7565}"/>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l="4860" r="9995" b="-3"/>
          <a:stretch/>
        </p:blipFill>
        <p:spPr>
          <a:xfrm>
            <a:off x="6172200" y="1825625"/>
            <a:ext cx="5181600" cy="4351338"/>
          </a:xfrm>
          <a:prstGeom prst="rect">
            <a:avLst/>
          </a:prstGeom>
          <a:noFill/>
        </p:spPr>
      </p:pic>
      <p:sp>
        <p:nvSpPr>
          <p:cNvPr id="4" name="Footer Placeholder 3">
            <a:extLst>
              <a:ext uri="{FF2B5EF4-FFF2-40B4-BE49-F238E27FC236}">
                <a16:creationId xmlns:a16="http://schemas.microsoft.com/office/drawing/2014/main" id="{7ED3D7F6-9E8F-7746-1294-1F356E07607F}"/>
              </a:ext>
            </a:extLst>
          </p:cNvPr>
          <p:cNvSpPr>
            <a:spLocks noGrp="1"/>
          </p:cNvSpPr>
          <p:nvPr>
            <p:ph type="ftr" sz="quarter" idx="11"/>
            <p:custDataLst>
              <p:tags r:id="rId4"/>
            </p:custDataLst>
          </p:nvPr>
        </p:nvSpPr>
        <p:spPr>
          <a:xfrm>
            <a:off x="1292202" y="6532831"/>
            <a:ext cx="4052882" cy="317852"/>
          </a:xfrm>
        </p:spPr>
        <p:txBody>
          <a:bodyPr anchor="t">
            <a:normAutofit/>
          </a:bodyPr>
          <a:lstStyle/>
          <a:p>
            <a:pPr>
              <a:spcAft>
                <a:spcPts val="600"/>
              </a:spcAft>
            </a:pPr>
            <a:r>
              <a:rPr lang="fr-CA" dirty="0" err="1"/>
              <a:t>EMT</a:t>
            </a:r>
            <a:r>
              <a:rPr lang="fr-CA" dirty="0"/>
              <a:t> : Aspects pratiques</a:t>
            </a:r>
          </a:p>
        </p:txBody>
      </p:sp>
      <p:sp>
        <p:nvSpPr>
          <p:cNvPr id="5" name="Slide Number Placeholder 4">
            <a:extLst>
              <a:ext uri="{FF2B5EF4-FFF2-40B4-BE49-F238E27FC236}">
                <a16:creationId xmlns:a16="http://schemas.microsoft.com/office/drawing/2014/main" id="{03365B97-43BF-C600-0EBE-04A44A5EF86A}"/>
              </a:ext>
            </a:extLst>
          </p:cNvPr>
          <p:cNvSpPr>
            <a:spLocks noGrp="1"/>
          </p:cNvSpPr>
          <p:nvPr>
            <p:ph type="sldNum" sz="quarter" idx="12"/>
            <p:custDataLst>
              <p:tags r:id="rId5"/>
            </p:custDataLst>
          </p:nvPr>
        </p:nvSpPr>
        <p:spPr>
          <a:xfrm>
            <a:off x="11353799" y="6532831"/>
            <a:ext cx="626163" cy="317851"/>
          </a:xfrm>
        </p:spPr>
        <p:txBody>
          <a:bodyPr anchor="t">
            <a:normAutofit/>
          </a:bodyPr>
          <a:lstStyle/>
          <a:p>
            <a:pPr>
              <a:spcAft>
                <a:spcPts val="600"/>
              </a:spcAft>
            </a:pPr>
            <a:fld id="{0F408A5D-059A-A247-8344-29C129C8EF29}" type="slidenum">
              <a:rPr lang="fr-CA" smtClean="0"/>
              <a:pPr>
                <a:spcAft>
                  <a:spcPts val="600"/>
                </a:spcAft>
              </a:pPr>
              <a:t>14</a:t>
            </a:fld>
            <a:endParaRPr lang="fr-CA" dirty="0"/>
          </a:p>
        </p:txBody>
      </p:sp>
    </p:spTree>
    <p:extLst>
      <p:ext uri="{BB962C8B-B14F-4D97-AF65-F5344CB8AC3E}">
        <p14:creationId xmlns:p14="http://schemas.microsoft.com/office/powerpoint/2010/main" val="277697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72095-ED12-19B0-6EBC-64C3CA25821B}"/>
              </a:ext>
            </a:extLst>
          </p:cNvPr>
          <p:cNvSpPr>
            <a:spLocks noGrp="1"/>
          </p:cNvSpPr>
          <p:nvPr>
            <p:ph type="title"/>
            <p:custDataLst>
              <p:tags r:id="rId1"/>
            </p:custDataLst>
          </p:nvPr>
        </p:nvSpPr>
        <p:spPr/>
        <p:txBody>
          <a:bodyPr/>
          <a:lstStyle/>
          <a:p>
            <a:r>
              <a:rPr lang="fr-CA" sz="4000" dirty="0"/>
              <a:t>Qu’est-ce que l’observation indirecte? (suite)</a:t>
            </a:r>
          </a:p>
        </p:txBody>
      </p:sp>
      <p:sp>
        <p:nvSpPr>
          <p:cNvPr id="3" name="Content Placeholder 2">
            <a:extLst>
              <a:ext uri="{FF2B5EF4-FFF2-40B4-BE49-F238E27FC236}">
                <a16:creationId xmlns:a16="http://schemas.microsoft.com/office/drawing/2014/main" id="{A7AC5A35-AFC3-0C33-5857-3DFFFED366F1}"/>
              </a:ext>
            </a:extLst>
          </p:cNvPr>
          <p:cNvSpPr>
            <a:spLocks noGrp="1"/>
          </p:cNvSpPr>
          <p:nvPr>
            <p:ph sz="half" idx="1"/>
            <p:custDataLst>
              <p:tags r:id="rId2"/>
            </p:custDataLst>
          </p:nvPr>
        </p:nvSpPr>
        <p:spPr>
          <a:xfrm>
            <a:off x="838200" y="1825625"/>
            <a:ext cx="9997966" cy="4351338"/>
          </a:xfrm>
        </p:spPr>
        <p:txBody>
          <a:bodyPr/>
          <a:lstStyle/>
          <a:p>
            <a:r>
              <a:rPr lang="fr-CA" dirty="0"/>
              <a:t>Conclusions fondées sur l’observation des tâches cliniques </a:t>
            </a:r>
          </a:p>
          <a:p>
            <a:pPr marL="685800" lvl="2">
              <a:spcBef>
                <a:spcPts val="1600"/>
              </a:spcBef>
              <a:buClr>
                <a:schemeClr val="accent1"/>
              </a:buClr>
            </a:pPr>
            <a:r>
              <a:rPr lang="fr-CA" dirty="0"/>
              <a:t>Présentations de cas</a:t>
            </a:r>
          </a:p>
          <a:p>
            <a:pPr marL="685800" lvl="2">
              <a:spcBef>
                <a:spcPts val="1600"/>
              </a:spcBef>
              <a:buClr>
                <a:schemeClr val="accent1"/>
              </a:buClr>
            </a:pPr>
            <a:r>
              <a:rPr lang="fr-CA" dirty="0"/>
              <a:t>Revue du dossier</a:t>
            </a:r>
          </a:p>
          <a:p>
            <a:pPr marL="685800" lvl="2">
              <a:spcBef>
                <a:spcPts val="1600"/>
              </a:spcBef>
              <a:buClr>
                <a:schemeClr val="accent1"/>
              </a:buClr>
            </a:pPr>
            <a:r>
              <a:rPr lang="fr-CA" dirty="0"/>
              <a:t>Information recueillie lorsque vous voyez la patiente ou le patient</a:t>
            </a:r>
          </a:p>
          <a:p>
            <a:r>
              <a:rPr lang="fr-CA" dirty="0"/>
              <a:t>Discussion avec le stagiaire à propos de vos observations</a:t>
            </a:r>
          </a:p>
          <a:p>
            <a:pPr marL="685800" lvl="2">
              <a:spcBef>
                <a:spcPts val="1600"/>
              </a:spcBef>
              <a:buClr>
                <a:schemeClr val="accent1"/>
              </a:buClr>
            </a:pPr>
            <a:r>
              <a:rPr lang="fr-CA" dirty="0"/>
              <a:t>Par exemple, vous pouvez lui demander d’exécuter une technique ou de vous expliquer son raisonnement.</a:t>
            </a:r>
          </a:p>
          <a:p>
            <a:r>
              <a:rPr lang="fr-CA" dirty="0"/>
              <a:t>Évaluation du rendement sur la base des points précédents</a:t>
            </a:r>
          </a:p>
          <a:p>
            <a:r>
              <a:rPr lang="fr-CA" dirty="0"/>
              <a:t>Donnez une rétroaction efficace</a:t>
            </a:r>
          </a:p>
        </p:txBody>
      </p:sp>
      <p:sp>
        <p:nvSpPr>
          <p:cNvPr id="5" name="Footer Placeholder 4">
            <a:extLst>
              <a:ext uri="{FF2B5EF4-FFF2-40B4-BE49-F238E27FC236}">
                <a16:creationId xmlns:a16="http://schemas.microsoft.com/office/drawing/2014/main" id="{B50CE7A9-539F-4D1C-7206-B07985FA139D}"/>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2BA58345-C1E2-AAB1-CF1E-314818D7513C}"/>
              </a:ext>
            </a:extLst>
          </p:cNvPr>
          <p:cNvSpPr>
            <a:spLocks noGrp="1"/>
          </p:cNvSpPr>
          <p:nvPr>
            <p:ph type="sldNum" sz="quarter" idx="12"/>
            <p:custDataLst>
              <p:tags r:id="rId4"/>
            </p:custDataLst>
          </p:nvPr>
        </p:nvSpPr>
        <p:spPr/>
        <p:txBody>
          <a:bodyPr/>
          <a:lstStyle/>
          <a:p>
            <a:fld id="{0F408A5D-059A-A247-8344-29C129C8EF29}" type="slidenum">
              <a:rPr lang="fr-CA" smtClean="0"/>
              <a:pPr/>
              <a:t>15</a:t>
            </a:fld>
            <a:endParaRPr lang="fr-CA" dirty="0"/>
          </a:p>
        </p:txBody>
      </p:sp>
    </p:spTree>
    <p:extLst>
      <p:ext uri="{BB962C8B-B14F-4D97-AF65-F5344CB8AC3E}">
        <p14:creationId xmlns:p14="http://schemas.microsoft.com/office/powerpoint/2010/main" val="66460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1AD1-BF67-3B49-8BFB-4ED1DEE21758}"/>
              </a:ext>
            </a:extLst>
          </p:cNvPr>
          <p:cNvSpPr>
            <a:spLocks noGrp="1"/>
          </p:cNvSpPr>
          <p:nvPr>
            <p:ph type="title"/>
            <p:custDataLst>
              <p:tags r:id="rId1"/>
            </p:custDataLst>
          </p:nvPr>
        </p:nvSpPr>
        <p:spPr/>
        <p:txBody>
          <a:bodyPr/>
          <a:lstStyle/>
          <a:p>
            <a:r>
              <a:rPr lang="fr-CA" dirty="0"/>
              <a:t>Critères de l’échelle d’évaluation</a:t>
            </a:r>
          </a:p>
        </p:txBody>
      </p:sp>
      <p:sp>
        <p:nvSpPr>
          <p:cNvPr id="4" name="Footer Placeholder 3">
            <a:extLst>
              <a:ext uri="{FF2B5EF4-FFF2-40B4-BE49-F238E27FC236}">
                <a16:creationId xmlns:a16="http://schemas.microsoft.com/office/drawing/2014/main" id="{D1B355B8-63B9-5502-6A5C-0F638EEB263A}"/>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E6D269FE-993C-09A4-39D4-9E2A72A42F68}"/>
              </a:ext>
            </a:extLst>
          </p:cNvPr>
          <p:cNvSpPr>
            <a:spLocks noGrp="1"/>
          </p:cNvSpPr>
          <p:nvPr>
            <p:ph type="sldNum" sz="quarter" idx="12"/>
            <p:custDataLst>
              <p:tags r:id="rId3"/>
            </p:custDataLst>
          </p:nvPr>
        </p:nvSpPr>
        <p:spPr/>
        <p:txBody>
          <a:bodyPr/>
          <a:lstStyle/>
          <a:p>
            <a:fld id="{0F408A5D-059A-A247-8344-29C129C8EF29}" type="slidenum">
              <a:rPr lang="fr-CA" smtClean="0"/>
              <a:pPr/>
              <a:t>16</a:t>
            </a:fld>
            <a:endParaRPr lang="fr-CA" dirty="0"/>
          </a:p>
        </p:txBody>
      </p:sp>
    </p:spTree>
    <p:extLst>
      <p:ext uri="{BB962C8B-B14F-4D97-AF65-F5344CB8AC3E}">
        <p14:creationId xmlns:p14="http://schemas.microsoft.com/office/powerpoint/2010/main" val="25806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F13D-B1B3-637B-0357-E271AC68DED3}"/>
              </a:ext>
            </a:extLst>
          </p:cNvPr>
          <p:cNvSpPr>
            <a:spLocks noGrp="1"/>
          </p:cNvSpPr>
          <p:nvPr>
            <p:ph type="title"/>
            <p:custDataLst>
              <p:tags r:id="rId1"/>
            </p:custDataLst>
          </p:nvPr>
        </p:nvSpPr>
        <p:spPr/>
        <p:txBody>
          <a:bodyPr/>
          <a:lstStyle/>
          <a:p>
            <a:r>
              <a:rPr lang="fr-CA" dirty="0"/>
              <a:t>Critères de l’échelle d’évaluation traditionnelle</a:t>
            </a:r>
          </a:p>
        </p:txBody>
      </p:sp>
      <p:sp>
        <p:nvSpPr>
          <p:cNvPr id="3" name="Content Placeholder 2">
            <a:extLst>
              <a:ext uri="{FF2B5EF4-FFF2-40B4-BE49-F238E27FC236}">
                <a16:creationId xmlns:a16="http://schemas.microsoft.com/office/drawing/2014/main" id="{1EBED37B-9CA1-DAA7-463C-7922A7DCD6A5}"/>
              </a:ext>
            </a:extLst>
          </p:cNvPr>
          <p:cNvSpPr>
            <a:spLocks noGrp="1"/>
          </p:cNvSpPr>
          <p:nvPr>
            <p:ph idx="1"/>
            <p:custDataLst>
              <p:tags r:id="rId2"/>
            </p:custDataLst>
          </p:nvPr>
        </p:nvSpPr>
        <p:spPr/>
        <p:txBody>
          <a:bodyPr/>
          <a:lstStyle/>
          <a:p>
            <a:r>
              <a:rPr lang="fr-CA" dirty="0"/>
              <a:t>1 – Ne répond jamais aux attentes</a:t>
            </a:r>
          </a:p>
          <a:p>
            <a:r>
              <a:rPr lang="fr-CA" dirty="0"/>
              <a:t>2 – Répond parfois aux attentes</a:t>
            </a:r>
          </a:p>
          <a:p>
            <a:r>
              <a:rPr lang="fr-CA" dirty="0"/>
              <a:t>3 – Répond aux attentes</a:t>
            </a:r>
          </a:p>
          <a:p>
            <a:r>
              <a:rPr lang="fr-CA" dirty="0"/>
              <a:t>4 – Dépasse parfois les attentes</a:t>
            </a:r>
          </a:p>
          <a:p>
            <a:r>
              <a:rPr lang="fr-CA" dirty="0"/>
              <a:t>5 – Dépasse toujours les attentes</a:t>
            </a:r>
          </a:p>
          <a:p>
            <a:pPr marL="0" indent="0" algn="ctr">
              <a:buNone/>
            </a:pPr>
            <a:endParaRPr lang="fr-CA" dirty="0"/>
          </a:p>
          <a:p>
            <a:pPr marL="0" indent="0" algn="ctr">
              <a:buNone/>
            </a:pPr>
            <a:r>
              <a:rPr lang="fr-CA" dirty="0"/>
              <a:t>Qu’est-ce qui fonctionne? Qu’est-ce qui ne fonctionne pas? </a:t>
            </a:r>
          </a:p>
        </p:txBody>
      </p:sp>
      <p:sp>
        <p:nvSpPr>
          <p:cNvPr id="4" name="Footer Placeholder 3">
            <a:extLst>
              <a:ext uri="{FF2B5EF4-FFF2-40B4-BE49-F238E27FC236}">
                <a16:creationId xmlns:a16="http://schemas.microsoft.com/office/drawing/2014/main" id="{17C73C6B-C5BD-276A-6D7A-E602CBA64767}"/>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58E721A2-7D25-8965-B2B9-69FAB60068CD}"/>
              </a:ext>
            </a:extLst>
          </p:cNvPr>
          <p:cNvSpPr>
            <a:spLocks noGrp="1"/>
          </p:cNvSpPr>
          <p:nvPr>
            <p:ph type="sldNum" sz="quarter" idx="12"/>
            <p:custDataLst>
              <p:tags r:id="rId4"/>
            </p:custDataLst>
          </p:nvPr>
        </p:nvSpPr>
        <p:spPr/>
        <p:txBody>
          <a:bodyPr/>
          <a:lstStyle/>
          <a:p>
            <a:fld id="{0F408A5D-059A-A247-8344-29C129C8EF29}" type="slidenum">
              <a:rPr lang="fr-CA" smtClean="0"/>
              <a:pPr/>
              <a:t>17</a:t>
            </a:fld>
            <a:endParaRPr lang="fr-CA" dirty="0"/>
          </a:p>
        </p:txBody>
      </p:sp>
    </p:spTree>
    <p:extLst>
      <p:ext uri="{BB962C8B-B14F-4D97-AF65-F5344CB8AC3E}">
        <p14:creationId xmlns:p14="http://schemas.microsoft.com/office/powerpoint/2010/main" val="38817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321D-A12E-6A86-B290-0ED1E2B8A067}"/>
              </a:ext>
            </a:extLst>
          </p:cNvPr>
          <p:cNvSpPr>
            <a:spLocks noGrp="1"/>
          </p:cNvSpPr>
          <p:nvPr>
            <p:ph type="title"/>
            <p:custDataLst>
              <p:tags r:id="rId1"/>
            </p:custDataLst>
          </p:nvPr>
        </p:nvSpPr>
        <p:spPr/>
        <p:txBody>
          <a:bodyPr/>
          <a:lstStyle/>
          <a:p>
            <a:r>
              <a:rPr lang="fr-CA" dirty="0"/>
              <a:t>Nouveaux critères de l’échelle d’évaluation</a:t>
            </a:r>
          </a:p>
        </p:txBody>
      </p:sp>
      <p:sp>
        <p:nvSpPr>
          <p:cNvPr id="3" name="Content Placeholder 2">
            <a:extLst>
              <a:ext uri="{FF2B5EF4-FFF2-40B4-BE49-F238E27FC236}">
                <a16:creationId xmlns:a16="http://schemas.microsoft.com/office/drawing/2014/main" id="{906DD8F3-BFAA-4F02-8DF4-4EC7A72173D1}"/>
              </a:ext>
            </a:extLst>
          </p:cNvPr>
          <p:cNvSpPr>
            <a:spLocks noGrp="1"/>
          </p:cNvSpPr>
          <p:nvPr>
            <p:ph idx="1"/>
            <p:custDataLst>
              <p:tags r:id="rId2"/>
            </p:custDataLst>
          </p:nvPr>
        </p:nvSpPr>
        <p:spPr/>
        <p:txBody>
          <a:bodyPr/>
          <a:lstStyle/>
          <a:p>
            <a:r>
              <a:rPr lang="fr-CA" dirty="0"/>
              <a:t>En raison des défis associés aux critères de l’échelle d’évaluation traditionnelle, de nouveaux critères ont été élaborés.</a:t>
            </a:r>
          </a:p>
          <a:p>
            <a:r>
              <a:rPr lang="fr-CA" dirty="0"/>
              <a:t>Les nouveaux critères de l’échelle d’évaluation décrivent le niveau de supervision/d’aide/de soutien dont l’</a:t>
            </a:r>
            <a:r>
              <a:rPr lang="fr-CA" dirty="0" err="1"/>
              <a:t>apprenant·e</a:t>
            </a:r>
            <a:r>
              <a:rPr lang="fr-CA" dirty="0"/>
              <a:t> a eu besoin pour effectuer la tâche.</a:t>
            </a:r>
          </a:p>
          <a:p>
            <a:r>
              <a:rPr lang="fr-CA" dirty="0"/>
              <a:t>D’après les recherches, ces nouveaux critères sont plus efficaces.</a:t>
            </a:r>
          </a:p>
        </p:txBody>
      </p:sp>
      <p:sp>
        <p:nvSpPr>
          <p:cNvPr id="4" name="Footer Placeholder 3">
            <a:extLst>
              <a:ext uri="{FF2B5EF4-FFF2-40B4-BE49-F238E27FC236}">
                <a16:creationId xmlns:a16="http://schemas.microsoft.com/office/drawing/2014/main" id="{801BDE4D-AAD8-CC08-0F9B-14EB1DCE0E17}"/>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E0FCE68-B4E0-AD5C-C979-447335E4651A}"/>
              </a:ext>
            </a:extLst>
          </p:cNvPr>
          <p:cNvSpPr>
            <a:spLocks noGrp="1"/>
          </p:cNvSpPr>
          <p:nvPr>
            <p:ph type="sldNum" sz="quarter" idx="12"/>
            <p:custDataLst>
              <p:tags r:id="rId4"/>
            </p:custDataLst>
          </p:nvPr>
        </p:nvSpPr>
        <p:spPr/>
        <p:txBody>
          <a:bodyPr/>
          <a:lstStyle/>
          <a:p>
            <a:fld id="{0F408A5D-059A-A247-8344-29C129C8EF29}" type="slidenum">
              <a:rPr lang="fr-CA" smtClean="0"/>
              <a:pPr/>
              <a:t>18</a:t>
            </a:fld>
            <a:endParaRPr lang="fr-CA" dirty="0"/>
          </a:p>
        </p:txBody>
      </p:sp>
    </p:spTree>
    <p:extLst>
      <p:ext uri="{BB962C8B-B14F-4D97-AF65-F5344CB8AC3E}">
        <p14:creationId xmlns:p14="http://schemas.microsoft.com/office/powerpoint/2010/main" val="43312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BE19-5210-B3D5-AD97-6062652549D7}"/>
              </a:ext>
            </a:extLst>
          </p:cNvPr>
          <p:cNvSpPr>
            <a:spLocks noGrp="1"/>
          </p:cNvSpPr>
          <p:nvPr>
            <p:ph type="title"/>
            <p:custDataLst>
              <p:tags r:id="rId1"/>
            </p:custDataLst>
          </p:nvPr>
        </p:nvSpPr>
        <p:spPr/>
        <p:txBody>
          <a:bodyPr/>
          <a:lstStyle/>
          <a:p>
            <a:r>
              <a:rPr lang="fr-CA" dirty="0"/>
              <a:t>Exemple – Nouveaux critères de l’échelle d’évaluation</a:t>
            </a:r>
          </a:p>
        </p:txBody>
      </p:sp>
      <p:sp>
        <p:nvSpPr>
          <p:cNvPr id="3" name="Content Placeholder 2">
            <a:extLst>
              <a:ext uri="{FF2B5EF4-FFF2-40B4-BE49-F238E27FC236}">
                <a16:creationId xmlns:a16="http://schemas.microsoft.com/office/drawing/2014/main" id="{312A93BA-FBF3-46B1-6BCA-BAD7A0A1E6D5}"/>
              </a:ext>
            </a:extLst>
          </p:cNvPr>
          <p:cNvSpPr>
            <a:spLocks noGrp="1"/>
          </p:cNvSpPr>
          <p:nvPr>
            <p:ph idx="1"/>
            <p:custDataLst>
              <p:tags r:id="rId2"/>
            </p:custDataLst>
          </p:nvPr>
        </p:nvSpPr>
        <p:spPr>
          <a:xfrm>
            <a:off x="838199" y="1596094"/>
            <a:ext cx="10515600" cy="4486275"/>
          </a:xfrm>
        </p:spPr>
        <p:txBody>
          <a:bodyPr/>
          <a:lstStyle/>
          <a:p>
            <a:r>
              <a:rPr lang="fr-CA" sz="1800" dirty="0"/>
              <a:t>Critères O-SCORE – Ottawa </a:t>
            </a:r>
            <a:r>
              <a:rPr lang="fr-CA" sz="1800" dirty="0" err="1"/>
              <a:t>Surgical</a:t>
            </a:r>
            <a:r>
              <a:rPr lang="fr-CA" sz="1800" dirty="0"/>
              <a:t> </a:t>
            </a:r>
            <a:r>
              <a:rPr lang="fr-CA" sz="1800" dirty="0" err="1"/>
              <a:t>Competency</a:t>
            </a:r>
            <a:r>
              <a:rPr lang="fr-CA" sz="1800" dirty="0"/>
              <a:t> Operating Room </a:t>
            </a:r>
            <a:r>
              <a:rPr lang="fr-CA" sz="1800" dirty="0" err="1"/>
              <a:t>Evaluation</a:t>
            </a:r>
            <a:endParaRPr lang="fr-CA" sz="1800" dirty="0"/>
          </a:p>
          <a:p>
            <a:pPr lvl="1"/>
            <a:r>
              <a:rPr lang="fr-CA" sz="1400" dirty="0"/>
              <a:t>1 – « J’ai dû le faire »</a:t>
            </a:r>
          </a:p>
          <a:p>
            <a:pPr lvl="1"/>
            <a:r>
              <a:rPr lang="fr-CA" sz="1400" dirty="0"/>
              <a:t>2 – « J’ai dû lui expliquer comment faire »</a:t>
            </a:r>
          </a:p>
          <a:p>
            <a:pPr lvl="1"/>
            <a:r>
              <a:rPr lang="fr-CA" sz="1400" dirty="0"/>
              <a:t>3 – « J’ai dû le guider de temps en temps »</a:t>
            </a:r>
          </a:p>
          <a:p>
            <a:pPr lvl="1"/>
            <a:r>
              <a:rPr lang="fr-CA" sz="1400" dirty="0"/>
              <a:t>4 – « J’ai devais être sur place au cas où »</a:t>
            </a:r>
          </a:p>
          <a:p>
            <a:pPr lvl="1"/>
            <a:r>
              <a:rPr lang="fr-CA" sz="1400" dirty="0"/>
              <a:t>5 – « Je n’avais pas besoin d’être présent »</a:t>
            </a:r>
          </a:p>
          <a:p>
            <a:r>
              <a:rPr lang="fr-CA" sz="1800" dirty="0"/>
              <a:t>Plusieurs outils ont été mis au point à l’aide de ces critères :</a:t>
            </a:r>
          </a:p>
          <a:p>
            <a:pPr lvl="1"/>
            <a:r>
              <a:rPr lang="fr-CA" sz="1400" dirty="0"/>
              <a:t>O-SCORE – Ottawa </a:t>
            </a:r>
            <a:r>
              <a:rPr lang="fr-CA" sz="1400" dirty="0" err="1"/>
              <a:t>Surgical</a:t>
            </a:r>
            <a:r>
              <a:rPr lang="fr-CA" sz="1400" dirty="0"/>
              <a:t> </a:t>
            </a:r>
            <a:r>
              <a:rPr lang="fr-CA" sz="1400" dirty="0" err="1"/>
              <a:t>Competency</a:t>
            </a:r>
            <a:r>
              <a:rPr lang="fr-CA" sz="1400" dirty="0"/>
              <a:t> Operating Room </a:t>
            </a:r>
            <a:r>
              <a:rPr lang="fr-CA" sz="1400" dirty="0" err="1"/>
              <a:t>Evaluation</a:t>
            </a:r>
            <a:endParaRPr lang="fr-CA" sz="1400" dirty="0"/>
          </a:p>
          <a:p>
            <a:pPr lvl="1"/>
            <a:r>
              <a:rPr lang="fr-CA" sz="1400" dirty="0" err="1"/>
              <a:t>OCAT</a:t>
            </a:r>
            <a:r>
              <a:rPr lang="fr-CA" sz="1400" dirty="0"/>
              <a:t> – Ottawa Clinic </a:t>
            </a:r>
            <a:r>
              <a:rPr lang="fr-CA" sz="1400" dirty="0" err="1"/>
              <a:t>Assessment</a:t>
            </a:r>
            <a:r>
              <a:rPr lang="fr-CA" sz="1400" dirty="0"/>
              <a:t> Tool</a:t>
            </a:r>
          </a:p>
          <a:p>
            <a:pPr lvl="1"/>
            <a:r>
              <a:rPr lang="fr-CA" sz="1400" dirty="0" err="1"/>
              <a:t>OBAT</a:t>
            </a:r>
            <a:r>
              <a:rPr lang="fr-CA" sz="1400" dirty="0"/>
              <a:t> – Ontario </a:t>
            </a:r>
            <a:r>
              <a:rPr lang="fr-CA" sz="1400" dirty="0" err="1"/>
              <a:t>Bronchoscopy</a:t>
            </a:r>
            <a:r>
              <a:rPr lang="fr-CA" sz="1400" dirty="0"/>
              <a:t> </a:t>
            </a:r>
            <a:r>
              <a:rPr lang="fr-CA" sz="1400" dirty="0" err="1"/>
              <a:t>Assessment</a:t>
            </a:r>
            <a:r>
              <a:rPr lang="fr-CA" sz="1400" dirty="0"/>
              <a:t> Tool</a:t>
            </a:r>
          </a:p>
          <a:p>
            <a:pPr lvl="1"/>
            <a:r>
              <a:rPr lang="fr-CA" sz="1400" dirty="0"/>
              <a:t>O-</a:t>
            </a:r>
            <a:r>
              <a:rPr lang="fr-CA" sz="1400" dirty="0" err="1"/>
              <a:t>EDShOT</a:t>
            </a:r>
            <a:r>
              <a:rPr lang="fr-CA" sz="1400" dirty="0"/>
              <a:t> – Ottawa Emergency </a:t>
            </a:r>
            <a:r>
              <a:rPr lang="fr-CA" sz="1400" dirty="0" err="1"/>
              <a:t>Department</a:t>
            </a:r>
            <a:r>
              <a:rPr lang="fr-CA" sz="1400" dirty="0"/>
              <a:t> Shift Observation Tool</a:t>
            </a:r>
          </a:p>
          <a:p>
            <a:r>
              <a:rPr lang="fr-CA" sz="1800" dirty="0"/>
              <a:t>Le Collège royal recommande l’utilisation des critères O-SCORE compte tenu des données probantes relatives à leur validité.</a:t>
            </a:r>
          </a:p>
          <a:p>
            <a:pPr lvl="1"/>
            <a:r>
              <a:rPr lang="fr-CA" sz="1400" dirty="0"/>
              <a:t>Cependant, il ne s’agit pas d’une exigence à condition que l’échelle d’évaluation utilise ce type de critères. Le comité et le programme de compétence peuvent décider de l’échelle à utiliser.</a:t>
            </a:r>
            <a:endParaRPr lang="fr-CA" sz="2000" dirty="0"/>
          </a:p>
        </p:txBody>
      </p:sp>
      <p:sp>
        <p:nvSpPr>
          <p:cNvPr id="4" name="Footer Placeholder 3">
            <a:extLst>
              <a:ext uri="{FF2B5EF4-FFF2-40B4-BE49-F238E27FC236}">
                <a16:creationId xmlns:a16="http://schemas.microsoft.com/office/drawing/2014/main" id="{91969AFB-C68C-4EA7-E180-1A9BC2307A7D}"/>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E748CC7F-2591-6E93-6C39-89476D2366FC}"/>
              </a:ext>
            </a:extLst>
          </p:cNvPr>
          <p:cNvSpPr>
            <a:spLocks noGrp="1"/>
          </p:cNvSpPr>
          <p:nvPr>
            <p:ph type="sldNum" sz="quarter" idx="12"/>
            <p:custDataLst>
              <p:tags r:id="rId4"/>
            </p:custDataLst>
          </p:nvPr>
        </p:nvSpPr>
        <p:spPr/>
        <p:txBody>
          <a:bodyPr/>
          <a:lstStyle/>
          <a:p>
            <a:fld id="{0F408A5D-059A-A247-8344-29C129C8EF29}" type="slidenum">
              <a:rPr lang="fr-CA" smtClean="0"/>
              <a:pPr/>
              <a:t>19</a:t>
            </a:fld>
            <a:endParaRPr lang="fr-CA" dirty="0"/>
          </a:p>
        </p:txBody>
      </p:sp>
    </p:spTree>
    <p:extLst>
      <p:ext uri="{BB962C8B-B14F-4D97-AF65-F5344CB8AC3E}">
        <p14:creationId xmlns:p14="http://schemas.microsoft.com/office/powerpoint/2010/main" val="149281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1"/>
            </p:custDataLst>
          </p:nvPr>
        </p:nvSpPr>
        <p:spPr>
          <a:xfrm>
            <a:off x="521639" y="887767"/>
            <a:ext cx="11064852" cy="5289196"/>
          </a:xfrm>
        </p:spPr>
        <p:txBody>
          <a:bodyPr/>
          <a:lstStyle/>
          <a:p>
            <a:pPr marL="0" indent="0">
              <a:buNone/>
            </a:pPr>
            <a:r>
              <a:rPr lang="fr-CA" sz="2400" dirty="0">
                <a:latin typeface="Arial" panose="020B0604020202020204" pitchFamily="34" charset="0"/>
                <a:cs typeface="Arial" panose="020B0604020202020204" pitchFamily="34" charset="0"/>
              </a:rPr>
              <a:t>Cette présentation vise à répondre aux besoins de perfectionnement des membres de votre corps professoral, à des fins d’utilisation et de diffusion non commerciales.</a:t>
            </a:r>
          </a:p>
          <a:p>
            <a:pPr marL="0" indent="0">
              <a:buNone/>
            </a:pPr>
            <a:endParaRPr lang="fr-CA" sz="2400" dirty="0">
              <a:latin typeface="Arial" panose="020B0604020202020204" pitchFamily="34" charset="0"/>
              <a:cs typeface="Arial" panose="020B0604020202020204" pitchFamily="34" charset="0"/>
            </a:endParaRPr>
          </a:p>
          <a:p>
            <a:pPr marL="0" indent="0">
              <a:buNone/>
            </a:pPr>
            <a:r>
              <a:rPr lang="fr-CA" sz="2400" dirty="0">
                <a:latin typeface="Arial" panose="020B0604020202020204" pitchFamily="34" charset="0"/>
                <a:cs typeface="Arial" panose="020B0604020202020204" pitchFamily="34" charset="0"/>
              </a:rPr>
              <a:t>Veuillez créditer le document source comme suit :</a:t>
            </a:r>
          </a:p>
          <a:p>
            <a:pPr marL="0" indent="0">
              <a:buNone/>
            </a:pPr>
            <a:r>
              <a:rPr lang="fr-CA" sz="1600" dirty="0" err="1">
                <a:latin typeface="Arial" panose="020B0604020202020204" pitchFamily="34" charset="0"/>
                <a:cs typeface="Arial" panose="020B0604020202020204" pitchFamily="34" charset="0"/>
              </a:rPr>
              <a:t>Dudek</a:t>
            </a:r>
            <a:r>
              <a:rPr lang="fr-CA" sz="1600" dirty="0">
                <a:latin typeface="Arial" panose="020B0604020202020204" pitchFamily="34" charset="0"/>
                <a:cs typeface="Arial" panose="020B0604020202020204" pitchFamily="34" charset="0"/>
              </a:rPr>
              <a:t> N, </a:t>
            </a:r>
            <a:r>
              <a:rPr lang="fr-CA" sz="1600" dirty="0" err="1">
                <a:latin typeface="Arial" panose="020B0604020202020204" pitchFamily="34" charset="0"/>
                <a:cs typeface="Arial" panose="020B0604020202020204" pitchFamily="34" charset="0"/>
              </a:rPr>
              <a:t>Gofton</a:t>
            </a:r>
            <a:r>
              <a:rPr lang="fr-CA" sz="1600" dirty="0">
                <a:latin typeface="Arial" panose="020B0604020202020204" pitchFamily="34" charset="0"/>
                <a:cs typeface="Arial" panose="020B0604020202020204" pitchFamily="34" charset="0"/>
              </a:rPr>
              <a:t> W, </a:t>
            </a:r>
            <a:r>
              <a:rPr lang="fr-CA" sz="1600" dirty="0" err="1">
                <a:latin typeface="Arial" panose="020B0604020202020204" pitchFamily="34" charset="0"/>
                <a:cs typeface="Arial" panose="020B0604020202020204" pitchFamily="34" charset="0"/>
              </a:rPr>
              <a:t>Bhanji</a:t>
            </a:r>
            <a:r>
              <a:rPr lang="fr-CA" sz="1600" dirty="0">
                <a:latin typeface="Arial" panose="020B0604020202020204" pitchFamily="34" charset="0"/>
                <a:cs typeface="Arial" panose="020B0604020202020204" pitchFamily="34" charset="0"/>
              </a:rPr>
              <a:t> F. (2024). Aspects pratiques de l’évaluation en milieu de travail</a:t>
            </a:r>
            <a:r>
              <a:rPr lang="fr-CA" sz="1600" i="1" dirty="0">
                <a:latin typeface="Arial" panose="020B0604020202020204" pitchFamily="34" charset="0"/>
                <a:cs typeface="Arial" panose="020B0604020202020204" pitchFamily="34" charset="0"/>
              </a:rPr>
              <a:t> </a:t>
            </a:r>
            <a:r>
              <a:rPr lang="fr-CA" sz="1600" dirty="0">
                <a:latin typeface="Arial" panose="020B0604020202020204" pitchFamily="34" charset="0"/>
                <a:cs typeface="Arial" panose="020B0604020202020204" pitchFamily="34" charset="0"/>
              </a:rPr>
              <a:t>[présentation]. Ottawa, Collège royal des médecins et chirurgiens du Canada.</a:t>
            </a:r>
            <a:r>
              <a:rPr lang="fr-CA" sz="1600" dirty="0">
                <a:highlight>
                  <a:srgbClr val="FFFF00"/>
                </a:highlight>
                <a:latin typeface="Arial" panose="020B0604020202020204" pitchFamily="34" charset="0"/>
                <a:cs typeface="Arial" panose="020B0604020202020204" pitchFamily="34" charset="0"/>
              </a:rPr>
              <a:t> </a:t>
            </a:r>
          </a:p>
          <a:p>
            <a:pPr marL="0" indent="0">
              <a:buNone/>
            </a:pPr>
            <a:endParaRPr lang="fr-CA" sz="2400" dirty="0">
              <a:latin typeface="Arial" panose="020B0604020202020204" pitchFamily="34" charset="0"/>
              <a:cs typeface="Arial" panose="020B0604020202020204" pitchFamily="34" charset="0"/>
            </a:endParaRPr>
          </a:p>
          <a:p>
            <a:pPr marL="0" indent="0" algn="ctr">
              <a:buNone/>
            </a:pPr>
            <a:r>
              <a:rPr lang="fr-CA" sz="2400" i="1" dirty="0">
                <a:latin typeface="Arial" panose="020B0604020202020204" pitchFamily="34" charset="0"/>
                <a:cs typeface="Arial" panose="020B0604020202020204" pitchFamily="34" charset="0"/>
              </a:rPr>
              <a:t>Vous aimeriez discuter de l’</a:t>
            </a:r>
            <a:r>
              <a:rPr lang="fr-CA" sz="2400" i="1" dirty="0" err="1">
                <a:latin typeface="Arial" panose="020B0604020202020204" pitchFamily="34" charset="0"/>
                <a:cs typeface="Arial" panose="020B0604020202020204" pitchFamily="34" charset="0"/>
              </a:rPr>
              <a:t>EMT</a:t>
            </a:r>
            <a:r>
              <a:rPr lang="fr-CA" sz="2400" i="1" dirty="0">
                <a:latin typeface="Arial" panose="020B0604020202020204" pitchFamily="34" charset="0"/>
                <a:cs typeface="Arial" panose="020B0604020202020204" pitchFamily="34" charset="0"/>
              </a:rPr>
              <a:t> et de votre programme de formation médicale?</a:t>
            </a:r>
          </a:p>
          <a:p>
            <a:pPr marL="0" indent="0" algn="ctr">
              <a:buNone/>
            </a:pPr>
            <a:r>
              <a:rPr lang="fr-CA" sz="2400" dirty="0">
                <a:latin typeface="Arial" panose="020B0604020202020204" pitchFamily="34" charset="0"/>
                <a:cs typeface="Arial" panose="020B0604020202020204" pitchFamily="34" charset="0"/>
              </a:rPr>
              <a:t>Contactez notre éducatrice clinicienne, Nancy </a:t>
            </a:r>
            <a:r>
              <a:rPr lang="fr-CA" sz="2400" dirty="0" err="1">
                <a:latin typeface="Arial" panose="020B0604020202020204" pitchFamily="34" charset="0"/>
                <a:cs typeface="Arial" panose="020B0604020202020204" pitchFamily="34" charset="0"/>
              </a:rPr>
              <a:t>Dudek</a:t>
            </a:r>
            <a:r>
              <a:rPr lang="fr-CA" sz="2400" dirty="0">
                <a:latin typeface="Arial" panose="020B0604020202020204" pitchFamily="34" charset="0"/>
                <a:cs typeface="Arial" panose="020B0604020202020204" pitchFamily="34" charset="0"/>
              </a:rPr>
              <a:t>, M.D., </a:t>
            </a:r>
            <a:r>
              <a:rPr lang="fr-CA" sz="2400" dirty="0" err="1">
                <a:latin typeface="Arial" panose="020B0604020202020204" pitchFamily="34" charset="0"/>
                <a:cs typeface="Arial" panose="020B0604020202020204" pitchFamily="34" charset="0"/>
              </a:rPr>
              <a:t>M.Ed</a:t>
            </a:r>
            <a:r>
              <a:rPr lang="fr-CA" sz="2400" dirty="0">
                <a:latin typeface="Arial" panose="020B0604020202020204" pitchFamily="34" charset="0"/>
                <a:cs typeface="Arial" panose="020B0604020202020204" pitchFamily="34" charset="0"/>
              </a:rPr>
              <a:t>., FRCPC, </a:t>
            </a:r>
            <a:r>
              <a:rPr lang="fr-CA" sz="2400" u="sng" dirty="0">
                <a:latin typeface="Arial" panose="020B0604020202020204" pitchFamily="34" charset="0"/>
                <a:cs typeface="Arial" panose="020B0604020202020204" pitchFamily="34" charset="0"/>
                <a:hlinkClick r:id="rId6"/>
              </a:rPr>
              <a:t>ndudek@toh.ca</a:t>
            </a:r>
            <a:endParaRPr lang="fr-CA" sz="24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3"/>
            </p:custDataLst>
          </p:nvPr>
        </p:nvSpPr>
        <p:spPr/>
        <p:txBody>
          <a:bodyPr/>
          <a:lstStyle/>
          <a:p>
            <a:fld id="{0F408A5D-059A-A247-8344-29C129C8EF29}" type="slidenum">
              <a:rPr lang="fr-CA" smtClean="0"/>
              <a:pPr/>
              <a:t>2</a:t>
            </a:fld>
            <a:endParaRPr lang="fr-CA" dirty="0"/>
          </a:p>
        </p:txBody>
      </p:sp>
    </p:spTree>
    <p:extLst>
      <p:ext uri="{BB962C8B-B14F-4D97-AF65-F5344CB8AC3E}">
        <p14:creationId xmlns:p14="http://schemas.microsoft.com/office/powerpoint/2010/main" val="172530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2A5A3-0124-DE9D-1EAA-11C809E1E640}"/>
              </a:ext>
            </a:extLst>
          </p:cNvPr>
          <p:cNvSpPr>
            <a:spLocks noGrp="1"/>
          </p:cNvSpPr>
          <p:nvPr>
            <p:ph idx="1"/>
            <p:custDataLst>
              <p:tags r:id="rId1"/>
            </p:custDataLst>
          </p:nvPr>
        </p:nvSpPr>
        <p:spPr>
          <a:xfrm>
            <a:off x="838200" y="2711669"/>
            <a:ext cx="10515600" cy="3465294"/>
          </a:xfrm>
        </p:spPr>
        <p:txBody>
          <a:bodyPr/>
          <a:lstStyle/>
          <a:p>
            <a:pPr marL="0" indent="0" algn="ctr">
              <a:buNone/>
            </a:pPr>
            <a:r>
              <a:rPr lang="fr-CA" sz="3600" dirty="0"/>
              <a:t>Pourquoi ces échelles semblent-elles fonctionner?</a:t>
            </a:r>
          </a:p>
        </p:txBody>
      </p:sp>
      <p:sp>
        <p:nvSpPr>
          <p:cNvPr id="4" name="Footer Placeholder 3">
            <a:extLst>
              <a:ext uri="{FF2B5EF4-FFF2-40B4-BE49-F238E27FC236}">
                <a16:creationId xmlns:a16="http://schemas.microsoft.com/office/drawing/2014/main" id="{EBBA58D3-6BD3-6A99-0DF2-A3517B1D62AA}"/>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692EF76-CBB0-2F5B-3E9F-003E516172D7}"/>
              </a:ext>
            </a:extLst>
          </p:cNvPr>
          <p:cNvSpPr>
            <a:spLocks noGrp="1"/>
          </p:cNvSpPr>
          <p:nvPr>
            <p:ph type="sldNum" sz="quarter" idx="12"/>
            <p:custDataLst>
              <p:tags r:id="rId3"/>
            </p:custDataLst>
          </p:nvPr>
        </p:nvSpPr>
        <p:spPr/>
        <p:txBody>
          <a:bodyPr/>
          <a:lstStyle/>
          <a:p>
            <a:fld id="{0F408A5D-059A-A247-8344-29C129C8EF29}" type="slidenum">
              <a:rPr lang="fr-CA" smtClean="0"/>
              <a:pPr/>
              <a:t>20</a:t>
            </a:fld>
            <a:endParaRPr lang="fr-CA" dirty="0"/>
          </a:p>
        </p:txBody>
      </p:sp>
    </p:spTree>
    <p:extLst>
      <p:ext uri="{BB962C8B-B14F-4D97-AF65-F5344CB8AC3E}">
        <p14:creationId xmlns:p14="http://schemas.microsoft.com/office/powerpoint/2010/main" val="125932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0391-F294-84F2-6DAA-104D50692E76}"/>
              </a:ext>
            </a:extLst>
          </p:cNvPr>
          <p:cNvSpPr>
            <a:spLocks noGrp="1"/>
          </p:cNvSpPr>
          <p:nvPr>
            <p:ph type="title"/>
            <p:custDataLst>
              <p:tags r:id="rId1"/>
            </p:custDataLst>
          </p:nvPr>
        </p:nvSpPr>
        <p:spPr/>
        <p:txBody>
          <a:bodyPr/>
          <a:lstStyle/>
          <a:p>
            <a:r>
              <a:rPr lang="fr-CA" dirty="0"/>
              <a:t>Confiance</a:t>
            </a:r>
          </a:p>
        </p:txBody>
      </p:sp>
      <p:sp>
        <p:nvSpPr>
          <p:cNvPr id="3" name="Content Placeholder 2">
            <a:extLst>
              <a:ext uri="{FF2B5EF4-FFF2-40B4-BE49-F238E27FC236}">
                <a16:creationId xmlns:a16="http://schemas.microsoft.com/office/drawing/2014/main" id="{EA867816-522F-4416-4708-3AE1D504050C}"/>
              </a:ext>
            </a:extLst>
          </p:cNvPr>
          <p:cNvSpPr>
            <a:spLocks noGrp="1"/>
          </p:cNvSpPr>
          <p:nvPr>
            <p:ph sz="half" idx="1"/>
            <p:custDataLst>
              <p:tags r:id="rId2"/>
            </p:custDataLst>
          </p:nvPr>
        </p:nvSpPr>
        <p:spPr>
          <a:xfrm>
            <a:off x="838199" y="1825625"/>
            <a:ext cx="6077607" cy="4351338"/>
          </a:xfrm>
        </p:spPr>
        <p:txBody>
          <a:bodyPr/>
          <a:lstStyle/>
          <a:p>
            <a:r>
              <a:rPr lang="fr-CA" sz="2400" dirty="0"/>
              <a:t>Les médecins </a:t>
            </a:r>
            <a:r>
              <a:rPr lang="fr-CA" sz="2400" dirty="0" err="1"/>
              <a:t>chargé</a:t>
            </a:r>
            <a:r>
              <a:rPr lang="fr-CA" sz="2400" dirty="0" err="1">
                <a:latin typeface="Calibri" panose="020F0502020204030204" pitchFamily="34" charset="0"/>
                <a:cs typeface="Calibri" panose="020F0502020204030204" pitchFamily="34" charset="0"/>
              </a:rPr>
              <a:t>·</a:t>
            </a:r>
            <a:r>
              <a:rPr lang="fr-CA" sz="2400" dirty="0" err="1"/>
              <a:t>es</a:t>
            </a:r>
            <a:r>
              <a:rPr lang="fr-CA" sz="2400" dirty="0"/>
              <a:t> de la supervision comprennent que l’objectif ultime est que les stagiaires n’aient plus besoin de supervision pour effectuer les tâches cliniques.</a:t>
            </a:r>
          </a:p>
          <a:p>
            <a:pPr lvl="1"/>
            <a:r>
              <a:rPr lang="fr-CA" sz="2000" dirty="0"/>
              <a:t>À ce moment, nous leur faisons confiance pour effectuer ces tâches de façon autonome.</a:t>
            </a:r>
          </a:p>
          <a:p>
            <a:r>
              <a:rPr lang="fr-CA" sz="2400" dirty="0"/>
              <a:t>Les critères qui décrivent le niveau de supervision/soutien requis par un·e stagiaire sont plus faciles à utiliser parce qu’ils correspondent à l’objectif bien compris d’arriver à l’autonomie.</a:t>
            </a:r>
          </a:p>
        </p:txBody>
      </p:sp>
      <p:sp>
        <p:nvSpPr>
          <p:cNvPr id="5" name="Footer Placeholder 4">
            <a:extLst>
              <a:ext uri="{FF2B5EF4-FFF2-40B4-BE49-F238E27FC236}">
                <a16:creationId xmlns:a16="http://schemas.microsoft.com/office/drawing/2014/main" id="{DDC61ED0-6F91-7377-4C5F-2524FCBBA2A7}"/>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1D79220C-28CC-43E5-289D-F3462554570C}"/>
              </a:ext>
            </a:extLst>
          </p:cNvPr>
          <p:cNvSpPr>
            <a:spLocks noGrp="1"/>
          </p:cNvSpPr>
          <p:nvPr>
            <p:ph type="sldNum" sz="quarter" idx="12"/>
            <p:custDataLst>
              <p:tags r:id="rId4"/>
            </p:custDataLst>
          </p:nvPr>
        </p:nvSpPr>
        <p:spPr/>
        <p:txBody>
          <a:bodyPr/>
          <a:lstStyle/>
          <a:p>
            <a:fld id="{0F408A5D-059A-A247-8344-29C129C8EF29}" type="slidenum">
              <a:rPr lang="fr-CA" smtClean="0"/>
              <a:pPr/>
              <a:t>21</a:t>
            </a:fld>
            <a:endParaRPr lang="fr-CA" dirty="0"/>
          </a:p>
        </p:txBody>
      </p:sp>
      <p:pic>
        <p:nvPicPr>
          <p:cNvPr id="7" name="Picture 2" descr="A person handing over a key to another person">
            <a:extLst>
              <a:ext uri="{FF2B5EF4-FFF2-40B4-BE49-F238E27FC236}">
                <a16:creationId xmlns:a16="http://schemas.microsoft.com/office/drawing/2014/main" id="{07DC087D-7731-CBD2-7F96-CF1D46D93101}"/>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l="14706" r="-3" b="-3"/>
          <a:stretch/>
        </p:blipFill>
        <p:spPr bwMode="auto">
          <a:xfrm>
            <a:off x="7105957" y="2190062"/>
            <a:ext cx="4715932" cy="3801183"/>
          </a:xfrm>
          <a:prstGeom prst="rect">
            <a:avLst/>
          </a:prstGeom>
          <a:solidFill>
            <a:srgbClr val="FFFFFF"/>
          </a:solidFill>
        </p:spPr>
      </p:pic>
    </p:spTree>
    <p:extLst>
      <p:ext uri="{BB962C8B-B14F-4D97-AF65-F5344CB8AC3E}">
        <p14:creationId xmlns:p14="http://schemas.microsoft.com/office/powerpoint/2010/main" val="308493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BEB7-ED32-D8BA-2080-E75B8F1742D5}"/>
              </a:ext>
            </a:extLst>
          </p:cNvPr>
          <p:cNvSpPr>
            <a:spLocks noGrp="1"/>
          </p:cNvSpPr>
          <p:nvPr>
            <p:ph type="title"/>
            <p:custDataLst>
              <p:tags r:id="rId1"/>
            </p:custDataLst>
          </p:nvPr>
        </p:nvSpPr>
        <p:spPr/>
        <p:txBody>
          <a:bodyPr/>
          <a:lstStyle/>
          <a:p>
            <a:r>
              <a:rPr lang="fr-CA" dirty="0"/>
              <a:t>Le sens des mots</a:t>
            </a:r>
          </a:p>
        </p:txBody>
      </p:sp>
      <p:sp>
        <p:nvSpPr>
          <p:cNvPr id="3" name="Content Placeholder 2">
            <a:extLst>
              <a:ext uri="{FF2B5EF4-FFF2-40B4-BE49-F238E27FC236}">
                <a16:creationId xmlns:a16="http://schemas.microsoft.com/office/drawing/2014/main" id="{900E59FD-8D66-1B59-1D98-C95BEC8AAC7E}"/>
              </a:ext>
            </a:extLst>
          </p:cNvPr>
          <p:cNvSpPr>
            <a:spLocks noGrp="1"/>
          </p:cNvSpPr>
          <p:nvPr>
            <p:ph idx="1"/>
            <p:custDataLst>
              <p:tags r:id="rId2"/>
            </p:custDataLst>
          </p:nvPr>
        </p:nvSpPr>
        <p:spPr/>
        <p:txBody>
          <a:bodyPr/>
          <a:lstStyle/>
          <a:p>
            <a:r>
              <a:rPr lang="fr-CA" dirty="0"/>
              <a:t>Puisque ces nouveaux outils utilisent le concept de confiance, ils ont été nommés « échelles de confiance » et définis comme suit : </a:t>
            </a:r>
          </a:p>
          <a:p>
            <a:pPr marL="0" indent="0" algn="ctr">
              <a:buNone/>
            </a:pPr>
            <a:r>
              <a:rPr lang="fr-CA" sz="2400" i="1" dirty="0"/>
              <a:t>« échelles d’évaluation ordinales fondées sur le comportement et la progression vers la compétence »</a:t>
            </a:r>
          </a:p>
          <a:p>
            <a:r>
              <a:rPr lang="fr-CA" u="sng" dirty="0"/>
              <a:t>Problème :</a:t>
            </a:r>
            <a:r>
              <a:rPr lang="fr-CA" dirty="0"/>
              <a:t> Cette terminologie a donné à penser à certains membres du corps professoral qu’on leur demandait d’évaluer leur niveau de confiance lors de l’utilisation de ces échelles. C’est compréhensible, étant donné la terminologie, mais inexact. </a:t>
            </a:r>
          </a:p>
          <a:p>
            <a:pPr lvl="1"/>
            <a:r>
              <a:rPr lang="fr-CA" dirty="0"/>
              <a:t>Les données issues de ces outils peuvent servir à </a:t>
            </a:r>
            <a:r>
              <a:rPr lang="fr-CA" b="1" dirty="0"/>
              <a:t>appuyer des décisions relatives à la confiance, </a:t>
            </a:r>
            <a:r>
              <a:rPr lang="fr-CA" dirty="0"/>
              <a:t>mais elles ne </a:t>
            </a:r>
            <a:r>
              <a:rPr lang="fr-CA" b="1" dirty="0"/>
              <a:t>permettent pas d’évaluer le niveau de confiance</a:t>
            </a:r>
            <a:r>
              <a:rPr lang="fr-CA" dirty="0"/>
              <a:t>.</a:t>
            </a:r>
          </a:p>
        </p:txBody>
      </p:sp>
      <p:sp>
        <p:nvSpPr>
          <p:cNvPr id="4" name="Footer Placeholder 3">
            <a:extLst>
              <a:ext uri="{FF2B5EF4-FFF2-40B4-BE49-F238E27FC236}">
                <a16:creationId xmlns:a16="http://schemas.microsoft.com/office/drawing/2014/main" id="{DF7FAEF6-65D9-99CE-7DC7-B301D014BDFE}"/>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72630F23-93CF-21F4-A8BF-A566025434E6}"/>
              </a:ext>
            </a:extLst>
          </p:cNvPr>
          <p:cNvSpPr>
            <a:spLocks noGrp="1"/>
          </p:cNvSpPr>
          <p:nvPr>
            <p:ph type="sldNum" sz="quarter" idx="12"/>
            <p:custDataLst>
              <p:tags r:id="rId4"/>
            </p:custDataLst>
          </p:nvPr>
        </p:nvSpPr>
        <p:spPr/>
        <p:txBody>
          <a:bodyPr/>
          <a:lstStyle/>
          <a:p>
            <a:fld id="{0F408A5D-059A-A247-8344-29C129C8EF29}" type="slidenum">
              <a:rPr lang="fr-CA" smtClean="0"/>
              <a:pPr/>
              <a:t>22</a:t>
            </a:fld>
            <a:endParaRPr lang="fr-CA" dirty="0"/>
          </a:p>
        </p:txBody>
      </p:sp>
    </p:spTree>
    <p:extLst>
      <p:ext uri="{BB962C8B-B14F-4D97-AF65-F5344CB8AC3E}">
        <p14:creationId xmlns:p14="http://schemas.microsoft.com/office/powerpoint/2010/main" val="142404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4AF5-A1E6-4E77-4EDB-3BC4D4818604}"/>
              </a:ext>
            </a:extLst>
          </p:cNvPr>
          <p:cNvSpPr>
            <a:spLocks noGrp="1"/>
          </p:cNvSpPr>
          <p:nvPr>
            <p:ph type="title"/>
            <p:custDataLst>
              <p:tags r:id="rId1"/>
            </p:custDataLst>
          </p:nvPr>
        </p:nvSpPr>
        <p:spPr/>
        <p:txBody>
          <a:bodyPr/>
          <a:lstStyle/>
          <a:p>
            <a:r>
              <a:rPr lang="fr-CA" dirty="0"/>
              <a:t>Rétrospectif par rapport à prospectif</a:t>
            </a:r>
          </a:p>
        </p:txBody>
      </p:sp>
      <p:sp>
        <p:nvSpPr>
          <p:cNvPr id="3" name="Content Placeholder 2">
            <a:extLst>
              <a:ext uri="{FF2B5EF4-FFF2-40B4-BE49-F238E27FC236}">
                <a16:creationId xmlns:a16="http://schemas.microsoft.com/office/drawing/2014/main" id="{DB5DF6DF-0BC3-F75C-BCFF-731276DB6FA5}"/>
              </a:ext>
            </a:extLst>
          </p:cNvPr>
          <p:cNvSpPr>
            <a:spLocks noGrp="1"/>
          </p:cNvSpPr>
          <p:nvPr>
            <p:ph idx="1"/>
            <p:custDataLst>
              <p:tags r:id="rId2"/>
            </p:custDataLst>
          </p:nvPr>
        </p:nvSpPr>
        <p:spPr>
          <a:xfrm>
            <a:off x="838199" y="1690688"/>
            <a:ext cx="10515600" cy="4351338"/>
          </a:xfrm>
        </p:spPr>
        <p:txBody>
          <a:bodyPr/>
          <a:lstStyle/>
          <a:p>
            <a:r>
              <a:rPr lang="fr-CA" dirty="0"/>
              <a:t>Outils rétrospectifs</a:t>
            </a:r>
          </a:p>
          <a:p>
            <a:pPr lvl="1"/>
            <a:r>
              <a:rPr lang="fr-CA" dirty="0"/>
              <a:t>Servent à évaluer ce qui a été fait, </a:t>
            </a:r>
            <a:r>
              <a:rPr lang="fr-CA" i="1" dirty="0"/>
              <a:t>pas</a:t>
            </a:r>
            <a:r>
              <a:rPr lang="fr-CA" dirty="0"/>
              <a:t> à évaluer un niveau de confiance.</a:t>
            </a:r>
          </a:p>
          <a:p>
            <a:pPr lvl="2"/>
            <a:r>
              <a:rPr lang="fr-CA" dirty="0"/>
              <a:t>Les données issues des outils rétrospectifs peuvent être utilisées pour </a:t>
            </a:r>
            <a:r>
              <a:rPr lang="fr-CA" i="1" dirty="0"/>
              <a:t>appuyer</a:t>
            </a:r>
            <a:r>
              <a:rPr lang="fr-CA" dirty="0"/>
              <a:t> les décisions en matière de confiance.</a:t>
            </a:r>
          </a:p>
          <a:p>
            <a:r>
              <a:rPr lang="fr-CA" dirty="0"/>
              <a:t>La confiance peut </a:t>
            </a:r>
            <a:r>
              <a:rPr lang="fr-CA" i="1" dirty="0"/>
              <a:t>uniquement</a:t>
            </a:r>
            <a:r>
              <a:rPr lang="fr-CA" dirty="0"/>
              <a:t> reposer sur une décision prospective.</a:t>
            </a:r>
          </a:p>
          <a:p>
            <a:pPr lvl="1"/>
            <a:r>
              <a:rPr lang="fr-CA" dirty="0"/>
              <a:t>« J’ai confiance en votre capacité à effectuer cette tâche à l’avenir. »</a:t>
            </a:r>
          </a:p>
          <a:p>
            <a:pPr lvl="1"/>
            <a:r>
              <a:rPr lang="fr-CA" dirty="0"/>
              <a:t>Il est possible d’utiliser une échelle pour décrire ce que vous laisseriez le ou la stagiaire effectuer à partir de maintenant – « échelle de supervision-confiance prospective ».</a:t>
            </a:r>
          </a:p>
          <a:p>
            <a:pPr lvl="1"/>
            <a:r>
              <a:rPr lang="fr-CA" dirty="0"/>
              <a:t>Il est également possible de fournir une réponse oui/non. Essentiellement, c’est ce qui se produit à l’échelle du comité de compétence.</a:t>
            </a:r>
          </a:p>
        </p:txBody>
      </p:sp>
      <p:sp>
        <p:nvSpPr>
          <p:cNvPr id="4" name="Footer Placeholder 3">
            <a:extLst>
              <a:ext uri="{FF2B5EF4-FFF2-40B4-BE49-F238E27FC236}">
                <a16:creationId xmlns:a16="http://schemas.microsoft.com/office/drawing/2014/main" id="{33101FF1-2556-1740-955D-E2377D08720A}"/>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944D6095-8689-A6DC-11AC-5B05F85B7B13}"/>
              </a:ext>
            </a:extLst>
          </p:cNvPr>
          <p:cNvSpPr>
            <a:spLocks noGrp="1"/>
          </p:cNvSpPr>
          <p:nvPr>
            <p:ph type="sldNum" sz="quarter" idx="12"/>
            <p:custDataLst>
              <p:tags r:id="rId4"/>
            </p:custDataLst>
          </p:nvPr>
        </p:nvSpPr>
        <p:spPr/>
        <p:txBody>
          <a:bodyPr/>
          <a:lstStyle/>
          <a:p>
            <a:fld id="{0F408A5D-059A-A247-8344-29C129C8EF29}" type="slidenum">
              <a:rPr lang="fr-CA" smtClean="0"/>
              <a:pPr/>
              <a:t>23</a:t>
            </a:fld>
            <a:endParaRPr lang="fr-CA" dirty="0"/>
          </a:p>
        </p:txBody>
      </p:sp>
    </p:spTree>
    <p:extLst>
      <p:ext uri="{BB962C8B-B14F-4D97-AF65-F5344CB8AC3E}">
        <p14:creationId xmlns:p14="http://schemas.microsoft.com/office/powerpoint/2010/main" val="358128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DE4F-78D7-1190-B709-20BAE1FF3309}"/>
              </a:ext>
            </a:extLst>
          </p:cNvPr>
          <p:cNvSpPr>
            <a:spLocks noGrp="1"/>
          </p:cNvSpPr>
          <p:nvPr>
            <p:ph type="title"/>
            <p:custDataLst>
              <p:tags r:id="rId1"/>
            </p:custDataLst>
          </p:nvPr>
        </p:nvSpPr>
        <p:spPr/>
        <p:txBody>
          <a:bodyPr/>
          <a:lstStyle/>
          <a:p>
            <a:r>
              <a:rPr lang="fr-CA" dirty="0"/>
              <a:t>Échelle de supervision rétrospective</a:t>
            </a:r>
          </a:p>
        </p:txBody>
      </p:sp>
      <p:sp>
        <p:nvSpPr>
          <p:cNvPr id="3" name="Content Placeholder 2">
            <a:extLst>
              <a:ext uri="{FF2B5EF4-FFF2-40B4-BE49-F238E27FC236}">
                <a16:creationId xmlns:a16="http://schemas.microsoft.com/office/drawing/2014/main" id="{5C611C8B-B3A6-C661-AB2E-45779ADA2D39}"/>
              </a:ext>
            </a:extLst>
          </p:cNvPr>
          <p:cNvSpPr>
            <a:spLocks noGrp="1"/>
          </p:cNvSpPr>
          <p:nvPr>
            <p:ph idx="1"/>
            <p:custDataLst>
              <p:tags r:id="rId2"/>
            </p:custDataLst>
          </p:nvPr>
        </p:nvSpPr>
        <p:spPr/>
        <p:txBody>
          <a:bodyPr/>
          <a:lstStyle/>
          <a:p>
            <a:r>
              <a:rPr lang="fr-CA" dirty="0"/>
              <a:t>Terme qui devrait être employé pour décrire le type d’échelle que les divers outils d’</a:t>
            </a:r>
            <a:r>
              <a:rPr lang="fr-CA" dirty="0" err="1"/>
              <a:t>EMT</a:t>
            </a:r>
            <a:r>
              <a:rPr lang="fr-CA" dirty="0"/>
              <a:t> et formulaires d’observation d’APC utilisent dans la CPC.</a:t>
            </a:r>
          </a:p>
          <a:p>
            <a:pPr lvl="1"/>
            <a:r>
              <a:rPr lang="fr-CA" dirty="0"/>
              <a:t>Souligne que nous demandons aux personnes chargées de la supervision d’évaluer le rendement qu’elles viennent juste d’observer (de façon rétrospective).</a:t>
            </a:r>
          </a:p>
          <a:p>
            <a:pPr lvl="1"/>
            <a:r>
              <a:rPr lang="fr-CA" dirty="0"/>
              <a:t>Le terme « confiance » est retiré pour éviter toute méprise à l’égard du fait que la personne chargée de la supervision clinique évalue la confiance (car elle n’évalue pas la confiance).</a:t>
            </a:r>
          </a:p>
          <a:p>
            <a:pPr lvl="1"/>
            <a:r>
              <a:rPr lang="fr-CA" dirty="0"/>
              <a:t>Le terme « supervision » rappelle à la personne chargée de l’évaluation qu’elle évalue le niveau de supervision/de soutien/d’aide qu’elle a offert à la ou au stagiaire pour effectuer cette tâche particulière.</a:t>
            </a:r>
          </a:p>
        </p:txBody>
      </p:sp>
      <p:sp>
        <p:nvSpPr>
          <p:cNvPr id="4" name="Footer Placeholder 3">
            <a:extLst>
              <a:ext uri="{FF2B5EF4-FFF2-40B4-BE49-F238E27FC236}">
                <a16:creationId xmlns:a16="http://schemas.microsoft.com/office/drawing/2014/main" id="{38105DDC-A692-8C59-C2F3-39C76A596189}"/>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37AB326C-5A25-01D4-03F7-DC6D39D06DFD}"/>
              </a:ext>
            </a:extLst>
          </p:cNvPr>
          <p:cNvSpPr>
            <a:spLocks noGrp="1"/>
          </p:cNvSpPr>
          <p:nvPr>
            <p:ph type="sldNum" sz="quarter" idx="12"/>
            <p:custDataLst>
              <p:tags r:id="rId4"/>
            </p:custDataLst>
          </p:nvPr>
        </p:nvSpPr>
        <p:spPr/>
        <p:txBody>
          <a:bodyPr/>
          <a:lstStyle/>
          <a:p>
            <a:fld id="{0F408A5D-059A-A247-8344-29C129C8EF29}" type="slidenum">
              <a:rPr lang="fr-CA" smtClean="0"/>
              <a:pPr/>
              <a:t>24</a:t>
            </a:fld>
            <a:endParaRPr lang="fr-CA" dirty="0"/>
          </a:p>
        </p:txBody>
      </p:sp>
    </p:spTree>
    <p:extLst>
      <p:ext uri="{BB962C8B-B14F-4D97-AF65-F5344CB8AC3E}">
        <p14:creationId xmlns:p14="http://schemas.microsoft.com/office/powerpoint/2010/main" val="2716264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773B-71F9-9D5E-D435-FF3F8BE7A778}"/>
              </a:ext>
            </a:extLst>
          </p:cNvPr>
          <p:cNvSpPr>
            <a:spLocks noGrp="1"/>
          </p:cNvSpPr>
          <p:nvPr>
            <p:ph type="title"/>
            <p:custDataLst>
              <p:tags r:id="rId1"/>
            </p:custDataLst>
          </p:nvPr>
        </p:nvSpPr>
        <p:spPr/>
        <p:txBody>
          <a:bodyPr/>
          <a:lstStyle/>
          <a:p>
            <a:r>
              <a:rPr lang="fr-CA" dirty="0"/>
              <a:t>Comment utiliser ces outils</a:t>
            </a:r>
          </a:p>
        </p:txBody>
      </p:sp>
      <p:sp>
        <p:nvSpPr>
          <p:cNvPr id="3" name="Content Placeholder 2">
            <a:extLst>
              <a:ext uri="{FF2B5EF4-FFF2-40B4-BE49-F238E27FC236}">
                <a16:creationId xmlns:a16="http://schemas.microsoft.com/office/drawing/2014/main" id="{FDD0A71B-8EEC-485C-8877-772B1F3CD2B6}"/>
              </a:ext>
            </a:extLst>
          </p:cNvPr>
          <p:cNvSpPr>
            <a:spLocks noGrp="1"/>
          </p:cNvSpPr>
          <p:nvPr>
            <p:ph idx="1"/>
            <p:custDataLst>
              <p:tags r:id="rId2"/>
            </p:custDataLst>
          </p:nvPr>
        </p:nvSpPr>
        <p:spPr>
          <a:xfrm>
            <a:off x="838200" y="1825625"/>
            <a:ext cx="10515600" cy="4501034"/>
          </a:xfrm>
        </p:spPr>
        <p:txBody>
          <a:bodyPr/>
          <a:lstStyle/>
          <a:p>
            <a:r>
              <a:rPr lang="fr-CA" dirty="0"/>
              <a:t>Préparez les </a:t>
            </a:r>
            <a:r>
              <a:rPr lang="fr-CA" dirty="0" err="1"/>
              <a:t>résident</a:t>
            </a:r>
            <a:r>
              <a:rPr lang="fr-CA" dirty="0" err="1">
                <a:latin typeface="Calibri" panose="020F0502020204030204" pitchFamily="34" charset="0"/>
                <a:cs typeface="Calibri" panose="020F0502020204030204" pitchFamily="34" charset="0"/>
              </a:rPr>
              <a:t>·</a:t>
            </a:r>
            <a:r>
              <a:rPr lang="fr-CA" dirty="0" err="1"/>
              <a:t>es</a:t>
            </a:r>
            <a:r>
              <a:rPr lang="fr-CA" dirty="0"/>
              <a:t> au fait qu’il s’agit d’une méthode différente</a:t>
            </a:r>
          </a:p>
          <a:p>
            <a:r>
              <a:rPr lang="fr-CA" dirty="0"/>
              <a:t>N’ayez pas peur de fournir une évaluation qui décrit le rendement</a:t>
            </a:r>
          </a:p>
          <a:p>
            <a:pPr lvl="1"/>
            <a:r>
              <a:rPr lang="fr-CA" dirty="0"/>
              <a:t>Ne vous préoccupez PAS du niveau de formation</a:t>
            </a:r>
          </a:p>
          <a:p>
            <a:r>
              <a:rPr lang="fr-CA" dirty="0"/>
              <a:t>Concentrez-vous sur le rendement observé aujourd’hui</a:t>
            </a:r>
          </a:p>
          <a:p>
            <a:pPr lvl="1"/>
            <a:r>
              <a:rPr lang="fr-CA" dirty="0"/>
              <a:t>Ne vous préoccupez PAS de l’incidence future</a:t>
            </a:r>
          </a:p>
          <a:p>
            <a:r>
              <a:rPr lang="fr-CA" dirty="0"/>
              <a:t>Ne vous inquiétez PAS tant de la réaction des résident·es lorsque ces personnes sauront qu’elles n’ont pas obtenu un « 5 »</a:t>
            </a:r>
          </a:p>
          <a:p>
            <a:pPr lvl="1"/>
            <a:r>
              <a:rPr lang="fr-CA" dirty="0"/>
              <a:t>La plupart des résident·es savent que la tâche n’a pas entièrement été effectuée de façon autonome</a:t>
            </a:r>
          </a:p>
        </p:txBody>
      </p:sp>
      <p:sp>
        <p:nvSpPr>
          <p:cNvPr id="4" name="Footer Placeholder 3">
            <a:extLst>
              <a:ext uri="{FF2B5EF4-FFF2-40B4-BE49-F238E27FC236}">
                <a16:creationId xmlns:a16="http://schemas.microsoft.com/office/drawing/2014/main" id="{292D9F3F-B766-7694-B4DF-3DB2427BDBFA}"/>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BFF693F-7249-FD28-4A6B-1A07F63FF725}"/>
              </a:ext>
            </a:extLst>
          </p:cNvPr>
          <p:cNvSpPr>
            <a:spLocks noGrp="1"/>
          </p:cNvSpPr>
          <p:nvPr>
            <p:ph type="sldNum" sz="quarter" idx="12"/>
            <p:custDataLst>
              <p:tags r:id="rId4"/>
            </p:custDataLst>
          </p:nvPr>
        </p:nvSpPr>
        <p:spPr/>
        <p:txBody>
          <a:bodyPr/>
          <a:lstStyle/>
          <a:p>
            <a:fld id="{0F408A5D-059A-A247-8344-29C129C8EF29}" type="slidenum">
              <a:rPr lang="fr-CA" smtClean="0"/>
              <a:pPr/>
              <a:t>25</a:t>
            </a:fld>
            <a:endParaRPr lang="fr-CA" dirty="0"/>
          </a:p>
        </p:txBody>
      </p:sp>
    </p:spTree>
    <p:extLst>
      <p:ext uri="{BB962C8B-B14F-4D97-AF65-F5344CB8AC3E}">
        <p14:creationId xmlns:p14="http://schemas.microsoft.com/office/powerpoint/2010/main" val="24617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EDF8-73E2-8225-7A98-E7125952FA5C}"/>
              </a:ext>
            </a:extLst>
          </p:cNvPr>
          <p:cNvSpPr>
            <a:spLocks noGrp="1"/>
          </p:cNvSpPr>
          <p:nvPr>
            <p:ph type="title"/>
            <p:custDataLst>
              <p:tags r:id="rId1"/>
            </p:custDataLst>
          </p:nvPr>
        </p:nvSpPr>
        <p:spPr/>
        <p:txBody>
          <a:bodyPr/>
          <a:lstStyle/>
          <a:p>
            <a:r>
              <a:rPr lang="fr-CA" dirty="0"/>
              <a:t>Comment utiliser ces outils (suite)</a:t>
            </a:r>
          </a:p>
        </p:txBody>
      </p:sp>
      <p:sp>
        <p:nvSpPr>
          <p:cNvPr id="3" name="Content Placeholder 2">
            <a:extLst>
              <a:ext uri="{FF2B5EF4-FFF2-40B4-BE49-F238E27FC236}">
                <a16:creationId xmlns:a16="http://schemas.microsoft.com/office/drawing/2014/main" id="{6A5A7C47-DAC9-2EB7-F2EE-BEBFB20CA95C}"/>
              </a:ext>
            </a:extLst>
          </p:cNvPr>
          <p:cNvSpPr>
            <a:spLocks noGrp="1"/>
          </p:cNvSpPr>
          <p:nvPr>
            <p:ph idx="1"/>
            <p:custDataLst>
              <p:tags r:id="rId2"/>
            </p:custDataLst>
          </p:nvPr>
        </p:nvSpPr>
        <p:spPr>
          <a:xfrm>
            <a:off x="838199" y="1690688"/>
            <a:ext cx="10515600" cy="4351338"/>
          </a:xfrm>
        </p:spPr>
        <p:txBody>
          <a:bodyPr/>
          <a:lstStyle/>
          <a:p>
            <a:r>
              <a:rPr lang="fr-CA" dirty="0"/>
              <a:t>Que faire lorsque je n’observe pas une APC au complet?</a:t>
            </a:r>
          </a:p>
          <a:p>
            <a:pPr lvl="1"/>
            <a:r>
              <a:rPr lang="fr-CA" dirty="0"/>
              <a:t>Situation fréquente</a:t>
            </a:r>
          </a:p>
          <a:p>
            <a:pPr lvl="1"/>
            <a:r>
              <a:rPr lang="fr-CA" dirty="0"/>
              <a:t>Une évaluation partielle vaut mieux que l’absence d’évaluation</a:t>
            </a:r>
          </a:p>
          <a:p>
            <a:pPr lvl="2"/>
            <a:r>
              <a:rPr lang="fr-CA" dirty="0"/>
              <a:t>Il est utile de savoir que le résident ou la résidente peut faire une partie de l’APC</a:t>
            </a:r>
          </a:p>
          <a:p>
            <a:pPr lvl="1"/>
            <a:r>
              <a:rPr lang="fr-CA" dirty="0"/>
              <a:t>Options</a:t>
            </a:r>
          </a:p>
          <a:p>
            <a:pPr lvl="2"/>
            <a:r>
              <a:rPr lang="fr-CA" dirty="0"/>
              <a:t>Remplir une partie du formulaire d’évaluation de l’APC</a:t>
            </a:r>
          </a:p>
          <a:p>
            <a:pPr lvl="2"/>
            <a:r>
              <a:rPr lang="fr-CA" dirty="0"/>
              <a:t>Ne procéder qu’à une description narrative des observations</a:t>
            </a:r>
          </a:p>
          <a:p>
            <a:pPr lvl="2"/>
            <a:r>
              <a:rPr lang="fr-CA" dirty="0"/>
              <a:t>Recourir à un autre outil si votre programme dispose d’un tel outil</a:t>
            </a:r>
          </a:p>
          <a:p>
            <a:r>
              <a:rPr lang="fr-CA" dirty="0"/>
              <a:t>Discuter de l’utilisation de l’échelle dans votre contexte local</a:t>
            </a:r>
          </a:p>
          <a:p>
            <a:pPr lvl="1"/>
            <a:r>
              <a:rPr lang="fr-CA" dirty="0"/>
              <a:t>Intervention/non-intervention</a:t>
            </a:r>
          </a:p>
        </p:txBody>
      </p:sp>
      <p:sp>
        <p:nvSpPr>
          <p:cNvPr id="4" name="Footer Placeholder 3">
            <a:extLst>
              <a:ext uri="{FF2B5EF4-FFF2-40B4-BE49-F238E27FC236}">
                <a16:creationId xmlns:a16="http://schemas.microsoft.com/office/drawing/2014/main" id="{32DBB952-C27E-937D-5CE7-95A4B55F020A}"/>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8F59D72D-9118-A071-BECB-D794406F799C}"/>
              </a:ext>
            </a:extLst>
          </p:cNvPr>
          <p:cNvSpPr>
            <a:spLocks noGrp="1"/>
          </p:cNvSpPr>
          <p:nvPr>
            <p:ph type="sldNum" sz="quarter" idx="12"/>
            <p:custDataLst>
              <p:tags r:id="rId4"/>
            </p:custDataLst>
          </p:nvPr>
        </p:nvSpPr>
        <p:spPr/>
        <p:txBody>
          <a:bodyPr/>
          <a:lstStyle/>
          <a:p>
            <a:fld id="{0F408A5D-059A-A247-8344-29C129C8EF29}" type="slidenum">
              <a:rPr lang="fr-CA" smtClean="0"/>
              <a:pPr/>
              <a:t>26</a:t>
            </a:fld>
            <a:endParaRPr lang="fr-CA" dirty="0"/>
          </a:p>
        </p:txBody>
      </p:sp>
    </p:spTree>
    <p:extLst>
      <p:ext uri="{BB962C8B-B14F-4D97-AF65-F5344CB8AC3E}">
        <p14:creationId xmlns:p14="http://schemas.microsoft.com/office/powerpoint/2010/main" val="197761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F0C7-7351-A012-37A1-5DEE99A891E1}"/>
              </a:ext>
            </a:extLst>
          </p:cNvPr>
          <p:cNvSpPr>
            <a:spLocks noGrp="1"/>
          </p:cNvSpPr>
          <p:nvPr>
            <p:ph type="title"/>
            <p:custDataLst>
              <p:tags r:id="rId1"/>
            </p:custDataLst>
          </p:nvPr>
        </p:nvSpPr>
        <p:spPr/>
        <p:txBody>
          <a:bodyPr/>
          <a:lstStyle/>
          <a:p>
            <a:r>
              <a:rPr lang="fr-CA" dirty="0"/>
              <a:t>Recourir à différentes échelles – scénario 1</a:t>
            </a:r>
          </a:p>
        </p:txBody>
      </p:sp>
      <p:sp>
        <p:nvSpPr>
          <p:cNvPr id="3" name="Content Placeholder 2">
            <a:extLst>
              <a:ext uri="{FF2B5EF4-FFF2-40B4-BE49-F238E27FC236}">
                <a16:creationId xmlns:a16="http://schemas.microsoft.com/office/drawing/2014/main" id="{19DC494F-A103-E79C-E87E-B8DA432ABECE}"/>
              </a:ext>
            </a:extLst>
          </p:cNvPr>
          <p:cNvSpPr>
            <a:spLocks noGrp="1"/>
          </p:cNvSpPr>
          <p:nvPr>
            <p:ph idx="1"/>
            <p:custDataLst>
              <p:tags r:id="rId2"/>
            </p:custDataLst>
          </p:nvPr>
        </p:nvSpPr>
        <p:spPr/>
        <p:txBody>
          <a:bodyPr/>
          <a:lstStyle/>
          <a:p>
            <a:pPr marL="0" indent="0">
              <a:buNone/>
            </a:pPr>
            <a:r>
              <a:rPr lang="fr-CA" i="1" dirty="0"/>
              <a:t>Un résident de deuxième année travaille dans une clinique et dépasse les attentes en matière d’examen physique pour une partie, mais non la totalité des patientes et patients examinés dans cette clinique. Certaines compétences ne requièrent aucune intervention de votre part, mais vous devez le guider pour d’autres. </a:t>
            </a:r>
          </a:p>
          <a:p>
            <a:pPr marL="0" indent="0">
              <a:buNone/>
            </a:pPr>
            <a:endParaRPr lang="fr-CA" dirty="0"/>
          </a:p>
          <a:p>
            <a:pPr marL="0" indent="0">
              <a:buNone/>
            </a:pPr>
            <a:r>
              <a:rPr lang="fr-CA" dirty="0"/>
              <a:t>Comment évalueriez-vous ses compétences en matière d’examen physique sur le formulaire de chacune des échelles d’évaluation? </a:t>
            </a:r>
          </a:p>
        </p:txBody>
      </p:sp>
      <p:sp>
        <p:nvSpPr>
          <p:cNvPr id="4" name="Footer Placeholder 3">
            <a:extLst>
              <a:ext uri="{FF2B5EF4-FFF2-40B4-BE49-F238E27FC236}">
                <a16:creationId xmlns:a16="http://schemas.microsoft.com/office/drawing/2014/main" id="{5127DE4B-55F2-B60C-D1BE-E6817E80F268}"/>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7D0B5E1F-2C4E-724F-428E-37BFA9B47895}"/>
              </a:ext>
            </a:extLst>
          </p:cNvPr>
          <p:cNvSpPr>
            <a:spLocks noGrp="1"/>
          </p:cNvSpPr>
          <p:nvPr>
            <p:ph type="sldNum" sz="quarter" idx="12"/>
            <p:custDataLst>
              <p:tags r:id="rId4"/>
            </p:custDataLst>
          </p:nvPr>
        </p:nvSpPr>
        <p:spPr/>
        <p:txBody>
          <a:bodyPr/>
          <a:lstStyle/>
          <a:p>
            <a:fld id="{0F408A5D-059A-A247-8344-29C129C8EF29}" type="slidenum">
              <a:rPr lang="fr-CA" smtClean="0"/>
              <a:pPr/>
              <a:t>27</a:t>
            </a:fld>
            <a:endParaRPr lang="fr-CA" dirty="0"/>
          </a:p>
        </p:txBody>
      </p:sp>
    </p:spTree>
    <p:extLst>
      <p:ext uri="{BB962C8B-B14F-4D97-AF65-F5344CB8AC3E}">
        <p14:creationId xmlns:p14="http://schemas.microsoft.com/office/powerpoint/2010/main" val="169112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EB33-DA2A-E9C3-6998-310360A6969E}"/>
              </a:ext>
            </a:extLst>
          </p:cNvPr>
          <p:cNvSpPr>
            <a:spLocks noGrp="1"/>
          </p:cNvSpPr>
          <p:nvPr>
            <p:ph type="title"/>
            <p:custDataLst>
              <p:tags r:id="rId1"/>
            </p:custDataLst>
          </p:nvPr>
        </p:nvSpPr>
        <p:spPr/>
        <p:txBody>
          <a:bodyPr/>
          <a:lstStyle/>
          <a:p>
            <a:r>
              <a:rPr lang="fr-CA" sz="4000" dirty="0"/>
              <a:t>Recourir à différentes échelles – scénario 1 (suite)</a:t>
            </a:r>
          </a:p>
        </p:txBody>
      </p:sp>
      <p:sp>
        <p:nvSpPr>
          <p:cNvPr id="3" name="Content Placeholder 2">
            <a:extLst>
              <a:ext uri="{FF2B5EF4-FFF2-40B4-BE49-F238E27FC236}">
                <a16:creationId xmlns:a16="http://schemas.microsoft.com/office/drawing/2014/main" id="{3C8BA4B8-774E-2B46-0000-163AD6D440E3}"/>
              </a:ext>
            </a:extLst>
          </p:cNvPr>
          <p:cNvSpPr>
            <a:spLocks noGrp="1"/>
          </p:cNvSpPr>
          <p:nvPr>
            <p:ph sz="half" idx="1"/>
            <p:custDataLst>
              <p:tags r:id="rId2"/>
            </p:custDataLst>
          </p:nvPr>
        </p:nvSpPr>
        <p:spPr>
          <a:xfrm>
            <a:off x="893433" y="1690688"/>
            <a:ext cx="4627178" cy="4351338"/>
          </a:xfrm>
        </p:spPr>
        <p:txBody>
          <a:bodyPr/>
          <a:lstStyle/>
          <a:p>
            <a:pPr marL="0" indent="0">
              <a:buNone/>
            </a:pPr>
            <a:r>
              <a:rPr lang="fr-CA" i="1" dirty="0"/>
              <a:t>Échelle d’évaluation A</a:t>
            </a:r>
          </a:p>
          <a:p>
            <a:pPr marL="514350" indent="-514350">
              <a:buFont typeface="+mj-lt"/>
              <a:buAutoNum type="arabicPeriod"/>
            </a:pPr>
            <a:r>
              <a:rPr lang="fr-CA" sz="2400" dirty="0"/>
              <a:t>Répond rarement aux attentes</a:t>
            </a:r>
          </a:p>
          <a:p>
            <a:pPr marL="514350" indent="-514350">
              <a:buFont typeface="+mj-lt"/>
              <a:buAutoNum type="arabicPeriod"/>
            </a:pPr>
            <a:r>
              <a:rPr lang="fr-CA" sz="2400" dirty="0"/>
              <a:t>Répond parfois aux attentes</a:t>
            </a:r>
          </a:p>
          <a:p>
            <a:pPr marL="514350" indent="-514350">
              <a:buFont typeface="+mj-lt"/>
              <a:buAutoNum type="arabicPeriod"/>
            </a:pPr>
            <a:r>
              <a:rPr lang="fr-CA" sz="2400" dirty="0"/>
              <a:t>Répond aux attentes</a:t>
            </a:r>
          </a:p>
          <a:p>
            <a:pPr marL="514350" indent="-514350">
              <a:buFont typeface="+mj-lt"/>
              <a:buAutoNum type="arabicPeriod"/>
            </a:pPr>
            <a:r>
              <a:rPr lang="fr-CA" sz="2400" dirty="0"/>
              <a:t>Dépasse parfois les attentes</a:t>
            </a:r>
          </a:p>
          <a:p>
            <a:pPr marL="514350" indent="-514350">
              <a:buFont typeface="+mj-lt"/>
              <a:buAutoNum type="arabicPeriod"/>
            </a:pPr>
            <a:r>
              <a:rPr lang="fr-CA" sz="2400" dirty="0"/>
              <a:t>Dépasse toujours les attentes</a:t>
            </a:r>
          </a:p>
        </p:txBody>
      </p:sp>
      <p:sp>
        <p:nvSpPr>
          <p:cNvPr id="4" name="Content Placeholder 3">
            <a:extLst>
              <a:ext uri="{FF2B5EF4-FFF2-40B4-BE49-F238E27FC236}">
                <a16:creationId xmlns:a16="http://schemas.microsoft.com/office/drawing/2014/main" id="{CC19E641-AE95-48FE-E51B-E34E34EA9931}"/>
              </a:ext>
            </a:extLst>
          </p:cNvPr>
          <p:cNvSpPr>
            <a:spLocks noGrp="1"/>
          </p:cNvSpPr>
          <p:nvPr>
            <p:ph sz="half" idx="2"/>
            <p:custDataLst>
              <p:tags r:id="rId3"/>
            </p:custDataLst>
          </p:nvPr>
        </p:nvSpPr>
        <p:spPr>
          <a:xfrm>
            <a:off x="5812221" y="1555674"/>
            <a:ext cx="5541579" cy="4351338"/>
          </a:xfrm>
        </p:spPr>
        <p:txBody>
          <a:bodyPr/>
          <a:lstStyle/>
          <a:p>
            <a:pPr marL="0" indent="0">
              <a:buNone/>
            </a:pPr>
            <a:r>
              <a:rPr lang="fr-CA" i="1" dirty="0"/>
              <a:t>Échelle d’évaluation B</a:t>
            </a:r>
          </a:p>
          <a:p>
            <a:pPr marL="514350" indent="-514350">
              <a:buFont typeface="+mj-lt"/>
              <a:buAutoNum type="arabicPeriod"/>
            </a:pPr>
            <a:r>
              <a:rPr lang="fr-CA" sz="2000" dirty="0"/>
              <a:t>A besoin d’un encadrement complet : « J’ai dû le faire »</a:t>
            </a:r>
          </a:p>
          <a:p>
            <a:pPr marL="514350" indent="-514350">
              <a:buFont typeface="+mj-lt"/>
              <a:buAutoNum type="arabicPeriod"/>
            </a:pPr>
            <a:r>
              <a:rPr lang="fr-CA" sz="2000" dirty="0"/>
              <a:t>Peut exécuter la tâche, mais en étant </a:t>
            </a:r>
            <a:r>
              <a:rPr lang="fr-CA" sz="2000" dirty="0" err="1"/>
              <a:t>guidé</a:t>
            </a:r>
            <a:r>
              <a:rPr lang="fr-CA" sz="2000" dirty="0" err="1">
                <a:latin typeface="Calibri" panose="020F0502020204030204" pitchFamily="34" charset="0"/>
                <a:cs typeface="Calibri" panose="020F0502020204030204" pitchFamily="34" charset="0"/>
              </a:rPr>
              <a:t>·</a:t>
            </a:r>
            <a:r>
              <a:rPr lang="fr-CA" sz="2000" dirty="0" err="1"/>
              <a:t>e</a:t>
            </a:r>
            <a:r>
              <a:rPr lang="fr-CA" sz="2000" dirty="0"/>
              <a:t> constamment : « J’ai dû lui expliquer comment faire »</a:t>
            </a:r>
          </a:p>
          <a:p>
            <a:pPr marL="514350" indent="-514350">
              <a:buFont typeface="+mj-lt"/>
              <a:buAutoNum type="arabicPeriod"/>
            </a:pPr>
            <a:r>
              <a:rPr lang="fr-CA" sz="2000" dirty="0"/>
              <a:t>Fait preuve d’une certaine autonomie, mais a parfois besoin d’être </a:t>
            </a:r>
            <a:r>
              <a:rPr lang="fr-CA" sz="2000" dirty="0" err="1"/>
              <a:t>guidé</a:t>
            </a:r>
            <a:r>
              <a:rPr lang="fr-CA" sz="2000" dirty="0" err="1">
                <a:latin typeface="Calibri" panose="020F0502020204030204" pitchFamily="34" charset="0"/>
                <a:cs typeface="Calibri" panose="020F0502020204030204" pitchFamily="34" charset="0"/>
              </a:rPr>
              <a:t>·</a:t>
            </a:r>
            <a:r>
              <a:rPr lang="fr-CA" sz="2000" dirty="0" err="1"/>
              <a:t>e</a:t>
            </a:r>
            <a:r>
              <a:rPr lang="fr-CA" sz="2000" dirty="0"/>
              <a:t> : « J’ai dû le ou la guider à l’occasion »</a:t>
            </a:r>
          </a:p>
          <a:p>
            <a:pPr marL="514350" indent="-514350">
              <a:buFont typeface="+mj-lt"/>
              <a:buAutoNum type="arabicPeriod"/>
            </a:pPr>
            <a:r>
              <a:rPr lang="fr-CA" sz="2000" dirty="0"/>
              <a:t>Est entièrement autonome la plupart du temps, mais certaines nuances nécessitent de l’aide : « Je devais être </a:t>
            </a:r>
            <a:r>
              <a:rPr lang="fr-CA" sz="2000" dirty="0" err="1"/>
              <a:t>présent</a:t>
            </a:r>
            <a:r>
              <a:rPr lang="fr-CA" sz="2000" dirty="0" err="1">
                <a:latin typeface="Calibri" panose="020F0502020204030204" pitchFamily="34" charset="0"/>
                <a:cs typeface="Calibri" panose="020F0502020204030204" pitchFamily="34" charset="0"/>
              </a:rPr>
              <a:t>·</a:t>
            </a:r>
            <a:r>
              <a:rPr lang="fr-CA" sz="2000" dirty="0" err="1"/>
              <a:t>e</a:t>
            </a:r>
            <a:r>
              <a:rPr lang="fr-CA" sz="2000" dirty="0"/>
              <a:t> au cas où »</a:t>
            </a:r>
          </a:p>
          <a:p>
            <a:pPr marL="514350" indent="-514350">
              <a:buFont typeface="+mj-lt"/>
              <a:buAutoNum type="arabicPeriod"/>
            </a:pPr>
            <a:r>
              <a:rPr lang="fr-CA" sz="2000" dirty="0"/>
              <a:t>Est entièrement autonome : « Je n’avais pas besoin d’être </a:t>
            </a:r>
            <a:r>
              <a:rPr lang="fr-CA" sz="2000" dirty="0" err="1"/>
              <a:t>présent</a:t>
            </a:r>
            <a:r>
              <a:rPr lang="fr-CA" sz="2000" dirty="0" err="1">
                <a:latin typeface="Calibri" panose="020F0502020204030204" pitchFamily="34" charset="0"/>
                <a:cs typeface="Calibri" panose="020F0502020204030204" pitchFamily="34" charset="0"/>
              </a:rPr>
              <a:t>·</a:t>
            </a:r>
            <a:r>
              <a:rPr lang="fr-CA" sz="2000" dirty="0" err="1"/>
              <a:t>e</a:t>
            </a:r>
            <a:r>
              <a:rPr lang="fr-CA" sz="2000" dirty="0"/>
              <a:t> »</a:t>
            </a:r>
          </a:p>
        </p:txBody>
      </p:sp>
      <p:sp>
        <p:nvSpPr>
          <p:cNvPr id="5" name="Footer Placeholder 4">
            <a:extLst>
              <a:ext uri="{FF2B5EF4-FFF2-40B4-BE49-F238E27FC236}">
                <a16:creationId xmlns:a16="http://schemas.microsoft.com/office/drawing/2014/main" id="{AE27D0E6-44EE-0218-D077-BAF35C390280}"/>
              </a:ext>
            </a:extLst>
          </p:cNvPr>
          <p:cNvSpPr>
            <a:spLocks noGrp="1"/>
          </p:cNvSpPr>
          <p:nvPr>
            <p:ph type="ftr" sz="quarter" idx="11"/>
            <p:custDataLst>
              <p:tags r:id="rId4"/>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B25CACD9-8E22-3E6B-5242-CBC6BE1BE9FC}"/>
              </a:ext>
            </a:extLst>
          </p:cNvPr>
          <p:cNvSpPr>
            <a:spLocks noGrp="1"/>
          </p:cNvSpPr>
          <p:nvPr>
            <p:ph type="sldNum" sz="quarter" idx="12"/>
            <p:custDataLst>
              <p:tags r:id="rId5"/>
            </p:custDataLst>
          </p:nvPr>
        </p:nvSpPr>
        <p:spPr/>
        <p:txBody>
          <a:bodyPr/>
          <a:lstStyle/>
          <a:p>
            <a:fld id="{0F408A5D-059A-A247-8344-29C129C8EF29}" type="slidenum">
              <a:rPr lang="fr-CA" smtClean="0"/>
              <a:pPr/>
              <a:t>28</a:t>
            </a:fld>
            <a:endParaRPr lang="fr-CA" dirty="0"/>
          </a:p>
        </p:txBody>
      </p:sp>
    </p:spTree>
    <p:extLst>
      <p:ext uri="{BB962C8B-B14F-4D97-AF65-F5344CB8AC3E}">
        <p14:creationId xmlns:p14="http://schemas.microsoft.com/office/powerpoint/2010/main" val="102569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B0FB-8008-61D9-7066-8A4A39671E3B}"/>
              </a:ext>
            </a:extLst>
          </p:cNvPr>
          <p:cNvSpPr>
            <a:spLocks noGrp="1"/>
          </p:cNvSpPr>
          <p:nvPr>
            <p:ph type="title"/>
            <p:custDataLst>
              <p:tags r:id="rId1"/>
            </p:custDataLst>
          </p:nvPr>
        </p:nvSpPr>
        <p:spPr/>
        <p:txBody>
          <a:bodyPr/>
          <a:lstStyle/>
          <a:p>
            <a:r>
              <a:rPr lang="fr-CA" dirty="0"/>
              <a:t>Recourir à différentes échelles – réponses au scénario 1</a:t>
            </a:r>
          </a:p>
        </p:txBody>
      </p:sp>
      <p:sp>
        <p:nvSpPr>
          <p:cNvPr id="3" name="Content Placeholder 2">
            <a:extLst>
              <a:ext uri="{FF2B5EF4-FFF2-40B4-BE49-F238E27FC236}">
                <a16:creationId xmlns:a16="http://schemas.microsoft.com/office/drawing/2014/main" id="{02AFC70B-3F5D-890F-3182-1594942400F7}"/>
              </a:ext>
            </a:extLst>
          </p:cNvPr>
          <p:cNvSpPr>
            <a:spLocks noGrp="1"/>
          </p:cNvSpPr>
          <p:nvPr>
            <p:ph idx="1"/>
            <p:custDataLst>
              <p:tags r:id="rId2"/>
            </p:custDataLst>
          </p:nvPr>
        </p:nvSpPr>
        <p:spPr/>
        <p:txBody>
          <a:bodyPr/>
          <a:lstStyle/>
          <a:p>
            <a:r>
              <a:rPr lang="fr-CA" sz="3200" i="1" dirty="0"/>
              <a:t>Échelle d’évaluation A</a:t>
            </a:r>
            <a:r>
              <a:rPr lang="fr-CA" sz="3200" dirty="0"/>
              <a:t> – </a:t>
            </a:r>
            <a:r>
              <a:rPr lang="fr-CA" sz="3200" dirty="0">
                <a:solidFill>
                  <a:schemeClr val="accent5"/>
                </a:solidFill>
              </a:rPr>
              <a:t>4.</a:t>
            </a:r>
            <a:r>
              <a:rPr lang="fr-CA" sz="3200" dirty="0"/>
              <a:t> Dépasse parfois les attentes</a:t>
            </a:r>
          </a:p>
          <a:p>
            <a:endParaRPr lang="fr-CA" sz="3200" i="1" dirty="0"/>
          </a:p>
          <a:p>
            <a:r>
              <a:rPr lang="fr-CA" sz="3200" i="1" dirty="0"/>
              <a:t>Échelle d’évaluation B</a:t>
            </a:r>
            <a:r>
              <a:rPr lang="fr-CA" sz="3200" dirty="0"/>
              <a:t> – </a:t>
            </a:r>
            <a:r>
              <a:rPr lang="fr-CA" sz="3200" dirty="0">
                <a:solidFill>
                  <a:schemeClr val="accent5"/>
                </a:solidFill>
              </a:rPr>
              <a:t>3.</a:t>
            </a:r>
            <a:r>
              <a:rPr lang="fr-CA" sz="3200" dirty="0"/>
              <a:t> Fait preuve d’une certaine autonomie, mais a parfois besoin d’être </a:t>
            </a:r>
            <a:r>
              <a:rPr lang="fr-CA" sz="3200" dirty="0" err="1"/>
              <a:t>guidé</a:t>
            </a:r>
            <a:r>
              <a:rPr lang="fr-CA" sz="3200" dirty="0" err="1">
                <a:latin typeface="Calibri" panose="020F0502020204030204" pitchFamily="34" charset="0"/>
                <a:cs typeface="Calibri" panose="020F0502020204030204" pitchFamily="34" charset="0"/>
              </a:rPr>
              <a:t>·</a:t>
            </a:r>
            <a:r>
              <a:rPr lang="fr-CA" sz="3200" dirty="0" err="1"/>
              <a:t>e</a:t>
            </a:r>
            <a:endParaRPr lang="fr-CA" sz="3200" dirty="0"/>
          </a:p>
        </p:txBody>
      </p:sp>
      <p:sp>
        <p:nvSpPr>
          <p:cNvPr id="4" name="Footer Placeholder 3">
            <a:extLst>
              <a:ext uri="{FF2B5EF4-FFF2-40B4-BE49-F238E27FC236}">
                <a16:creationId xmlns:a16="http://schemas.microsoft.com/office/drawing/2014/main" id="{A57BDB86-F726-241A-0219-B0172459EC1F}"/>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E98A4BC9-F4DA-44CE-4397-72CF0EA2C7C5}"/>
              </a:ext>
            </a:extLst>
          </p:cNvPr>
          <p:cNvSpPr>
            <a:spLocks noGrp="1"/>
          </p:cNvSpPr>
          <p:nvPr>
            <p:ph type="sldNum" sz="quarter" idx="12"/>
            <p:custDataLst>
              <p:tags r:id="rId4"/>
            </p:custDataLst>
          </p:nvPr>
        </p:nvSpPr>
        <p:spPr/>
        <p:txBody>
          <a:bodyPr/>
          <a:lstStyle/>
          <a:p>
            <a:fld id="{0F408A5D-059A-A247-8344-29C129C8EF29}" type="slidenum">
              <a:rPr lang="fr-CA" smtClean="0"/>
              <a:pPr/>
              <a:t>29</a:t>
            </a:fld>
            <a:endParaRPr lang="fr-CA" dirty="0"/>
          </a:p>
        </p:txBody>
      </p:sp>
    </p:spTree>
    <p:extLst>
      <p:ext uri="{BB962C8B-B14F-4D97-AF65-F5344CB8AC3E}">
        <p14:creationId xmlns:p14="http://schemas.microsoft.com/office/powerpoint/2010/main" val="13631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55AD-3720-1702-188E-E4D7067E6AA2}"/>
              </a:ext>
            </a:extLst>
          </p:cNvPr>
          <p:cNvSpPr>
            <a:spLocks noGrp="1"/>
          </p:cNvSpPr>
          <p:nvPr>
            <p:ph type="title"/>
            <p:custDataLst>
              <p:tags r:id="rId1"/>
            </p:custDataLst>
          </p:nvPr>
        </p:nvSpPr>
        <p:spPr/>
        <p:txBody>
          <a:bodyPr/>
          <a:lstStyle/>
          <a:p>
            <a:r>
              <a:rPr lang="fr-CA" dirty="0"/>
              <a:t>Objectifs	</a:t>
            </a:r>
          </a:p>
        </p:txBody>
      </p:sp>
      <p:sp>
        <p:nvSpPr>
          <p:cNvPr id="3" name="Content Placeholder 2">
            <a:extLst>
              <a:ext uri="{FF2B5EF4-FFF2-40B4-BE49-F238E27FC236}">
                <a16:creationId xmlns:a16="http://schemas.microsoft.com/office/drawing/2014/main" id="{F0E29337-E26B-DB7B-0140-63D6094B5E6D}"/>
              </a:ext>
            </a:extLst>
          </p:cNvPr>
          <p:cNvSpPr>
            <a:spLocks noGrp="1"/>
          </p:cNvSpPr>
          <p:nvPr>
            <p:ph idx="1"/>
            <p:custDataLst>
              <p:tags r:id="rId2"/>
            </p:custDataLst>
          </p:nvPr>
        </p:nvSpPr>
        <p:spPr>
          <a:xfrm>
            <a:off x="838200" y="1696391"/>
            <a:ext cx="10926262" cy="4351338"/>
          </a:xfrm>
        </p:spPr>
        <p:txBody>
          <a:bodyPr vert="horz" lIns="91440" tIns="45720" rIns="91440" bIns="45720" rtlCol="0" anchor="t">
            <a:noAutofit/>
          </a:bodyPr>
          <a:lstStyle/>
          <a:p>
            <a:r>
              <a:rPr lang="fr-CA" sz="2400" dirty="0"/>
              <a:t>Discuter des attentes à l’égard de l’évaluation dans le contexte de la CPC et des défis liés à sa mise en œuvre.</a:t>
            </a:r>
          </a:p>
          <a:p>
            <a:r>
              <a:rPr lang="fr-CA" sz="2400" dirty="0"/>
              <a:t>Décrire les stratégies permettant d’observer efficacement le rendement des stagiaires et de documenter une rétroaction constructive.</a:t>
            </a:r>
          </a:p>
          <a:p>
            <a:r>
              <a:rPr lang="fr-CA" sz="2400" dirty="0"/>
              <a:t>Décrire le concept de confiance dans le contexte de l’évaluation des résident·es.</a:t>
            </a:r>
          </a:p>
          <a:p>
            <a:r>
              <a:rPr lang="fr-CA" sz="2400" dirty="0"/>
              <a:t>Décrire les échelles de supervision rétrospective.</a:t>
            </a:r>
          </a:p>
          <a:p>
            <a:r>
              <a:rPr lang="fr-CA" sz="2400" dirty="0"/>
              <a:t>Discuter d’observations passées et les intégrer aux outils validés d’évaluation en milieu de travail.</a:t>
            </a:r>
          </a:p>
          <a:p>
            <a:r>
              <a:rPr lang="fr-CA" sz="2400" dirty="0"/>
              <a:t>Connaître les caractéristiques des commentaires de grande qualité sur le rendement des résident·es en milieu clinique et savoir les rédiger.</a:t>
            </a:r>
          </a:p>
        </p:txBody>
      </p:sp>
      <p:sp>
        <p:nvSpPr>
          <p:cNvPr id="4" name="Footer Placeholder 3">
            <a:extLst>
              <a:ext uri="{FF2B5EF4-FFF2-40B4-BE49-F238E27FC236}">
                <a16:creationId xmlns:a16="http://schemas.microsoft.com/office/drawing/2014/main" id="{B08A2919-CE4F-3C9E-648E-065BE1CFFD9E}"/>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898C332F-5ECD-4BB6-FEF4-4AC91562DCD0}"/>
              </a:ext>
            </a:extLst>
          </p:cNvPr>
          <p:cNvSpPr>
            <a:spLocks noGrp="1"/>
          </p:cNvSpPr>
          <p:nvPr>
            <p:ph type="sldNum" sz="quarter" idx="12"/>
            <p:custDataLst>
              <p:tags r:id="rId4"/>
            </p:custDataLst>
          </p:nvPr>
        </p:nvSpPr>
        <p:spPr/>
        <p:txBody>
          <a:bodyPr/>
          <a:lstStyle/>
          <a:p>
            <a:fld id="{0F408A5D-059A-A247-8344-29C129C8EF29}" type="slidenum">
              <a:rPr lang="fr-CA" smtClean="0"/>
              <a:pPr/>
              <a:t>3</a:t>
            </a:fld>
            <a:endParaRPr lang="fr-CA" dirty="0"/>
          </a:p>
        </p:txBody>
      </p:sp>
    </p:spTree>
    <p:extLst>
      <p:ext uri="{BB962C8B-B14F-4D97-AF65-F5344CB8AC3E}">
        <p14:creationId xmlns:p14="http://schemas.microsoft.com/office/powerpoint/2010/main" val="197716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0412-7006-9CB2-74C8-5C84C10AEB79}"/>
              </a:ext>
            </a:extLst>
          </p:cNvPr>
          <p:cNvSpPr>
            <a:spLocks noGrp="1"/>
          </p:cNvSpPr>
          <p:nvPr>
            <p:ph type="title"/>
            <p:custDataLst>
              <p:tags r:id="rId1"/>
            </p:custDataLst>
          </p:nvPr>
        </p:nvSpPr>
        <p:spPr/>
        <p:txBody>
          <a:bodyPr/>
          <a:lstStyle/>
          <a:p>
            <a:r>
              <a:rPr lang="fr-CA" dirty="0"/>
              <a:t>Recourir à différentes échelles – scénario 2</a:t>
            </a:r>
          </a:p>
        </p:txBody>
      </p:sp>
      <p:sp>
        <p:nvSpPr>
          <p:cNvPr id="3" name="Content Placeholder 2">
            <a:extLst>
              <a:ext uri="{FF2B5EF4-FFF2-40B4-BE49-F238E27FC236}">
                <a16:creationId xmlns:a16="http://schemas.microsoft.com/office/drawing/2014/main" id="{6405425A-30A6-0869-E952-FF971A27C130}"/>
              </a:ext>
            </a:extLst>
          </p:cNvPr>
          <p:cNvSpPr>
            <a:spLocks noGrp="1"/>
          </p:cNvSpPr>
          <p:nvPr>
            <p:ph idx="1"/>
            <p:custDataLst>
              <p:tags r:id="rId2"/>
            </p:custDataLst>
          </p:nvPr>
        </p:nvSpPr>
        <p:spPr/>
        <p:txBody>
          <a:bodyPr/>
          <a:lstStyle/>
          <a:p>
            <a:pPr marL="0" indent="0">
              <a:buNone/>
            </a:pPr>
            <a:r>
              <a:rPr lang="fr-CA" i="1" dirty="0"/>
              <a:t>Une résidente de quatrième année doit exécuter la tâche X. La résidente connaît la technique stérile et comment les résultats l’aideront dans sa prise en charge ultérieure. Cependant, elle a besoin de conseils sur le positionnement du patient et la détermination de repères anatomiques, ainsi que sur la taille de l’aiguille à utiliser. Vous vous seriez attendu à ce qu’une résidente de ce niveau connaisse les détails techniques liés à cette intervention. </a:t>
            </a:r>
          </a:p>
          <a:p>
            <a:pPr marL="0" indent="0">
              <a:buNone/>
            </a:pPr>
            <a:endParaRPr lang="fr-CA" sz="1600" dirty="0"/>
          </a:p>
          <a:p>
            <a:pPr marL="0" indent="0">
              <a:buNone/>
            </a:pPr>
            <a:r>
              <a:rPr lang="fr-CA" dirty="0"/>
              <a:t>Comment évalueriez-vous son rendement technique à l’aide de chacune des échelles? </a:t>
            </a:r>
          </a:p>
        </p:txBody>
      </p:sp>
      <p:sp>
        <p:nvSpPr>
          <p:cNvPr id="4" name="Footer Placeholder 3">
            <a:extLst>
              <a:ext uri="{FF2B5EF4-FFF2-40B4-BE49-F238E27FC236}">
                <a16:creationId xmlns:a16="http://schemas.microsoft.com/office/drawing/2014/main" id="{E171AE86-A703-BA35-5748-E2D006D30D82}"/>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43F5ACC4-2342-D63B-6569-8E2D4804DBBB}"/>
              </a:ext>
            </a:extLst>
          </p:cNvPr>
          <p:cNvSpPr>
            <a:spLocks noGrp="1"/>
          </p:cNvSpPr>
          <p:nvPr>
            <p:ph type="sldNum" sz="quarter" idx="12"/>
            <p:custDataLst>
              <p:tags r:id="rId4"/>
            </p:custDataLst>
          </p:nvPr>
        </p:nvSpPr>
        <p:spPr/>
        <p:txBody>
          <a:bodyPr/>
          <a:lstStyle/>
          <a:p>
            <a:fld id="{0F408A5D-059A-A247-8344-29C129C8EF29}" type="slidenum">
              <a:rPr lang="fr-CA" smtClean="0"/>
              <a:pPr/>
              <a:t>30</a:t>
            </a:fld>
            <a:endParaRPr lang="fr-CA" dirty="0"/>
          </a:p>
        </p:txBody>
      </p:sp>
    </p:spTree>
    <p:extLst>
      <p:ext uri="{BB962C8B-B14F-4D97-AF65-F5344CB8AC3E}">
        <p14:creationId xmlns:p14="http://schemas.microsoft.com/office/powerpoint/2010/main" val="53522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EB33-DA2A-E9C3-6998-310360A6969E}"/>
              </a:ext>
            </a:extLst>
          </p:cNvPr>
          <p:cNvSpPr>
            <a:spLocks noGrp="1"/>
          </p:cNvSpPr>
          <p:nvPr>
            <p:ph type="title"/>
            <p:custDataLst>
              <p:tags r:id="rId1"/>
            </p:custDataLst>
          </p:nvPr>
        </p:nvSpPr>
        <p:spPr/>
        <p:txBody>
          <a:bodyPr/>
          <a:lstStyle/>
          <a:p>
            <a:r>
              <a:rPr lang="fr-CA" sz="4000" dirty="0"/>
              <a:t>Recourir à différentes échelles – scénario 2 (suite)</a:t>
            </a:r>
          </a:p>
        </p:txBody>
      </p:sp>
      <p:sp>
        <p:nvSpPr>
          <p:cNvPr id="3" name="Content Placeholder 2">
            <a:extLst>
              <a:ext uri="{FF2B5EF4-FFF2-40B4-BE49-F238E27FC236}">
                <a16:creationId xmlns:a16="http://schemas.microsoft.com/office/drawing/2014/main" id="{3C8BA4B8-774E-2B46-0000-163AD6D440E3}"/>
              </a:ext>
            </a:extLst>
          </p:cNvPr>
          <p:cNvSpPr>
            <a:spLocks noGrp="1"/>
          </p:cNvSpPr>
          <p:nvPr>
            <p:ph sz="half" idx="1"/>
            <p:custDataLst>
              <p:tags r:id="rId2"/>
            </p:custDataLst>
          </p:nvPr>
        </p:nvSpPr>
        <p:spPr>
          <a:xfrm>
            <a:off x="838200" y="1524992"/>
            <a:ext cx="4627178" cy="4351338"/>
          </a:xfrm>
        </p:spPr>
        <p:txBody>
          <a:bodyPr/>
          <a:lstStyle/>
          <a:p>
            <a:pPr marL="0" indent="0">
              <a:buNone/>
            </a:pPr>
            <a:r>
              <a:rPr lang="fr-CA" i="1" dirty="0"/>
              <a:t>Échelle d’évaluation A</a:t>
            </a:r>
          </a:p>
          <a:p>
            <a:pPr marL="514350" indent="-514350">
              <a:buFont typeface="+mj-lt"/>
              <a:buAutoNum type="arabicPeriod"/>
            </a:pPr>
            <a:r>
              <a:rPr lang="fr-CA" sz="2400" dirty="0"/>
              <a:t>Répond rarement aux attentes</a:t>
            </a:r>
          </a:p>
          <a:p>
            <a:pPr marL="514350" indent="-514350">
              <a:buFont typeface="+mj-lt"/>
              <a:buAutoNum type="arabicPeriod"/>
            </a:pPr>
            <a:r>
              <a:rPr lang="fr-CA" sz="2400" dirty="0"/>
              <a:t>Répond parfois aux attentes</a:t>
            </a:r>
          </a:p>
          <a:p>
            <a:pPr marL="514350" indent="-514350">
              <a:buFont typeface="+mj-lt"/>
              <a:buAutoNum type="arabicPeriod"/>
            </a:pPr>
            <a:r>
              <a:rPr lang="fr-CA" sz="2400" dirty="0"/>
              <a:t>Répond aux attentes</a:t>
            </a:r>
          </a:p>
          <a:p>
            <a:pPr marL="514350" indent="-514350">
              <a:buFont typeface="+mj-lt"/>
              <a:buAutoNum type="arabicPeriod"/>
            </a:pPr>
            <a:r>
              <a:rPr lang="fr-CA" sz="2400" dirty="0"/>
              <a:t>Dépasse parfois les attentes</a:t>
            </a:r>
          </a:p>
          <a:p>
            <a:pPr marL="514350" indent="-514350">
              <a:buFont typeface="+mj-lt"/>
              <a:buAutoNum type="arabicPeriod"/>
            </a:pPr>
            <a:r>
              <a:rPr lang="fr-CA" sz="2400" dirty="0"/>
              <a:t>Dépasse toujours les attentes</a:t>
            </a:r>
          </a:p>
        </p:txBody>
      </p:sp>
      <p:sp>
        <p:nvSpPr>
          <p:cNvPr id="4" name="Content Placeholder 3">
            <a:extLst>
              <a:ext uri="{FF2B5EF4-FFF2-40B4-BE49-F238E27FC236}">
                <a16:creationId xmlns:a16="http://schemas.microsoft.com/office/drawing/2014/main" id="{CC19E641-AE95-48FE-E51B-E34E34EA9931}"/>
              </a:ext>
            </a:extLst>
          </p:cNvPr>
          <p:cNvSpPr>
            <a:spLocks noGrp="1"/>
          </p:cNvSpPr>
          <p:nvPr>
            <p:ph sz="half" idx="2"/>
            <p:custDataLst>
              <p:tags r:id="rId3"/>
            </p:custDataLst>
          </p:nvPr>
        </p:nvSpPr>
        <p:spPr>
          <a:xfrm>
            <a:off x="5812220" y="1524992"/>
            <a:ext cx="5541579" cy="4351338"/>
          </a:xfrm>
        </p:spPr>
        <p:txBody>
          <a:bodyPr/>
          <a:lstStyle/>
          <a:p>
            <a:pPr marL="0" indent="0">
              <a:buNone/>
            </a:pPr>
            <a:r>
              <a:rPr lang="fr-CA" i="1" dirty="0"/>
              <a:t>Échelle d’évaluation B</a:t>
            </a:r>
          </a:p>
          <a:p>
            <a:pPr marL="514350" indent="-514350">
              <a:buFont typeface="+mj-lt"/>
              <a:buAutoNum type="arabicPeriod"/>
            </a:pPr>
            <a:r>
              <a:rPr lang="fr-CA" sz="2000" dirty="0"/>
              <a:t>A besoin d’un encadrement complet : « J’ai dû le faire »</a:t>
            </a:r>
          </a:p>
          <a:p>
            <a:pPr marL="514350" indent="-514350">
              <a:buFont typeface="+mj-lt"/>
              <a:buAutoNum type="arabicPeriod"/>
            </a:pPr>
            <a:r>
              <a:rPr lang="fr-CA" sz="2000" dirty="0"/>
              <a:t>Peut exécuter la tâche, mais en étant </a:t>
            </a:r>
            <a:r>
              <a:rPr lang="fr-CA" sz="2000" dirty="0" err="1"/>
              <a:t>guidé</a:t>
            </a:r>
            <a:r>
              <a:rPr lang="fr-CA" sz="2000" dirty="0" err="1">
                <a:latin typeface="Calibri" panose="020F0502020204030204" pitchFamily="34" charset="0"/>
                <a:cs typeface="Calibri" panose="020F0502020204030204" pitchFamily="34" charset="0"/>
              </a:rPr>
              <a:t>·</a:t>
            </a:r>
            <a:r>
              <a:rPr lang="fr-CA" sz="2000" dirty="0" err="1"/>
              <a:t>e</a:t>
            </a:r>
            <a:r>
              <a:rPr lang="fr-CA" sz="2000" dirty="0"/>
              <a:t> constamment : « J’ai dû lui expliquer comment faire »</a:t>
            </a:r>
          </a:p>
          <a:p>
            <a:pPr marL="514350" indent="-514350">
              <a:buFont typeface="+mj-lt"/>
              <a:buAutoNum type="arabicPeriod"/>
            </a:pPr>
            <a:r>
              <a:rPr lang="fr-CA" sz="2000" dirty="0"/>
              <a:t>Fait preuve d’une certaine autonomie, mais a parfois besoin d’être </a:t>
            </a:r>
            <a:r>
              <a:rPr lang="fr-CA" sz="2000" dirty="0" err="1"/>
              <a:t>guidé</a:t>
            </a:r>
            <a:r>
              <a:rPr lang="fr-CA" sz="2000" dirty="0" err="1">
                <a:latin typeface="Calibri" panose="020F0502020204030204" pitchFamily="34" charset="0"/>
                <a:cs typeface="Calibri" panose="020F0502020204030204" pitchFamily="34" charset="0"/>
              </a:rPr>
              <a:t>·</a:t>
            </a:r>
            <a:r>
              <a:rPr lang="fr-CA" sz="2000" dirty="0" err="1"/>
              <a:t>e</a:t>
            </a:r>
            <a:r>
              <a:rPr lang="fr-CA" sz="2000" dirty="0"/>
              <a:t> : « J’ai dû le ou la guider à l’occasion »</a:t>
            </a:r>
          </a:p>
          <a:p>
            <a:pPr marL="514350" indent="-514350">
              <a:buFont typeface="+mj-lt"/>
              <a:buAutoNum type="arabicPeriod"/>
            </a:pPr>
            <a:r>
              <a:rPr lang="fr-CA" sz="2000" dirty="0"/>
              <a:t>Est entièrement autonome la plupart du temps, mais certaines nuances nécessitent de l’aide : « Je devais être </a:t>
            </a:r>
            <a:r>
              <a:rPr lang="fr-CA" sz="2000" dirty="0" err="1"/>
              <a:t>présent</a:t>
            </a:r>
            <a:r>
              <a:rPr lang="fr-CA" sz="2000" dirty="0" err="1">
                <a:latin typeface="Calibri" panose="020F0502020204030204" pitchFamily="34" charset="0"/>
                <a:cs typeface="Calibri" panose="020F0502020204030204" pitchFamily="34" charset="0"/>
              </a:rPr>
              <a:t>·</a:t>
            </a:r>
            <a:r>
              <a:rPr lang="fr-CA" sz="2000" dirty="0" err="1"/>
              <a:t>e</a:t>
            </a:r>
            <a:r>
              <a:rPr lang="fr-CA" sz="2000" dirty="0"/>
              <a:t> au cas où »</a:t>
            </a:r>
          </a:p>
          <a:p>
            <a:pPr marL="514350" indent="-514350">
              <a:buFont typeface="+mj-lt"/>
              <a:buAutoNum type="arabicPeriod"/>
            </a:pPr>
            <a:r>
              <a:rPr lang="fr-CA" sz="2000" dirty="0"/>
              <a:t>Est entièrement autonome : « Je n’avais pas besoin d’être </a:t>
            </a:r>
            <a:r>
              <a:rPr lang="fr-CA" sz="2000" dirty="0" err="1"/>
              <a:t>présent</a:t>
            </a:r>
            <a:r>
              <a:rPr lang="fr-CA" sz="2000" dirty="0" err="1">
                <a:latin typeface="Calibri" panose="020F0502020204030204" pitchFamily="34" charset="0"/>
                <a:cs typeface="Calibri" panose="020F0502020204030204" pitchFamily="34" charset="0"/>
              </a:rPr>
              <a:t>·</a:t>
            </a:r>
            <a:r>
              <a:rPr lang="fr-CA" sz="2000" dirty="0" err="1"/>
              <a:t>e</a:t>
            </a:r>
            <a:r>
              <a:rPr lang="fr-CA" sz="2000" dirty="0"/>
              <a:t> »</a:t>
            </a:r>
          </a:p>
        </p:txBody>
      </p:sp>
      <p:sp>
        <p:nvSpPr>
          <p:cNvPr id="5" name="Footer Placeholder 4">
            <a:extLst>
              <a:ext uri="{FF2B5EF4-FFF2-40B4-BE49-F238E27FC236}">
                <a16:creationId xmlns:a16="http://schemas.microsoft.com/office/drawing/2014/main" id="{AE27D0E6-44EE-0218-D077-BAF35C390280}"/>
              </a:ext>
            </a:extLst>
          </p:cNvPr>
          <p:cNvSpPr>
            <a:spLocks noGrp="1"/>
          </p:cNvSpPr>
          <p:nvPr>
            <p:ph type="ftr" sz="quarter" idx="11"/>
            <p:custDataLst>
              <p:tags r:id="rId4"/>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B25CACD9-8E22-3E6B-5242-CBC6BE1BE9FC}"/>
              </a:ext>
            </a:extLst>
          </p:cNvPr>
          <p:cNvSpPr>
            <a:spLocks noGrp="1"/>
          </p:cNvSpPr>
          <p:nvPr>
            <p:ph type="sldNum" sz="quarter" idx="12"/>
            <p:custDataLst>
              <p:tags r:id="rId5"/>
            </p:custDataLst>
          </p:nvPr>
        </p:nvSpPr>
        <p:spPr/>
        <p:txBody>
          <a:bodyPr/>
          <a:lstStyle/>
          <a:p>
            <a:fld id="{0F408A5D-059A-A247-8344-29C129C8EF29}" type="slidenum">
              <a:rPr lang="fr-CA" smtClean="0"/>
              <a:pPr/>
              <a:t>31</a:t>
            </a:fld>
            <a:endParaRPr lang="fr-CA" dirty="0"/>
          </a:p>
        </p:txBody>
      </p:sp>
    </p:spTree>
    <p:extLst>
      <p:ext uri="{BB962C8B-B14F-4D97-AF65-F5344CB8AC3E}">
        <p14:creationId xmlns:p14="http://schemas.microsoft.com/office/powerpoint/2010/main" val="2912534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B0FB-8008-61D9-7066-8A4A39671E3B}"/>
              </a:ext>
            </a:extLst>
          </p:cNvPr>
          <p:cNvSpPr>
            <a:spLocks noGrp="1"/>
          </p:cNvSpPr>
          <p:nvPr>
            <p:ph type="title"/>
            <p:custDataLst>
              <p:tags r:id="rId1"/>
            </p:custDataLst>
          </p:nvPr>
        </p:nvSpPr>
        <p:spPr/>
        <p:txBody>
          <a:bodyPr/>
          <a:lstStyle/>
          <a:p>
            <a:r>
              <a:rPr lang="fr-CA" dirty="0"/>
              <a:t>Recourir à différentes échelles – réponses au scénario 2</a:t>
            </a:r>
          </a:p>
        </p:txBody>
      </p:sp>
      <p:sp>
        <p:nvSpPr>
          <p:cNvPr id="3" name="Content Placeholder 2">
            <a:extLst>
              <a:ext uri="{FF2B5EF4-FFF2-40B4-BE49-F238E27FC236}">
                <a16:creationId xmlns:a16="http://schemas.microsoft.com/office/drawing/2014/main" id="{02AFC70B-3F5D-890F-3182-1594942400F7}"/>
              </a:ext>
            </a:extLst>
          </p:cNvPr>
          <p:cNvSpPr>
            <a:spLocks noGrp="1"/>
          </p:cNvSpPr>
          <p:nvPr>
            <p:ph idx="1"/>
            <p:custDataLst>
              <p:tags r:id="rId2"/>
            </p:custDataLst>
          </p:nvPr>
        </p:nvSpPr>
        <p:spPr/>
        <p:txBody>
          <a:bodyPr/>
          <a:lstStyle/>
          <a:p>
            <a:r>
              <a:rPr lang="fr-CA" sz="3200" i="1" dirty="0"/>
              <a:t>Échelle d’évaluation A</a:t>
            </a:r>
            <a:r>
              <a:rPr lang="fr-CA" sz="3200" dirty="0"/>
              <a:t> – </a:t>
            </a:r>
            <a:r>
              <a:rPr lang="fr-CA" sz="3200" dirty="0">
                <a:solidFill>
                  <a:schemeClr val="accent5"/>
                </a:solidFill>
              </a:rPr>
              <a:t>2.</a:t>
            </a:r>
            <a:r>
              <a:rPr lang="fr-CA" sz="3200" dirty="0"/>
              <a:t> Dépasse parfois les attentes</a:t>
            </a:r>
          </a:p>
          <a:p>
            <a:endParaRPr lang="fr-CA" sz="3200" i="1" dirty="0"/>
          </a:p>
          <a:p>
            <a:r>
              <a:rPr lang="fr-CA" sz="3200" i="1" dirty="0"/>
              <a:t>Échelle d’évaluation B</a:t>
            </a:r>
            <a:r>
              <a:rPr lang="fr-CA" sz="3200" dirty="0"/>
              <a:t> – </a:t>
            </a:r>
            <a:r>
              <a:rPr lang="fr-CA" sz="3200" dirty="0">
                <a:solidFill>
                  <a:schemeClr val="accent5"/>
                </a:solidFill>
              </a:rPr>
              <a:t>2.</a:t>
            </a:r>
            <a:r>
              <a:rPr lang="fr-CA" sz="3200" dirty="0"/>
              <a:t> Peut exécuter les tâches, mais a parfois besoin d’être </a:t>
            </a:r>
            <a:r>
              <a:rPr lang="fr-CA" sz="3200" dirty="0" err="1"/>
              <a:t>guidé</a:t>
            </a:r>
            <a:r>
              <a:rPr lang="fr-CA" sz="3200" dirty="0" err="1">
                <a:latin typeface="Calibri" panose="020F0502020204030204" pitchFamily="34" charset="0"/>
                <a:cs typeface="Calibri" panose="020F0502020204030204" pitchFamily="34" charset="0"/>
              </a:rPr>
              <a:t>·</a:t>
            </a:r>
            <a:r>
              <a:rPr lang="fr-CA" sz="3200" dirty="0" err="1"/>
              <a:t>e</a:t>
            </a:r>
            <a:endParaRPr lang="fr-CA" sz="3200" dirty="0"/>
          </a:p>
        </p:txBody>
      </p:sp>
      <p:sp>
        <p:nvSpPr>
          <p:cNvPr id="4" name="Footer Placeholder 3">
            <a:extLst>
              <a:ext uri="{FF2B5EF4-FFF2-40B4-BE49-F238E27FC236}">
                <a16:creationId xmlns:a16="http://schemas.microsoft.com/office/drawing/2014/main" id="{A57BDB86-F726-241A-0219-B0172459EC1F}"/>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E98A4BC9-F4DA-44CE-4397-72CF0EA2C7C5}"/>
              </a:ext>
            </a:extLst>
          </p:cNvPr>
          <p:cNvSpPr>
            <a:spLocks noGrp="1"/>
          </p:cNvSpPr>
          <p:nvPr>
            <p:ph type="sldNum" sz="quarter" idx="12"/>
            <p:custDataLst>
              <p:tags r:id="rId4"/>
            </p:custDataLst>
          </p:nvPr>
        </p:nvSpPr>
        <p:spPr/>
        <p:txBody>
          <a:bodyPr/>
          <a:lstStyle/>
          <a:p>
            <a:fld id="{0F408A5D-059A-A247-8344-29C129C8EF29}" type="slidenum">
              <a:rPr lang="fr-CA" smtClean="0"/>
              <a:pPr/>
              <a:t>32</a:t>
            </a:fld>
            <a:endParaRPr lang="fr-CA" dirty="0"/>
          </a:p>
        </p:txBody>
      </p:sp>
    </p:spTree>
    <p:extLst>
      <p:ext uri="{BB962C8B-B14F-4D97-AF65-F5344CB8AC3E}">
        <p14:creationId xmlns:p14="http://schemas.microsoft.com/office/powerpoint/2010/main" val="1042351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1AD1-BF67-3B49-8BFB-4ED1DEE21758}"/>
              </a:ext>
            </a:extLst>
          </p:cNvPr>
          <p:cNvSpPr>
            <a:spLocks noGrp="1"/>
          </p:cNvSpPr>
          <p:nvPr>
            <p:ph type="title"/>
            <p:custDataLst>
              <p:tags r:id="rId1"/>
            </p:custDataLst>
          </p:nvPr>
        </p:nvSpPr>
        <p:spPr/>
        <p:txBody>
          <a:bodyPr/>
          <a:lstStyle/>
          <a:p>
            <a:r>
              <a:rPr lang="fr-CA" dirty="0"/>
              <a:t>Description narrative des observations</a:t>
            </a:r>
          </a:p>
        </p:txBody>
      </p:sp>
      <p:sp>
        <p:nvSpPr>
          <p:cNvPr id="4" name="Footer Placeholder 3">
            <a:extLst>
              <a:ext uri="{FF2B5EF4-FFF2-40B4-BE49-F238E27FC236}">
                <a16:creationId xmlns:a16="http://schemas.microsoft.com/office/drawing/2014/main" id="{D1B355B8-63B9-5502-6A5C-0F638EEB263A}"/>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E6D269FE-993C-09A4-39D4-9E2A72A42F68}"/>
              </a:ext>
            </a:extLst>
          </p:cNvPr>
          <p:cNvSpPr>
            <a:spLocks noGrp="1"/>
          </p:cNvSpPr>
          <p:nvPr>
            <p:ph type="sldNum" sz="quarter" idx="12"/>
            <p:custDataLst>
              <p:tags r:id="rId3"/>
            </p:custDataLst>
          </p:nvPr>
        </p:nvSpPr>
        <p:spPr/>
        <p:txBody>
          <a:bodyPr/>
          <a:lstStyle/>
          <a:p>
            <a:fld id="{0F408A5D-059A-A247-8344-29C129C8EF29}" type="slidenum">
              <a:rPr lang="fr-CA" smtClean="0"/>
              <a:pPr/>
              <a:t>33</a:t>
            </a:fld>
            <a:endParaRPr lang="fr-CA" dirty="0"/>
          </a:p>
        </p:txBody>
      </p:sp>
    </p:spTree>
    <p:extLst>
      <p:ext uri="{BB962C8B-B14F-4D97-AF65-F5344CB8AC3E}">
        <p14:creationId xmlns:p14="http://schemas.microsoft.com/office/powerpoint/2010/main" val="124774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53D0-5D06-2437-5BDD-5AD5383C8974}"/>
              </a:ext>
            </a:extLst>
          </p:cNvPr>
          <p:cNvSpPr>
            <a:spLocks noGrp="1"/>
          </p:cNvSpPr>
          <p:nvPr>
            <p:ph type="title"/>
            <p:custDataLst>
              <p:tags r:id="rId1"/>
            </p:custDataLst>
          </p:nvPr>
        </p:nvSpPr>
        <p:spPr/>
        <p:txBody>
          <a:bodyPr/>
          <a:lstStyle/>
          <a:p>
            <a:r>
              <a:rPr lang="fr-CA" dirty="0"/>
              <a:t>Évaluation qualitative</a:t>
            </a:r>
          </a:p>
        </p:txBody>
      </p:sp>
      <p:sp>
        <p:nvSpPr>
          <p:cNvPr id="3" name="Content Placeholder 2">
            <a:extLst>
              <a:ext uri="{FF2B5EF4-FFF2-40B4-BE49-F238E27FC236}">
                <a16:creationId xmlns:a16="http://schemas.microsoft.com/office/drawing/2014/main" id="{DF246EA8-43F0-9024-38A9-852562F93C83}"/>
              </a:ext>
            </a:extLst>
          </p:cNvPr>
          <p:cNvSpPr>
            <a:spLocks noGrp="1"/>
          </p:cNvSpPr>
          <p:nvPr>
            <p:ph idx="1"/>
            <p:custDataLst>
              <p:tags r:id="rId2"/>
            </p:custDataLst>
          </p:nvPr>
        </p:nvSpPr>
        <p:spPr/>
        <p:txBody>
          <a:bodyPr/>
          <a:lstStyle/>
          <a:p>
            <a:r>
              <a:rPr lang="fr-CA" dirty="0"/>
              <a:t>Mythe : </a:t>
            </a:r>
          </a:p>
          <a:p>
            <a:pPr lvl="1"/>
            <a:r>
              <a:rPr lang="fr-CA" dirty="0"/>
              <a:t>Subjectif = peu fiable</a:t>
            </a:r>
          </a:p>
          <a:p>
            <a:pPr lvl="1"/>
            <a:r>
              <a:rPr lang="fr-CA" dirty="0"/>
              <a:t>Objectif = fiable</a:t>
            </a:r>
          </a:p>
          <a:p>
            <a:endParaRPr lang="fr-CA" dirty="0"/>
          </a:p>
          <a:p>
            <a:r>
              <a:rPr lang="fr-CA" dirty="0"/>
              <a:t>« Le corps professoral doit reconnaître que les évaluations chiffrées ne sont rien d’autre qu’un processus servant à résumer et représenter un jugement composite au sujet d’un·e stagiaire. » </a:t>
            </a:r>
          </a:p>
          <a:p>
            <a:pPr marL="0" indent="0">
              <a:spcBef>
                <a:spcPts val="0"/>
              </a:spcBef>
              <a:buNone/>
            </a:pPr>
            <a:r>
              <a:rPr lang="fr-CA" dirty="0"/>
              <a:t>			</a:t>
            </a:r>
            <a:r>
              <a:rPr lang="fr-CA" sz="1400" dirty="0" err="1"/>
              <a:t>Holmboe</a:t>
            </a:r>
            <a:r>
              <a:rPr lang="fr-CA" sz="1400" dirty="0"/>
              <a:t> et coll., </a:t>
            </a:r>
            <a:r>
              <a:rPr lang="fr-CA" sz="1400" i="1" dirty="0"/>
              <a:t>Academic </a:t>
            </a:r>
            <a:r>
              <a:rPr lang="fr-CA" sz="1400" i="1" dirty="0" err="1"/>
              <a:t>Medicine</a:t>
            </a:r>
            <a:r>
              <a:rPr lang="fr-CA" sz="1400" dirty="0"/>
              <a:t>, 2011.</a:t>
            </a:r>
            <a:endParaRPr lang="fr-CA" dirty="0"/>
          </a:p>
        </p:txBody>
      </p:sp>
      <p:sp>
        <p:nvSpPr>
          <p:cNvPr id="4" name="Footer Placeholder 3">
            <a:extLst>
              <a:ext uri="{FF2B5EF4-FFF2-40B4-BE49-F238E27FC236}">
                <a16:creationId xmlns:a16="http://schemas.microsoft.com/office/drawing/2014/main" id="{A6384176-455C-7D61-4970-587E9926DBDE}"/>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33E609A2-7A98-EA05-759E-8A5BDA4112E4}"/>
              </a:ext>
            </a:extLst>
          </p:cNvPr>
          <p:cNvSpPr>
            <a:spLocks noGrp="1"/>
          </p:cNvSpPr>
          <p:nvPr>
            <p:ph type="sldNum" sz="quarter" idx="12"/>
            <p:custDataLst>
              <p:tags r:id="rId4"/>
            </p:custDataLst>
          </p:nvPr>
        </p:nvSpPr>
        <p:spPr/>
        <p:txBody>
          <a:bodyPr/>
          <a:lstStyle/>
          <a:p>
            <a:fld id="{0F408A5D-059A-A247-8344-29C129C8EF29}" type="slidenum">
              <a:rPr lang="fr-CA" smtClean="0"/>
              <a:pPr/>
              <a:t>34</a:t>
            </a:fld>
            <a:endParaRPr lang="fr-CA" dirty="0"/>
          </a:p>
        </p:txBody>
      </p:sp>
    </p:spTree>
    <p:extLst>
      <p:ext uri="{BB962C8B-B14F-4D97-AF65-F5344CB8AC3E}">
        <p14:creationId xmlns:p14="http://schemas.microsoft.com/office/powerpoint/2010/main" val="822200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2ABD-C573-8AE2-1CB4-8F4EDBE8075D}"/>
              </a:ext>
            </a:extLst>
          </p:cNvPr>
          <p:cNvSpPr>
            <a:spLocks noGrp="1"/>
          </p:cNvSpPr>
          <p:nvPr>
            <p:ph type="title"/>
            <p:custDataLst>
              <p:tags r:id="rId1"/>
            </p:custDataLst>
          </p:nvPr>
        </p:nvSpPr>
        <p:spPr/>
        <p:txBody>
          <a:bodyPr/>
          <a:lstStyle/>
          <a:p>
            <a:r>
              <a:rPr lang="fr-CA" dirty="0"/>
              <a:t>Évaluation qualitative (suite)</a:t>
            </a:r>
          </a:p>
        </p:txBody>
      </p:sp>
      <p:sp>
        <p:nvSpPr>
          <p:cNvPr id="3" name="Content Placeholder 2">
            <a:extLst>
              <a:ext uri="{FF2B5EF4-FFF2-40B4-BE49-F238E27FC236}">
                <a16:creationId xmlns:a16="http://schemas.microsoft.com/office/drawing/2014/main" id="{76E82B61-1DEF-60A4-7ADB-81E5A73874C0}"/>
              </a:ext>
            </a:extLst>
          </p:cNvPr>
          <p:cNvSpPr>
            <a:spLocks noGrp="1"/>
          </p:cNvSpPr>
          <p:nvPr>
            <p:ph idx="1"/>
            <p:custDataLst>
              <p:tags r:id="rId2"/>
            </p:custDataLst>
          </p:nvPr>
        </p:nvSpPr>
        <p:spPr/>
        <p:txBody>
          <a:bodyPr/>
          <a:lstStyle/>
          <a:p>
            <a:r>
              <a:rPr lang="fr-CA" dirty="0"/>
              <a:t>Plus récemment :</a:t>
            </a:r>
          </a:p>
          <a:p>
            <a:pPr lvl="1"/>
            <a:r>
              <a:rPr lang="fr-CA" dirty="0"/>
              <a:t>Accent accru sur les évaluations qualitatives</a:t>
            </a:r>
          </a:p>
          <a:p>
            <a:pPr lvl="1"/>
            <a:r>
              <a:rPr lang="fr-CA" dirty="0"/>
              <a:t>Selon certains, les descriptions narratives remplacent les évaluations chiffrées</a:t>
            </a:r>
          </a:p>
          <a:p>
            <a:pPr lvl="1"/>
            <a:r>
              <a:rPr lang="fr-CA" dirty="0"/>
              <a:t>La recherche démontre qu’une grande partie de ces méthodes reposent sur un volet narratif (qualitatif)</a:t>
            </a:r>
          </a:p>
          <a:p>
            <a:r>
              <a:rPr lang="fr-CA" dirty="0"/>
              <a:t>Voyons cela sur le plan clinique</a:t>
            </a:r>
          </a:p>
          <a:p>
            <a:pPr lvl="1"/>
            <a:r>
              <a:rPr lang="fr-CA" dirty="0"/>
              <a:t>« Ma douleur est de 6 sur 10 » comparativement à « Ma douleur est constante et vive, et m’empêche de porter ma prothèse »</a:t>
            </a:r>
          </a:p>
          <a:p>
            <a:pPr lvl="1"/>
            <a:r>
              <a:rPr lang="fr-CA" dirty="0"/>
              <a:t>Quelle description est la plus utile?</a:t>
            </a:r>
          </a:p>
        </p:txBody>
      </p:sp>
      <p:sp>
        <p:nvSpPr>
          <p:cNvPr id="4" name="Footer Placeholder 3">
            <a:extLst>
              <a:ext uri="{FF2B5EF4-FFF2-40B4-BE49-F238E27FC236}">
                <a16:creationId xmlns:a16="http://schemas.microsoft.com/office/drawing/2014/main" id="{1B223CCD-12A8-434F-E4EE-C0F6D26E0874}"/>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6B468C5D-F426-E292-732E-AA1EBFC7263F}"/>
              </a:ext>
            </a:extLst>
          </p:cNvPr>
          <p:cNvSpPr>
            <a:spLocks noGrp="1"/>
          </p:cNvSpPr>
          <p:nvPr>
            <p:ph type="sldNum" sz="quarter" idx="12"/>
            <p:custDataLst>
              <p:tags r:id="rId4"/>
            </p:custDataLst>
          </p:nvPr>
        </p:nvSpPr>
        <p:spPr/>
        <p:txBody>
          <a:bodyPr/>
          <a:lstStyle/>
          <a:p>
            <a:fld id="{0F408A5D-059A-A247-8344-29C129C8EF29}" type="slidenum">
              <a:rPr lang="fr-CA" smtClean="0"/>
              <a:pPr/>
              <a:t>35</a:t>
            </a:fld>
            <a:endParaRPr lang="fr-CA" dirty="0"/>
          </a:p>
        </p:txBody>
      </p:sp>
    </p:spTree>
    <p:extLst>
      <p:ext uri="{BB962C8B-B14F-4D97-AF65-F5344CB8AC3E}">
        <p14:creationId xmlns:p14="http://schemas.microsoft.com/office/powerpoint/2010/main" val="293224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3AC6-C474-7F4D-B347-0BE4C11E1F7A}"/>
              </a:ext>
            </a:extLst>
          </p:cNvPr>
          <p:cNvSpPr>
            <a:spLocks noGrp="1"/>
          </p:cNvSpPr>
          <p:nvPr>
            <p:ph type="title"/>
            <p:custDataLst>
              <p:tags r:id="rId1"/>
            </p:custDataLst>
          </p:nvPr>
        </p:nvSpPr>
        <p:spPr/>
        <p:txBody>
          <a:bodyPr/>
          <a:lstStyle/>
          <a:p>
            <a:r>
              <a:rPr lang="fr-CA" dirty="0"/>
              <a:t>Les mots plutôt que les chiffres</a:t>
            </a:r>
          </a:p>
        </p:txBody>
      </p:sp>
      <p:sp>
        <p:nvSpPr>
          <p:cNvPr id="3" name="Content Placeholder 2">
            <a:extLst>
              <a:ext uri="{FF2B5EF4-FFF2-40B4-BE49-F238E27FC236}">
                <a16:creationId xmlns:a16="http://schemas.microsoft.com/office/drawing/2014/main" id="{F9AC9952-ED82-AC9C-42B9-84E74352E310}"/>
              </a:ext>
            </a:extLst>
          </p:cNvPr>
          <p:cNvSpPr>
            <a:spLocks noGrp="1"/>
          </p:cNvSpPr>
          <p:nvPr>
            <p:ph idx="1"/>
            <p:custDataLst>
              <p:tags r:id="rId2"/>
            </p:custDataLst>
          </p:nvPr>
        </p:nvSpPr>
        <p:spPr/>
        <p:txBody>
          <a:bodyPr/>
          <a:lstStyle/>
          <a:p>
            <a:r>
              <a:rPr lang="fr-CA" dirty="0"/>
              <a:t>Les descriptions narratives bien étayées des observations du rendement :</a:t>
            </a:r>
          </a:p>
          <a:p>
            <a:pPr lvl="1"/>
            <a:r>
              <a:rPr lang="fr-CA" dirty="0"/>
              <a:t>Rehaussent la fonction formative</a:t>
            </a:r>
          </a:p>
          <a:p>
            <a:pPr lvl="2"/>
            <a:r>
              <a:rPr lang="fr-CA" dirty="0"/>
              <a:t>L’information fournie guide la réflexion</a:t>
            </a:r>
          </a:p>
          <a:p>
            <a:pPr lvl="1"/>
            <a:r>
              <a:rPr lang="fr-CA" dirty="0"/>
              <a:t>Sous-tendent la prise de décisions défendables lors des évaluations sommatives</a:t>
            </a:r>
          </a:p>
          <a:p>
            <a:pPr lvl="1"/>
            <a:r>
              <a:rPr lang="fr-CA" dirty="0"/>
              <a:t>Peuvent être compilées</a:t>
            </a:r>
          </a:p>
          <a:p>
            <a:pPr lvl="2"/>
            <a:r>
              <a:rPr lang="fr-CA" dirty="0"/>
              <a:t>La « fiabilité » est acquise au moyen d’un bon échantillon</a:t>
            </a:r>
          </a:p>
        </p:txBody>
      </p:sp>
      <p:sp>
        <p:nvSpPr>
          <p:cNvPr id="4" name="Footer Placeholder 3">
            <a:extLst>
              <a:ext uri="{FF2B5EF4-FFF2-40B4-BE49-F238E27FC236}">
                <a16:creationId xmlns:a16="http://schemas.microsoft.com/office/drawing/2014/main" id="{C9A6F8AA-758F-C9D3-5152-39876A3CA2E7}"/>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DDF075E-172A-476D-91A8-E0785164F384}"/>
              </a:ext>
            </a:extLst>
          </p:cNvPr>
          <p:cNvSpPr>
            <a:spLocks noGrp="1"/>
          </p:cNvSpPr>
          <p:nvPr>
            <p:ph type="sldNum" sz="quarter" idx="12"/>
            <p:custDataLst>
              <p:tags r:id="rId4"/>
            </p:custDataLst>
          </p:nvPr>
        </p:nvSpPr>
        <p:spPr/>
        <p:txBody>
          <a:bodyPr/>
          <a:lstStyle/>
          <a:p>
            <a:fld id="{0F408A5D-059A-A247-8344-29C129C8EF29}" type="slidenum">
              <a:rPr lang="fr-CA" smtClean="0"/>
              <a:pPr/>
              <a:t>36</a:t>
            </a:fld>
            <a:endParaRPr lang="fr-CA" dirty="0"/>
          </a:p>
        </p:txBody>
      </p:sp>
    </p:spTree>
    <p:extLst>
      <p:ext uri="{BB962C8B-B14F-4D97-AF65-F5344CB8AC3E}">
        <p14:creationId xmlns:p14="http://schemas.microsoft.com/office/powerpoint/2010/main" val="249319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custDataLst>
              <p:tags r:id="rId1"/>
            </p:custDataLst>
          </p:nvPr>
        </p:nvSpPr>
        <p:spPr>
          <a:xfrm>
            <a:off x="838200" y="2690647"/>
            <a:ext cx="10515600" cy="3486315"/>
          </a:xfrm>
        </p:spPr>
        <p:txBody>
          <a:bodyPr/>
          <a:lstStyle/>
          <a:p>
            <a:pPr marL="0" indent="0" algn="ctr">
              <a:buNone/>
            </a:pPr>
            <a:r>
              <a:rPr lang="fr-CA" sz="3600" dirty="0"/>
              <a:t>Que pensez-vous de ce commentaire?</a:t>
            </a:r>
          </a:p>
          <a:p>
            <a:pPr marL="0" indent="0" algn="ctr">
              <a:buNone/>
            </a:pPr>
            <a:r>
              <a:rPr lang="fr-CA" sz="3200" i="1" dirty="0"/>
              <a:t>« Elle est excellente – très confiante, intègre, a atteint le niveau de formation attendu ou supérieur. Très bonne sur le plan clinique, aucune lacune. »</a:t>
            </a:r>
          </a:p>
        </p:txBody>
      </p:sp>
      <p:sp>
        <p:nvSpPr>
          <p:cNvPr id="4" name="Footer Placeholder 3">
            <a:extLst>
              <a:ext uri="{FF2B5EF4-FFF2-40B4-BE49-F238E27FC236}">
                <a16:creationId xmlns:a16="http://schemas.microsoft.com/office/drawing/2014/main" id="{0341A790-F6C2-1EC6-3BC6-931EC0558F69}"/>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5F9B34DC-CEF6-944A-0ECA-1AF5E967823D}"/>
              </a:ext>
            </a:extLst>
          </p:cNvPr>
          <p:cNvSpPr>
            <a:spLocks noGrp="1"/>
          </p:cNvSpPr>
          <p:nvPr>
            <p:ph type="sldNum" sz="quarter" idx="12"/>
            <p:custDataLst>
              <p:tags r:id="rId3"/>
            </p:custDataLst>
          </p:nvPr>
        </p:nvSpPr>
        <p:spPr/>
        <p:txBody>
          <a:bodyPr/>
          <a:lstStyle/>
          <a:p>
            <a:fld id="{0F408A5D-059A-A247-8344-29C129C8EF29}" type="slidenum">
              <a:rPr lang="fr-CA" smtClean="0"/>
              <a:pPr/>
              <a:t>37</a:t>
            </a:fld>
            <a:endParaRPr lang="fr-CA" dirty="0"/>
          </a:p>
        </p:txBody>
      </p:sp>
    </p:spTree>
    <p:extLst>
      <p:ext uri="{BB962C8B-B14F-4D97-AF65-F5344CB8AC3E}">
        <p14:creationId xmlns:p14="http://schemas.microsoft.com/office/powerpoint/2010/main" val="22840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custDataLst>
              <p:tags r:id="rId1"/>
            </p:custDataLst>
          </p:nvPr>
        </p:nvSpPr>
        <p:spPr>
          <a:xfrm>
            <a:off x="838200" y="2690647"/>
            <a:ext cx="10515600" cy="3486315"/>
          </a:xfrm>
        </p:spPr>
        <p:txBody>
          <a:bodyPr/>
          <a:lstStyle/>
          <a:p>
            <a:pPr marL="0" indent="0" algn="ctr">
              <a:buNone/>
            </a:pPr>
            <a:r>
              <a:rPr lang="fr-CA" sz="3600" dirty="0"/>
              <a:t>Comment pourriez-vous améliorer ce commentaire?</a:t>
            </a:r>
          </a:p>
        </p:txBody>
      </p:sp>
      <p:sp>
        <p:nvSpPr>
          <p:cNvPr id="4" name="Footer Placeholder 3">
            <a:extLst>
              <a:ext uri="{FF2B5EF4-FFF2-40B4-BE49-F238E27FC236}">
                <a16:creationId xmlns:a16="http://schemas.microsoft.com/office/drawing/2014/main" id="{0341A790-F6C2-1EC6-3BC6-931EC0558F69}"/>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5F9B34DC-CEF6-944A-0ECA-1AF5E967823D}"/>
              </a:ext>
            </a:extLst>
          </p:cNvPr>
          <p:cNvSpPr>
            <a:spLocks noGrp="1"/>
          </p:cNvSpPr>
          <p:nvPr>
            <p:ph type="sldNum" sz="quarter" idx="12"/>
            <p:custDataLst>
              <p:tags r:id="rId3"/>
            </p:custDataLst>
          </p:nvPr>
        </p:nvSpPr>
        <p:spPr/>
        <p:txBody>
          <a:bodyPr/>
          <a:lstStyle/>
          <a:p>
            <a:fld id="{0F408A5D-059A-A247-8344-29C129C8EF29}" type="slidenum">
              <a:rPr lang="fr-CA" smtClean="0"/>
              <a:pPr/>
              <a:t>38</a:t>
            </a:fld>
            <a:endParaRPr lang="fr-CA" dirty="0"/>
          </a:p>
        </p:txBody>
      </p:sp>
    </p:spTree>
    <p:extLst>
      <p:ext uri="{BB962C8B-B14F-4D97-AF65-F5344CB8AC3E}">
        <p14:creationId xmlns:p14="http://schemas.microsoft.com/office/powerpoint/2010/main" val="20184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303B-E077-7FF1-D121-30CBBF1B712C}"/>
              </a:ext>
            </a:extLst>
          </p:cNvPr>
          <p:cNvSpPr>
            <a:spLocks noGrp="1"/>
          </p:cNvSpPr>
          <p:nvPr>
            <p:ph type="title"/>
            <p:custDataLst>
              <p:tags r:id="rId1"/>
            </p:custDataLst>
          </p:nvPr>
        </p:nvSpPr>
        <p:spPr/>
        <p:txBody>
          <a:bodyPr/>
          <a:lstStyle/>
          <a:p>
            <a:r>
              <a:rPr lang="fr-CA" dirty="0"/>
              <a:t>Commentaires de grande qualité</a:t>
            </a:r>
          </a:p>
        </p:txBody>
      </p:sp>
      <p:sp>
        <p:nvSpPr>
          <p:cNvPr id="3" name="Content Placeholder 2">
            <a:extLst>
              <a:ext uri="{FF2B5EF4-FFF2-40B4-BE49-F238E27FC236}">
                <a16:creationId xmlns:a16="http://schemas.microsoft.com/office/drawing/2014/main" id="{C89F9743-37CE-8155-913A-F5B395D6FF35}"/>
              </a:ext>
            </a:extLst>
          </p:cNvPr>
          <p:cNvSpPr>
            <a:spLocks noGrp="1"/>
          </p:cNvSpPr>
          <p:nvPr>
            <p:ph idx="1"/>
            <p:custDataLst>
              <p:tags r:id="rId2"/>
            </p:custDataLst>
          </p:nvPr>
        </p:nvSpPr>
        <p:spPr/>
        <p:txBody>
          <a:bodyPr/>
          <a:lstStyle/>
          <a:p>
            <a:pPr marL="514350" indent="-514350">
              <a:buFont typeface="+mj-lt"/>
              <a:buAutoNum type="arabicPeriod"/>
            </a:pPr>
            <a:r>
              <a:rPr lang="fr-CA" dirty="0"/>
              <a:t>Justifient la note attribuée</a:t>
            </a:r>
          </a:p>
          <a:p>
            <a:pPr marL="514350" indent="-514350">
              <a:buFont typeface="+mj-lt"/>
              <a:buAutoNum type="arabicPeriod"/>
            </a:pPr>
            <a:r>
              <a:rPr lang="fr-CA" dirty="0"/>
              <a:t>Fournissent des exemples précis</a:t>
            </a:r>
          </a:p>
          <a:p>
            <a:pPr marL="514350" indent="-514350">
              <a:buFont typeface="+mj-lt"/>
              <a:buAutoNum type="arabicPeriod"/>
            </a:pPr>
            <a:r>
              <a:rPr lang="fr-CA" dirty="0"/>
              <a:t>Formulent des recommandations pour améliorer le rendement</a:t>
            </a:r>
          </a:p>
          <a:p>
            <a:pPr marL="514350" indent="-514350">
              <a:buFont typeface="+mj-lt"/>
              <a:buAutoNum type="arabicPeriod"/>
            </a:pPr>
            <a:r>
              <a:rPr lang="fr-CA" dirty="0"/>
              <a:t>Sont rédigés de façon à démontrer un soutien</a:t>
            </a:r>
          </a:p>
          <a:p>
            <a:pPr marL="514350" indent="-514350">
              <a:buFont typeface="+mj-lt"/>
              <a:buAutoNum type="arabicPeriod"/>
            </a:pPr>
            <a:r>
              <a:rPr lang="fr-CA" dirty="0"/>
              <a:t>Fournissent des détails suffisants pour qu’un évaluateur indépendant comprenne les problèmes</a:t>
            </a:r>
          </a:p>
        </p:txBody>
      </p:sp>
      <p:sp>
        <p:nvSpPr>
          <p:cNvPr id="4" name="Footer Placeholder 3">
            <a:extLst>
              <a:ext uri="{FF2B5EF4-FFF2-40B4-BE49-F238E27FC236}">
                <a16:creationId xmlns:a16="http://schemas.microsoft.com/office/drawing/2014/main" id="{61CDFB8A-01DB-6D27-A4D8-B6F24D963D25}"/>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15E5EFF7-0D96-7094-1E1A-315AAFB80074}"/>
              </a:ext>
            </a:extLst>
          </p:cNvPr>
          <p:cNvSpPr>
            <a:spLocks noGrp="1"/>
          </p:cNvSpPr>
          <p:nvPr>
            <p:ph type="sldNum" sz="quarter" idx="12"/>
            <p:custDataLst>
              <p:tags r:id="rId4"/>
            </p:custDataLst>
          </p:nvPr>
        </p:nvSpPr>
        <p:spPr/>
        <p:txBody>
          <a:bodyPr/>
          <a:lstStyle/>
          <a:p>
            <a:fld id="{0F408A5D-059A-A247-8344-29C129C8EF29}" type="slidenum">
              <a:rPr lang="fr-CA" smtClean="0"/>
              <a:pPr/>
              <a:t>39</a:t>
            </a:fld>
            <a:endParaRPr lang="fr-CA" dirty="0"/>
          </a:p>
        </p:txBody>
      </p:sp>
    </p:spTree>
    <p:extLst>
      <p:ext uri="{BB962C8B-B14F-4D97-AF65-F5344CB8AC3E}">
        <p14:creationId xmlns:p14="http://schemas.microsoft.com/office/powerpoint/2010/main" val="29848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8A68-6CD0-4413-10B2-97A5E0244A73}"/>
              </a:ext>
            </a:extLst>
          </p:cNvPr>
          <p:cNvSpPr>
            <a:spLocks noGrp="1"/>
          </p:cNvSpPr>
          <p:nvPr>
            <p:ph type="title"/>
            <p:custDataLst>
              <p:tags r:id="rId1"/>
            </p:custDataLst>
          </p:nvPr>
        </p:nvSpPr>
        <p:spPr/>
        <p:txBody>
          <a:bodyPr/>
          <a:lstStyle/>
          <a:p>
            <a:r>
              <a:rPr lang="fr-CA" dirty="0"/>
              <a:t>L’évaluation dans la CPC</a:t>
            </a:r>
          </a:p>
        </p:txBody>
      </p:sp>
      <p:sp>
        <p:nvSpPr>
          <p:cNvPr id="3" name="Content Placeholder 2">
            <a:extLst>
              <a:ext uri="{FF2B5EF4-FFF2-40B4-BE49-F238E27FC236}">
                <a16:creationId xmlns:a16="http://schemas.microsoft.com/office/drawing/2014/main" id="{5DCCD5A6-C975-7748-B1EB-7967E675890B}"/>
              </a:ext>
            </a:extLst>
          </p:cNvPr>
          <p:cNvSpPr>
            <a:spLocks noGrp="1"/>
          </p:cNvSpPr>
          <p:nvPr>
            <p:ph idx="1"/>
            <p:custDataLst>
              <p:tags r:id="rId2"/>
            </p:custDataLst>
          </p:nvPr>
        </p:nvSpPr>
        <p:spPr>
          <a:xfrm>
            <a:off x="838200" y="1825625"/>
            <a:ext cx="10981494" cy="4185000"/>
          </a:xfrm>
        </p:spPr>
        <p:txBody>
          <a:bodyPr/>
          <a:lstStyle/>
          <a:p>
            <a:pPr marR="0">
              <a:spcAft>
                <a:spcPts val="1200"/>
              </a:spcAft>
            </a:pPr>
            <a:r>
              <a:rPr lang="fr-CA" sz="2400" dirty="0"/>
              <a:t>Bien que cette présentation mette l’accent sur l’observation des APC et leur évaluation/documentation, les méthodes d’évaluation et les outils utilisés par un programme doivent être multimodaux et couvrir l’ensemble de l’apprentissage des résident·es.</a:t>
            </a:r>
          </a:p>
          <a:p>
            <a:pPr lvl="1">
              <a:spcAft>
                <a:spcPts val="1200"/>
              </a:spcAft>
            </a:pPr>
            <a:r>
              <a:rPr lang="fr-CA" sz="2000" dirty="0"/>
              <a:t>Les outils d’évaluation autres que les APC comprennent, entre autres, les examens cliniques objectifs structurés (ECOS), les examens écrits et les fiches d’évaluation en cours de formation (FECF).</a:t>
            </a:r>
          </a:p>
          <a:p>
            <a:pPr>
              <a:spcAft>
                <a:spcPts val="1200"/>
              </a:spcAft>
            </a:pPr>
            <a:r>
              <a:rPr lang="fr-CA" sz="2400" dirty="0"/>
              <a:t>Il devrait y avoir de multiples évaluations des compétences réalisées au fil du temps par différents évaluateurs, dans le cadre d’une variété d’expériences d’apprentissage et de contextes.</a:t>
            </a:r>
          </a:p>
          <a:p>
            <a:pPr lvl="1">
              <a:spcAft>
                <a:spcPts val="1200"/>
              </a:spcAft>
            </a:pPr>
            <a:endParaRPr lang="fr-CA" sz="2000" dirty="0"/>
          </a:p>
        </p:txBody>
      </p:sp>
      <p:sp>
        <p:nvSpPr>
          <p:cNvPr id="4" name="Footer Placeholder 3">
            <a:extLst>
              <a:ext uri="{FF2B5EF4-FFF2-40B4-BE49-F238E27FC236}">
                <a16:creationId xmlns:a16="http://schemas.microsoft.com/office/drawing/2014/main" id="{6E74435F-C36F-78CA-DDD4-F2F53F23A8FC}"/>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F447B69-8F93-20B3-24FC-435152AF9650}"/>
              </a:ext>
            </a:extLst>
          </p:cNvPr>
          <p:cNvSpPr>
            <a:spLocks noGrp="1"/>
          </p:cNvSpPr>
          <p:nvPr>
            <p:ph type="sldNum" sz="quarter" idx="12"/>
            <p:custDataLst>
              <p:tags r:id="rId4"/>
            </p:custDataLst>
          </p:nvPr>
        </p:nvSpPr>
        <p:spPr/>
        <p:txBody>
          <a:bodyPr/>
          <a:lstStyle/>
          <a:p>
            <a:fld id="{0F408A5D-059A-A247-8344-29C129C8EF29}" type="slidenum">
              <a:rPr lang="fr-CA" smtClean="0"/>
              <a:pPr/>
              <a:t>4</a:t>
            </a:fld>
            <a:endParaRPr lang="fr-CA" dirty="0"/>
          </a:p>
        </p:txBody>
      </p:sp>
    </p:spTree>
    <p:extLst>
      <p:ext uri="{BB962C8B-B14F-4D97-AF65-F5344CB8AC3E}">
        <p14:creationId xmlns:p14="http://schemas.microsoft.com/office/powerpoint/2010/main" val="176590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F964-2C14-9598-3599-7A4C439F3055}"/>
              </a:ext>
            </a:extLst>
          </p:cNvPr>
          <p:cNvSpPr>
            <a:spLocks noGrp="1"/>
          </p:cNvSpPr>
          <p:nvPr>
            <p:ph type="title"/>
            <p:custDataLst>
              <p:tags r:id="rId1"/>
            </p:custDataLst>
          </p:nvPr>
        </p:nvSpPr>
        <p:spPr>
          <a:xfrm>
            <a:off x="838200" y="365125"/>
            <a:ext cx="10846482" cy="1325563"/>
          </a:xfrm>
        </p:spPr>
        <p:txBody>
          <a:bodyPr/>
          <a:lstStyle/>
          <a:p>
            <a:r>
              <a:rPr lang="fr-CA" dirty="0"/>
              <a:t>Comment écrire des commentaires descriptifs</a:t>
            </a:r>
          </a:p>
        </p:txBody>
      </p:sp>
      <p:sp>
        <p:nvSpPr>
          <p:cNvPr id="3" name="Content Placeholder 2">
            <a:extLst>
              <a:ext uri="{FF2B5EF4-FFF2-40B4-BE49-F238E27FC236}">
                <a16:creationId xmlns:a16="http://schemas.microsoft.com/office/drawing/2014/main" id="{17535675-E00F-8313-617B-FB0592B147DB}"/>
              </a:ext>
            </a:extLst>
          </p:cNvPr>
          <p:cNvSpPr>
            <a:spLocks noGrp="1"/>
          </p:cNvSpPr>
          <p:nvPr>
            <p:ph idx="1"/>
            <p:custDataLst>
              <p:tags r:id="rId2"/>
            </p:custDataLst>
          </p:nvPr>
        </p:nvSpPr>
        <p:spPr/>
        <p:txBody>
          <a:bodyPr/>
          <a:lstStyle/>
          <a:p>
            <a:r>
              <a:rPr lang="fr-CA" dirty="0"/>
              <a:t>Transformez vos commentaires oraux en commentaires écrits</a:t>
            </a:r>
          </a:p>
          <a:p>
            <a:r>
              <a:rPr lang="fr-CA" dirty="0"/>
              <a:t>Ciblez les comportements – pas les attitudes</a:t>
            </a:r>
          </a:p>
          <a:p>
            <a:r>
              <a:rPr lang="fr-CA" dirty="0"/>
              <a:t>Soyez précis</a:t>
            </a:r>
          </a:p>
          <a:p>
            <a:r>
              <a:rPr lang="fr-CA" dirty="0"/>
              <a:t>Discutez des résultats, si possible</a:t>
            </a:r>
          </a:p>
          <a:p>
            <a:r>
              <a:rPr lang="fr-CA" dirty="0"/>
              <a:t>Prenez note de la réaction des résident·es à la rétroaction</a:t>
            </a:r>
          </a:p>
          <a:p>
            <a:r>
              <a:rPr lang="fr-CA" dirty="0"/>
              <a:t>Écrivez-les</a:t>
            </a:r>
          </a:p>
        </p:txBody>
      </p:sp>
      <p:sp>
        <p:nvSpPr>
          <p:cNvPr id="4" name="Footer Placeholder 3">
            <a:extLst>
              <a:ext uri="{FF2B5EF4-FFF2-40B4-BE49-F238E27FC236}">
                <a16:creationId xmlns:a16="http://schemas.microsoft.com/office/drawing/2014/main" id="{3FC563C4-1F5F-202C-4903-EC824AFF019F}"/>
              </a:ext>
              <a:ext uri="{C183D7F6-B498-43B3-948B-1728B52AA6E4}">
                <adec:decorative xmlns:adec="http://schemas.microsoft.com/office/drawing/2017/decorative" val="1"/>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FC98CC28-8CCC-9297-AA4D-ABFCDFB0A66E}"/>
              </a:ext>
            </a:extLst>
          </p:cNvPr>
          <p:cNvSpPr>
            <a:spLocks noGrp="1"/>
          </p:cNvSpPr>
          <p:nvPr>
            <p:ph type="sldNum" sz="quarter" idx="12"/>
            <p:custDataLst>
              <p:tags r:id="rId4"/>
            </p:custDataLst>
          </p:nvPr>
        </p:nvSpPr>
        <p:spPr/>
        <p:txBody>
          <a:bodyPr/>
          <a:lstStyle/>
          <a:p>
            <a:fld id="{0F408A5D-059A-A247-8344-29C129C8EF29}" type="slidenum">
              <a:rPr lang="fr-CA" smtClean="0"/>
              <a:pPr/>
              <a:t>40</a:t>
            </a:fld>
            <a:endParaRPr lang="fr-CA" dirty="0"/>
          </a:p>
        </p:txBody>
      </p:sp>
    </p:spTree>
    <p:extLst>
      <p:ext uri="{BB962C8B-B14F-4D97-AF65-F5344CB8AC3E}">
        <p14:creationId xmlns:p14="http://schemas.microsoft.com/office/powerpoint/2010/main" val="4025289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44EE-5761-685D-147F-45088B2CB229}"/>
              </a:ext>
            </a:extLst>
          </p:cNvPr>
          <p:cNvSpPr>
            <a:spLocks noGrp="1"/>
          </p:cNvSpPr>
          <p:nvPr>
            <p:ph type="title"/>
            <p:custDataLst>
              <p:tags r:id="rId1"/>
            </p:custDataLst>
          </p:nvPr>
        </p:nvSpPr>
        <p:spPr/>
        <p:txBody>
          <a:bodyPr/>
          <a:lstStyle/>
          <a:p>
            <a:r>
              <a:rPr lang="fr-CA" dirty="0"/>
              <a:t>Les comportements – pas les attitudes</a:t>
            </a:r>
          </a:p>
        </p:txBody>
      </p:sp>
      <p:sp>
        <p:nvSpPr>
          <p:cNvPr id="3" name="Content Placeholder 2">
            <a:extLst>
              <a:ext uri="{FF2B5EF4-FFF2-40B4-BE49-F238E27FC236}">
                <a16:creationId xmlns:a16="http://schemas.microsoft.com/office/drawing/2014/main" id="{B2A6BAB7-1301-D098-FDEC-FEDB3C6AA94A}"/>
              </a:ext>
            </a:extLst>
          </p:cNvPr>
          <p:cNvSpPr>
            <a:spLocks noGrp="1"/>
          </p:cNvSpPr>
          <p:nvPr>
            <p:ph idx="1"/>
            <p:custDataLst>
              <p:tags r:id="rId2"/>
            </p:custDataLst>
          </p:nvPr>
        </p:nvSpPr>
        <p:spPr>
          <a:xfrm>
            <a:off x="779065" y="1677003"/>
            <a:ext cx="5615597" cy="4351338"/>
          </a:xfrm>
        </p:spPr>
        <p:txBody>
          <a:bodyPr/>
          <a:lstStyle/>
          <a:p>
            <a:r>
              <a:rPr lang="fr-CA" dirty="0"/>
              <a:t>Attitude </a:t>
            </a:r>
          </a:p>
          <a:p>
            <a:pPr lvl="1"/>
            <a:r>
              <a:rPr lang="fr-CA" sz="2000" dirty="0"/>
              <a:t>Résident « paresseux »</a:t>
            </a:r>
          </a:p>
          <a:p>
            <a:r>
              <a:rPr lang="fr-CA" dirty="0"/>
              <a:t>Comportements (et résultats)</a:t>
            </a:r>
          </a:p>
          <a:p>
            <a:pPr lvl="1"/>
            <a:r>
              <a:rPr lang="fr-CA" sz="2000" dirty="0"/>
              <a:t>Toujours en retard (le personnel reste plus tard pour l’accommoder)</a:t>
            </a:r>
          </a:p>
          <a:p>
            <a:pPr lvl="1"/>
            <a:r>
              <a:rPr lang="fr-CA" sz="2000" dirty="0"/>
              <a:t>Ne fait pas le suivi des analyses (omission d’un point important)</a:t>
            </a:r>
          </a:p>
          <a:p>
            <a:pPr lvl="1"/>
            <a:r>
              <a:rPr lang="fr-CA" sz="2000" dirty="0"/>
              <a:t>Ne répond pas aux appels (ce qui oblige à appeler </a:t>
            </a:r>
            <a:r>
              <a:rPr lang="fr-CA" sz="2000" dirty="0" err="1"/>
              <a:t>un</a:t>
            </a:r>
            <a:r>
              <a:rPr lang="fr-CA" sz="2000" dirty="0" err="1">
                <a:latin typeface="Calibri" panose="020F0502020204030204" pitchFamily="34" charset="0"/>
                <a:cs typeface="Calibri" panose="020F0502020204030204" pitchFamily="34" charset="0"/>
              </a:rPr>
              <a:t>·</a:t>
            </a:r>
            <a:r>
              <a:rPr lang="fr-CA" sz="2000" dirty="0" err="1"/>
              <a:t>e</a:t>
            </a:r>
            <a:r>
              <a:rPr lang="fr-CA" sz="2000" dirty="0"/>
              <a:t> employé ou </a:t>
            </a:r>
            <a:r>
              <a:rPr lang="fr-CA" sz="2000" dirty="0" err="1"/>
              <a:t>un</a:t>
            </a:r>
            <a:r>
              <a:rPr lang="fr-CA" sz="2000" dirty="0" err="1">
                <a:latin typeface="Calibri" panose="020F0502020204030204" pitchFamily="34" charset="0"/>
                <a:cs typeface="Calibri" panose="020F0502020204030204" pitchFamily="34" charset="0"/>
              </a:rPr>
              <a:t>·</a:t>
            </a:r>
            <a:r>
              <a:rPr lang="fr-CA" sz="2000" dirty="0" err="1"/>
              <a:t>e</a:t>
            </a:r>
            <a:r>
              <a:rPr lang="fr-CA" sz="2000" dirty="0"/>
              <a:t> autre </a:t>
            </a:r>
            <a:r>
              <a:rPr lang="fr-CA" sz="2000" dirty="0" err="1"/>
              <a:t>résident</a:t>
            </a:r>
            <a:r>
              <a:rPr lang="fr-CA" sz="2000" dirty="0" err="1">
                <a:latin typeface="Calibri" panose="020F0502020204030204" pitchFamily="34" charset="0"/>
                <a:cs typeface="Calibri" panose="020F0502020204030204" pitchFamily="34" charset="0"/>
              </a:rPr>
              <a:t>·</a:t>
            </a:r>
            <a:r>
              <a:rPr lang="fr-CA" sz="2000" dirty="0" err="1"/>
              <a:t>e</a:t>
            </a:r>
            <a:r>
              <a:rPr lang="fr-CA" sz="2000" dirty="0"/>
              <a:t>)</a:t>
            </a:r>
          </a:p>
          <a:p>
            <a:pPr lvl="1"/>
            <a:r>
              <a:rPr lang="fr-CA" sz="2000" dirty="0"/>
              <a:t>Ne fait pas les lectures obligatoires (perd son temps durant les séances d’enseignement)</a:t>
            </a:r>
          </a:p>
        </p:txBody>
      </p:sp>
      <p:sp>
        <p:nvSpPr>
          <p:cNvPr id="4" name="Footer Placeholder 3">
            <a:extLst>
              <a:ext uri="{FF2B5EF4-FFF2-40B4-BE49-F238E27FC236}">
                <a16:creationId xmlns:a16="http://schemas.microsoft.com/office/drawing/2014/main" id="{6F533639-FAB6-9401-4707-14225F3AC87F}"/>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7FB75DF-4309-0472-9FD6-A2C677BC4D1B}"/>
              </a:ext>
            </a:extLst>
          </p:cNvPr>
          <p:cNvSpPr>
            <a:spLocks noGrp="1"/>
          </p:cNvSpPr>
          <p:nvPr>
            <p:ph type="sldNum" sz="quarter" idx="12"/>
            <p:custDataLst>
              <p:tags r:id="rId4"/>
            </p:custDataLst>
          </p:nvPr>
        </p:nvSpPr>
        <p:spPr/>
        <p:txBody>
          <a:bodyPr/>
          <a:lstStyle/>
          <a:p>
            <a:fld id="{0F408A5D-059A-A247-8344-29C129C8EF29}" type="slidenum">
              <a:rPr lang="fr-CA" smtClean="0"/>
              <a:pPr/>
              <a:t>41</a:t>
            </a:fld>
            <a:endParaRPr lang="fr-CA" dirty="0"/>
          </a:p>
        </p:txBody>
      </p:sp>
      <p:pic>
        <p:nvPicPr>
          <p:cNvPr id="6" name="Picture 2" descr="A person sleeping on a computer">
            <a:extLst>
              <a:ext uri="{FF2B5EF4-FFF2-40B4-BE49-F238E27FC236}">
                <a16:creationId xmlns:a16="http://schemas.microsoft.com/office/drawing/2014/main" id="{7A9305F6-779B-28DD-9281-4216D6F7F13C}"/>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7683033" y="1548464"/>
            <a:ext cx="4062212" cy="304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32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267C-31F7-14D0-BFF8-52AF244880A5}"/>
              </a:ext>
            </a:extLst>
          </p:cNvPr>
          <p:cNvSpPr>
            <a:spLocks noGrp="1"/>
          </p:cNvSpPr>
          <p:nvPr>
            <p:ph type="title"/>
            <p:custDataLst>
              <p:tags r:id="rId1"/>
            </p:custDataLst>
          </p:nvPr>
        </p:nvSpPr>
        <p:spPr/>
        <p:txBody>
          <a:bodyPr/>
          <a:lstStyle/>
          <a:p>
            <a:r>
              <a:rPr lang="fr-CA" dirty="0"/>
              <a:t>Formulaire d’évaluation narrative</a:t>
            </a:r>
          </a:p>
        </p:txBody>
      </p:sp>
      <p:sp>
        <p:nvSpPr>
          <p:cNvPr id="3" name="Content Placeholder 2">
            <a:extLst>
              <a:ext uri="{FF2B5EF4-FFF2-40B4-BE49-F238E27FC236}">
                <a16:creationId xmlns:a16="http://schemas.microsoft.com/office/drawing/2014/main" id="{5D6D29A5-BDA9-A398-2347-F41E1DD3789F}"/>
              </a:ext>
            </a:extLst>
          </p:cNvPr>
          <p:cNvSpPr>
            <a:spLocks noGrp="1"/>
          </p:cNvSpPr>
          <p:nvPr>
            <p:ph idx="1"/>
            <p:custDataLst>
              <p:tags r:id="rId2"/>
            </p:custDataLst>
          </p:nvPr>
        </p:nvSpPr>
        <p:spPr>
          <a:xfrm>
            <a:off x="838200" y="1825625"/>
            <a:ext cx="6455979" cy="4351338"/>
          </a:xfrm>
        </p:spPr>
        <p:txBody>
          <a:bodyPr/>
          <a:lstStyle/>
          <a:p>
            <a:r>
              <a:rPr lang="fr-CA" dirty="0"/>
              <a:t>Décrire un aspect du rendement qui a été bien exécuté.</a:t>
            </a:r>
          </a:p>
          <a:p>
            <a:pPr lvl="1"/>
            <a:r>
              <a:rPr lang="fr-CA" dirty="0"/>
              <a:t>Peut-on affirmer que le niveau de « compétence pour la pratique autonome » a été atteint?</a:t>
            </a:r>
          </a:p>
          <a:p>
            <a:pPr lvl="2"/>
            <a:r>
              <a:rPr lang="fr-CA" dirty="0"/>
              <a:t>Oui</a:t>
            </a:r>
          </a:p>
          <a:p>
            <a:pPr lvl="2"/>
            <a:r>
              <a:rPr lang="fr-CA" dirty="0"/>
              <a:t>Pas encore</a:t>
            </a:r>
          </a:p>
          <a:p>
            <a:pPr lvl="1"/>
            <a:r>
              <a:rPr lang="fr-CA" dirty="0"/>
              <a:t>Décrire un aspect du rendement qui pourrait être amélioré.</a:t>
            </a:r>
          </a:p>
          <a:p>
            <a:pPr lvl="2"/>
            <a:r>
              <a:rPr lang="fr-CA" dirty="0"/>
              <a:t>Que suggérez-vous à la résidente ou au résident pour améliorer cet aspect de son rendement?</a:t>
            </a:r>
          </a:p>
        </p:txBody>
      </p:sp>
      <p:sp>
        <p:nvSpPr>
          <p:cNvPr id="4" name="Footer Placeholder 3">
            <a:extLst>
              <a:ext uri="{FF2B5EF4-FFF2-40B4-BE49-F238E27FC236}">
                <a16:creationId xmlns:a16="http://schemas.microsoft.com/office/drawing/2014/main" id="{E1939122-4B0A-27BB-9CD6-8AC635DF5B9A}"/>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1F097A92-3F56-228A-9F48-63567231E235}"/>
              </a:ext>
            </a:extLst>
          </p:cNvPr>
          <p:cNvSpPr>
            <a:spLocks noGrp="1"/>
          </p:cNvSpPr>
          <p:nvPr>
            <p:ph type="sldNum" sz="quarter" idx="12"/>
            <p:custDataLst>
              <p:tags r:id="rId4"/>
            </p:custDataLst>
          </p:nvPr>
        </p:nvSpPr>
        <p:spPr/>
        <p:txBody>
          <a:bodyPr/>
          <a:lstStyle/>
          <a:p>
            <a:fld id="{0F408A5D-059A-A247-8344-29C129C8EF29}" type="slidenum">
              <a:rPr lang="fr-CA" smtClean="0"/>
              <a:pPr/>
              <a:t>42</a:t>
            </a:fld>
            <a:endParaRPr lang="fr-CA" dirty="0"/>
          </a:p>
        </p:txBody>
      </p:sp>
      <p:pic>
        <p:nvPicPr>
          <p:cNvPr id="6" name="Picture 2" descr="A close-up of a doctor writing on a clipboard">
            <a:extLst>
              <a:ext uri="{FF2B5EF4-FFF2-40B4-BE49-F238E27FC236}">
                <a16:creationId xmlns:a16="http://schemas.microsoft.com/office/drawing/2014/main" id="{16269914-B4A2-C3E0-3D5E-DAC7FB6AA541}"/>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637871" y="1636902"/>
            <a:ext cx="5554132" cy="521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33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F5EB-81C7-546B-90F9-A51F2B6656D6}"/>
              </a:ext>
            </a:extLst>
          </p:cNvPr>
          <p:cNvSpPr>
            <a:spLocks noGrp="1"/>
          </p:cNvSpPr>
          <p:nvPr>
            <p:ph type="title"/>
            <p:custDataLst>
              <p:tags r:id="rId1"/>
            </p:custDataLst>
          </p:nvPr>
        </p:nvSpPr>
        <p:spPr/>
        <p:txBody>
          <a:bodyPr/>
          <a:lstStyle/>
          <a:p>
            <a:r>
              <a:rPr lang="fr-CA" dirty="0"/>
              <a:t>Commentaires acceptables</a:t>
            </a:r>
          </a:p>
        </p:txBody>
      </p:sp>
      <p:sp>
        <p:nvSpPr>
          <p:cNvPr id="3" name="Content Placeholder 2">
            <a:extLst>
              <a:ext uri="{FF2B5EF4-FFF2-40B4-BE49-F238E27FC236}">
                <a16:creationId xmlns:a16="http://schemas.microsoft.com/office/drawing/2014/main" id="{4BAD6309-47DA-F08A-5346-527FCC284016}"/>
              </a:ext>
            </a:extLst>
          </p:cNvPr>
          <p:cNvSpPr>
            <a:spLocks noGrp="1"/>
          </p:cNvSpPr>
          <p:nvPr>
            <p:ph idx="1"/>
            <p:custDataLst>
              <p:tags r:id="rId2"/>
            </p:custDataLst>
          </p:nvPr>
        </p:nvSpPr>
        <p:spPr/>
        <p:txBody>
          <a:bodyPr/>
          <a:lstStyle/>
          <a:p>
            <a:r>
              <a:rPr lang="fr-CA" dirty="0"/>
              <a:t>« Réagit bien à la rétroaction »</a:t>
            </a:r>
          </a:p>
          <a:p>
            <a:r>
              <a:rPr lang="fr-CA" dirty="0"/>
              <a:t>« Amélioration requise des capacités à communiquer »</a:t>
            </a:r>
          </a:p>
          <a:p>
            <a:r>
              <a:rPr lang="fr-CA" dirty="0"/>
              <a:t>« Lire davantage »</a:t>
            </a:r>
          </a:p>
          <a:p>
            <a:r>
              <a:rPr lang="fr-CA" dirty="0"/>
              <a:t>« Excellentes présentations de cas »</a:t>
            </a:r>
          </a:p>
        </p:txBody>
      </p:sp>
      <p:sp>
        <p:nvSpPr>
          <p:cNvPr id="4" name="Footer Placeholder 3">
            <a:extLst>
              <a:ext uri="{FF2B5EF4-FFF2-40B4-BE49-F238E27FC236}">
                <a16:creationId xmlns:a16="http://schemas.microsoft.com/office/drawing/2014/main" id="{02890F02-A060-04D1-0DAB-CD038C682000}"/>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F58AB4B5-81FA-3A0C-BD85-657D8DC32A77}"/>
              </a:ext>
            </a:extLst>
          </p:cNvPr>
          <p:cNvSpPr>
            <a:spLocks noGrp="1"/>
          </p:cNvSpPr>
          <p:nvPr>
            <p:ph type="sldNum" sz="quarter" idx="12"/>
            <p:custDataLst>
              <p:tags r:id="rId4"/>
            </p:custDataLst>
          </p:nvPr>
        </p:nvSpPr>
        <p:spPr/>
        <p:txBody>
          <a:bodyPr/>
          <a:lstStyle/>
          <a:p>
            <a:fld id="{0F408A5D-059A-A247-8344-29C129C8EF29}" type="slidenum">
              <a:rPr lang="fr-CA" smtClean="0"/>
              <a:pPr/>
              <a:t>43</a:t>
            </a:fld>
            <a:endParaRPr lang="fr-CA" dirty="0"/>
          </a:p>
        </p:txBody>
      </p:sp>
    </p:spTree>
    <p:extLst>
      <p:ext uri="{BB962C8B-B14F-4D97-AF65-F5344CB8AC3E}">
        <p14:creationId xmlns:p14="http://schemas.microsoft.com/office/powerpoint/2010/main" val="276616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75E4-F4B8-11F7-C784-5D76789BC288}"/>
              </a:ext>
            </a:extLst>
          </p:cNvPr>
          <p:cNvSpPr>
            <a:spLocks noGrp="1"/>
          </p:cNvSpPr>
          <p:nvPr>
            <p:ph type="title"/>
            <p:custDataLst>
              <p:tags r:id="rId1"/>
            </p:custDataLst>
          </p:nvPr>
        </p:nvSpPr>
        <p:spPr/>
        <p:txBody>
          <a:bodyPr/>
          <a:lstStyle/>
          <a:p>
            <a:r>
              <a:rPr lang="fr-CA" dirty="0"/>
              <a:t>Meilleurs commentaires</a:t>
            </a:r>
          </a:p>
        </p:txBody>
      </p:sp>
      <p:sp>
        <p:nvSpPr>
          <p:cNvPr id="3" name="Content Placeholder 2">
            <a:extLst>
              <a:ext uri="{FF2B5EF4-FFF2-40B4-BE49-F238E27FC236}">
                <a16:creationId xmlns:a16="http://schemas.microsoft.com/office/drawing/2014/main" id="{650BD475-5B3E-70CE-FC0C-78146510270B}"/>
              </a:ext>
            </a:extLst>
          </p:cNvPr>
          <p:cNvSpPr>
            <a:spLocks noGrp="1"/>
          </p:cNvSpPr>
          <p:nvPr>
            <p:ph idx="1"/>
            <p:custDataLst>
              <p:tags r:id="rId2"/>
            </p:custDataLst>
          </p:nvPr>
        </p:nvSpPr>
        <p:spPr>
          <a:xfrm>
            <a:off x="838199" y="1590846"/>
            <a:ext cx="10515600" cy="4351338"/>
          </a:xfrm>
        </p:spPr>
        <p:txBody>
          <a:bodyPr/>
          <a:lstStyle/>
          <a:p>
            <a:r>
              <a:rPr lang="fr-CA" altLang="en-US" sz="2000" dirty="0"/>
              <a:t>« Réagit positivement à la rétroaction.</a:t>
            </a:r>
            <a:r>
              <a:rPr lang="fr-CA" sz="2000" dirty="0"/>
              <a:t> Par exemple, </a:t>
            </a:r>
            <a:r>
              <a:rPr lang="fr-CA" altLang="en-US" sz="2000" dirty="0"/>
              <a:t>j’avais noté que vous aviez manqué un déficit d’extension active du genou parce que vous n’aviez pas d’abord vérifié l’amplitude passive des mouvements du genou. Vous avez donc revu la bonne technique d’évaluation des quadriceps. Plus tard, lors d’une autre consultation clinique, vous avez modifié votre examen physique en conséquence. »</a:t>
            </a:r>
          </a:p>
          <a:p>
            <a:r>
              <a:rPr lang="fr-CA" altLang="en-US" sz="2000" dirty="0"/>
              <a:t>« Tendance à utiliser trop de jargon médical dans les explications aux patientes et patients. Par exemple, à un patient présentant une lésion anormale visible à la radiographie pulmonaire, vous avez dit </a:t>
            </a:r>
            <a:r>
              <a:rPr lang="fr-CA" sz="2000" dirty="0"/>
              <a:t>“</a:t>
            </a:r>
            <a:r>
              <a:rPr lang="fr-CA" altLang="en-US" sz="2000" dirty="0"/>
              <a:t>Il pourrait s’agir d’un infiltrat, d’un granulome ou d’une lésion maligne</a:t>
            </a:r>
            <a:r>
              <a:rPr lang="fr-CA" sz="2000" dirty="0"/>
              <a:t>”. »</a:t>
            </a:r>
          </a:p>
          <a:p>
            <a:r>
              <a:rPr lang="fr-CA" altLang="en-US" sz="2000" dirty="0"/>
              <a:t>« Il faudrait que vous fassiez plus de lectures sur l’anatomie du plexus brachial. Vous devez être en mesure de dessiner le plexus de façon à pouvoir situer les lésions neurologiques sur le plexus. »</a:t>
            </a:r>
            <a:endParaRPr lang="fr-CA" sz="2000" dirty="0"/>
          </a:p>
          <a:p>
            <a:r>
              <a:rPr lang="fr-CA" altLang="en-US" sz="2000" dirty="0"/>
              <a:t>« Les présentations de cas en clinique sont succinctes et comprennent toute l’information pertinente; p. ex., chez une patiente atteinte de dépression et ayant des douleurs au dos, vous avez su vous concentrer sur la question posée par le médecin demandeur lors de la présentation du cas. »</a:t>
            </a:r>
            <a:endParaRPr lang="fr-CA" sz="2000" dirty="0"/>
          </a:p>
        </p:txBody>
      </p:sp>
      <p:sp>
        <p:nvSpPr>
          <p:cNvPr id="4" name="Footer Placeholder 3">
            <a:extLst>
              <a:ext uri="{FF2B5EF4-FFF2-40B4-BE49-F238E27FC236}">
                <a16:creationId xmlns:a16="http://schemas.microsoft.com/office/drawing/2014/main" id="{DA52FE21-F229-5F6D-D3CB-6C3C162352AA}"/>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A25C5287-AE1A-C166-8E2A-CCAAE9E735B3}"/>
              </a:ext>
            </a:extLst>
          </p:cNvPr>
          <p:cNvSpPr>
            <a:spLocks noGrp="1"/>
          </p:cNvSpPr>
          <p:nvPr>
            <p:ph type="sldNum" sz="quarter" idx="12"/>
            <p:custDataLst>
              <p:tags r:id="rId4"/>
            </p:custDataLst>
          </p:nvPr>
        </p:nvSpPr>
        <p:spPr/>
        <p:txBody>
          <a:bodyPr/>
          <a:lstStyle/>
          <a:p>
            <a:fld id="{0F408A5D-059A-A247-8344-29C129C8EF29}" type="slidenum">
              <a:rPr lang="fr-CA" smtClean="0"/>
              <a:pPr/>
              <a:t>44</a:t>
            </a:fld>
            <a:endParaRPr lang="fr-CA" dirty="0"/>
          </a:p>
        </p:txBody>
      </p:sp>
    </p:spTree>
    <p:extLst>
      <p:ext uri="{BB962C8B-B14F-4D97-AF65-F5344CB8AC3E}">
        <p14:creationId xmlns:p14="http://schemas.microsoft.com/office/powerpoint/2010/main" val="2313096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63F9-F211-B689-8735-5A8B6B60E04E}"/>
              </a:ext>
            </a:extLst>
          </p:cNvPr>
          <p:cNvSpPr>
            <a:spLocks noGrp="1"/>
          </p:cNvSpPr>
          <p:nvPr>
            <p:ph type="title"/>
            <p:custDataLst>
              <p:tags r:id="rId1"/>
            </p:custDataLst>
          </p:nvPr>
        </p:nvSpPr>
        <p:spPr/>
        <p:txBody>
          <a:bodyPr/>
          <a:lstStyle/>
          <a:p>
            <a:r>
              <a:rPr lang="fr-CA" dirty="0"/>
              <a:t>Exercice pratique 1</a:t>
            </a:r>
          </a:p>
        </p:txBody>
      </p:sp>
      <p:sp>
        <p:nvSpPr>
          <p:cNvPr id="3" name="Content Placeholder 2">
            <a:extLst>
              <a:ext uri="{FF2B5EF4-FFF2-40B4-BE49-F238E27FC236}">
                <a16:creationId xmlns:a16="http://schemas.microsoft.com/office/drawing/2014/main" id="{EADD5F54-5B16-0C68-E522-90050AF7EA86}"/>
              </a:ext>
            </a:extLst>
          </p:cNvPr>
          <p:cNvSpPr>
            <a:spLocks noGrp="1"/>
          </p:cNvSpPr>
          <p:nvPr>
            <p:ph idx="1"/>
            <p:custDataLst>
              <p:tags r:id="rId2"/>
            </p:custDataLst>
          </p:nvPr>
        </p:nvSpPr>
        <p:spPr/>
        <p:txBody>
          <a:bodyPr/>
          <a:lstStyle/>
          <a:p>
            <a:r>
              <a:rPr lang="fr-CA" dirty="0"/>
              <a:t>Réfléchissez à un·e résident·e avec qui vous avez travaillé récemment.</a:t>
            </a:r>
          </a:p>
          <a:p>
            <a:r>
              <a:rPr lang="fr-CA" dirty="0"/>
              <a:t>Quelle rétroaction verbale lui avez-vous fournie?</a:t>
            </a:r>
          </a:p>
          <a:p>
            <a:r>
              <a:rPr lang="fr-CA" dirty="0"/>
              <a:t>Transformez cette rétroaction en commentaire écrit, et présentez ce commentaire à une personne du groupe qui n’exerce pas votre spécialité.</a:t>
            </a:r>
          </a:p>
          <a:p>
            <a:pPr lvl="1"/>
            <a:r>
              <a:rPr lang="fr-CA" dirty="0"/>
              <a:t>Cette personne comprend-elle le commentaire?</a:t>
            </a:r>
          </a:p>
          <a:p>
            <a:pPr lvl="1"/>
            <a:r>
              <a:rPr lang="fr-CA" dirty="0"/>
              <a:t>Ce commentaire semble-t-il utile? Pourquoi?</a:t>
            </a:r>
          </a:p>
          <a:p>
            <a:r>
              <a:rPr lang="fr-CA" dirty="0"/>
              <a:t>Discutez-en avec le reste du groupe.</a:t>
            </a:r>
          </a:p>
        </p:txBody>
      </p:sp>
      <p:sp>
        <p:nvSpPr>
          <p:cNvPr id="4" name="Footer Placeholder 3">
            <a:extLst>
              <a:ext uri="{FF2B5EF4-FFF2-40B4-BE49-F238E27FC236}">
                <a16:creationId xmlns:a16="http://schemas.microsoft.com/office/drawing/2014/main" id="{A5BA9224-BDC6-15A4-53DF-81A90908C2F6}"/>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1250F319-D490-A2DC-BBCC-438AD109285C}"/>
              </a:ext>
            </a:extLst>
          </p:cNvPr>
          <p:cNvSpPr>
            <a:spLocks noGrp="1"/>
          </p:cNvSpPr>
          <p:nvPr>
            <p:ph type="sldNum" sz="quarter" idx="12"/>
            <p:custDataLst>
              <p:tags r:id="rId4"/>
            </p:custDataLst>
          </p:nvPr>
        </p:nvSpPr>
        <p:spPr/>
        <p:txBody>
          <a:bodyPr/>
          <a:lstStyle/>
          <a:p>
            <a:fld id="{0F408A5D-059A-A247-8344-29C129C8EF29}" type="slidenum">
              <a:rPr lang="fr-CA" smtClean="0"/>
              <a:pPr/>
              <a:t>45</a:t>
            </a:fld>
            <a:endParaRPr lang="fr-CA" dirty="0"/>
          </a:p>
        </p:txBody>
      </p:sp>
    </p:spTree>
    <p:extLst>
      <p:ext uri="{BB962C8B-B14F-4D97-AF65-F5344CB8AC3E}">
        <p14:creationId xmlns:p14="http://schemas.microsoft.com/office/powerpoint/2010/main" val="765032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3C7A-3C84-FF32-5BDD-2775F69A46B1}"/>
              </a:ext>
            </a:extLst>
          </p:cNvPr>
          <p:cNvSpPr>
            <a:spLocks noGrp="1"/>
          </p:cNvSpPr>
          <p:nvPr>
            <p:ph type="title"/>
            <p:custDataLst>
              <p:tags r:id="rId1"/>
            </p:custDataLst>
          </p:nvPr>
        </p:nvSpPr>
        <p:spPr/>
        <p:txBody>
          <a:bodyPr/>
          <a:lstStyle/>
          <a:p>
            <a:r>
              <a:rPr lang="fr-CA" dirty="0"/>
              <a:t>Exercice pratique 2</a:t>
            </a:r>
          </a:p>
        </p:txBody>
      </p:sp>
      <p:sp>
        <p:nvSpPr>
          <p:cNvPr id="3" name="Content Placeholder 2">
            <a:extLst>
              <a:ext uri="{FF2B5EF4-FFF2-40B4-BE49-F238E27FC236}">
                <a16:creationId xmlns:a16="http://schemas.microsoft.com/office/drawing/2014/main" id="{ACF010E0-1E1F-A637-C28C-207FAF2405B2}"/>
              </a:ext>
            </a:extLst>
          </p:cNvPr>
          <p:cNvSpPr>
            <a:spLocks noGrp="1"/>
          </p:cNvSpPr>
          <p:nvPr>
            <p:ph idx="1"/>
            <p:custDataLst>
              <p:tags r:id="rId2"/>
            </p:custDataLst>
          </p:nvPr>
        </p:nvSpPr>
        <p:spPr/>
        <p:txBody>
          <a:bodyPr/>
          <a:lstStyle/>
          <a:p>
            <a:r>
              <a:rPr lang="fr-CA" dirty="0"/>
              <a:t>Réfléchissez à un·e résident·e avec qui vous avez travaillé récemment et pour qui vous avez noté un point à améliorer.</a:t>
            </a:r>
          </a:p>
          <a:p>
            <a:r>
              <a:rPr lang="fr-CA" dirty="0"/>
              <a:t>Écrivez-le dans un commentaire et ajoutez votre suggestion pour que cette personne améliore le point en question.</a:t>
            </a:r>
          </a:p>
          <a:p>
            <a:r>
              <a:rPr lang="fr-CA" dirty="0"/>
              <a:t>Présentez-le à une personne du groupe qui n’exerce pas votre spécialité. </a:t>
            </a:r>
          </a:p>
          <a:p>
            <a:pPr lvl="1"/>
            <a:r>
              <a:rPr lang="fr-CA" dirty="0"/>
              <a:t>Cette personne comprend-elle le commentaire et la suggestion?</a:t>
            </a:r>
          </a:p>
          <a:p>
            <a:pPr lvl="1"/>
            <a:r>
              <a:rPr lang="fr-CA" dirty="0"/>
              <a:t>Le commentaire et la suggestion semblent-ils utiles? Pourquoi?</a:t>
            </a:r>
          </a:p>
          <a:p>
            <a:pPr lvl="1"/>
            <a:r>
              <a:rPr lang="fr-CA" dirty="0"/>
              <a:t>Discutez-en avec le reste du groupe.</a:t>
            </a:r>
          </a:p>
        </p:txBody>
      </p:sp>
      <p:sp>
        <p:nvSpPr>
          <p:cNvPr id="4" name="Footer Placeholder 3">
            <a:extLst>
              <a:ext uri="{FF2B5EF4-FFF2-40B4-BE49-F238E27FC236}">
                <a16:creationId xmlns:a16="http://schemas.microsoft.com/office/drawing/2014/main" id="{EAF3FDE9-B83B-58BB-E781-DF946884714E}"/>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33FC1229-E2B2-408D-265D-E275060F3EE2}"/>
              </a:ext>
            </a:extLst>
          </p:cNvPr>
          <p:cNvSpPr>
            <a:spLocks noGrp="1"/>
          </p:cNvSpPr>
          <p:nvPr>
            <p:ph type="sldNum" sz="quarter" idx="12"/>
            <p:custDataLst>
              <p:tags r:id="rId4"/>
            </p:custDataLst>
          </p:nvPr>
        </p:nvSpPr>
        <p:spPr/>
        <p:txBody>
          <a:bodyPr/>
          <a:lstStyle/>
          <a:p>
            <a:fld id="{0F408A5D-059A-A247-8344-29C129C8EF29}" type="slidenum">
              <a:rPr lang="fr-CA" smtClean="0"/>
              <a:pPr/>
              <a:t>46</a:t>
            </a:fld>
            <a:endParaRPr lang="fr-CA" dirty="0"/>
          </a:p>
        </p:txBody>
      </p:sp>
    </p:spTree>
    <p:extLst>
      <p:ext uri="{BB962C8B-B14F-4D97-AF65-F5344CB8AC3E}">
        <p14:creationId xmlns:p14="http://schemas.microsoft.com/office/powerpoint/2010/main" val="4043699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10C2-237C-F950-EB6A-C62F54A27CB3}"/>
              </a:ext>
            </a:extLst>
          </p:cNvPr>
          <p:cNvSpPr>
            <a:spLocks noGrp="1"/>
          </p:cNvSpPr>
          <p:nvPr>
            <p:ph type="title"/>
            <p:custDataLst>
              <p:tags r:id="rId1"/>
            </p:custDataLst>
          </p:nvPr>
        </p:nvSpPr>
        <p:spPr/>
        <p:txBody>
          <a:bodyPr/>
          <a:lstStyle/>
          <a:p>
            <a:r>
              <a:rPr lang="fr-CA" dirty="0"/>
              <a:t>Résumé</a:t>
            </a:r>
          </a:p>
        </p:txBody>
      </p:sp>
      <p:sp>
        <p:nvSpPr>
          <p:cNvPr id="3" name="Content Placeholder 2">
            <a:extLst>
              <a:ext uri="{FF2B5EF4-FFF2-40B4-BE49-F238E27FC236}">
                <a16:creationId xmlns:a16="http://schemas.microsoft.com/office/drawing/2014/main" id="{27EA15C8-CB5C-EAEE-FC80-8783502D5B4E}"/>
              </a:ext>
            </a:extLst>
          </p:cNvPr>
          <p:cNvSpPr>
            <a:spLocks noGrp="1"/>
          </p:cNvSpPr>
          <p:nvPr>
            <p:ph idx="1"/>
            <p:custDataLst>
              <p:tags r:id="rId2"/>
            </p:custDataLst>
          </p:nvPr>
        </p:nvSpPr>
        <p:spPr/>
        <p:txBody>
          <a:bodyPr/>
          <a:lstStyle/>
          <a:p>
            <a:r>
              <a:rPr lang="fr-CA" dirty="0"/>
              <a:t>Il faut observer le rendement et fournir une rétroaction verbale.</a:t>
            </a:r>
          </a:p>
          <a:p>
            <a:r>
              <a:rPr lang="fr-CA" dirty="0"/>
              <a:t>Les échelles de supervision rétrospective s’avèrent prometteuses sur le plan de la validité comparativement aux outils qui se fondent sur des critères d’évaluation plus traditionnels.</a:t>
            </a:r>
          </a:p>
          <a:p>
            <a:r>
              <a:rPr lang="fr-CA" dirty="0"/>
              <a:t>La rétroaction verbale assure une bonne évaluation écrite.</a:t>
            </a:r>
          </a:p>
          <a:p>
            <a:r>
              <a:rPr lang="fr-CA" dirty="0"/>
              <a:t>Une bonne évaluation narrative :</a:t>
            </a:r>
          </a:p>
          <a:p>
            <a:pPr lvl="1"/>
            <a:r>
              <a:rPr lang="fr-CA" dirty="0"/>
              <a:t>inclut des commentaires précis et axés sur le comportement, appuyés d’exemples;</a:t>
            </a:r>
          </a:p>
          <a:p>
            <a:pPr lvl="1"/>
            <a:r>
              <a:rPr lang="fr-CA" dirty="0"/>
              <a:t>est l’étape clé pour aborder un rendement insatisfaisant;</a:t>
            </a:r>
          </a:p>
          <a:p>
            <a:pPr lvl="1"/>
            <a:r>
              <a:rPr lang="fr-CA" dirty="0"/>
              <a:t>peut donner lieu à une formation supplémentaire.</a:t>
            </a:r>
          </a:p>
        </p:txBody>
      </p:sp>
      <p:sp>
        <p:nvSpPr>
          <p:cNvPr id="4" name="Footer Placeholder 3">
            <a:extLst>
              <a:ext uri="{FF2B5EF4-FFF2-40B4-BE49-F238E27FC236}">
                <a16:creationId xmlns:a16="http://schemas.microsoft.com/office/drawing/2014/main" id="{FBABFE87-7F7B-994F-71E0-B9D473F2A787}"/>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D0630D30-9ED5-5D20-AB37-8672DFC0131E}"/>
              </a:ext>
            </a:extLst>
          </p:cNvPr>
          <p:cNvSpPr>
            <a:spLocks noGrp="1"/>
          </p:cNvSpPr>
          <p:nvPr>
            <p:ph type="sldNum" sz="quarter" idx="12"/>
            <p:custDataLst>
              <p:tags r:id="rId4"/>
            </p:custDataLst>
          </p:nvPr>
        </p:nvSpPr>
        <p:spPr/>
        <p:txBody>
          <a:bodyPr/>
          <a:lstStyle/>
          <a:p>
            <a:fld id="{0F408A5D-059A-A247-8344-29C129C8EF29}" type="slidenum">
              <a:rPr lang="fr-CA" smtClean="0"/>
              <a:pPr/>
              <a:t>47</a:t>
            </a:fld>
            <a:endParaRPr lang="fr-CA" dirty="0"/>
          </a:p>
        </p:txBody>
      </p:sp>
    </p:spTree>
    <p:extLst>
      <p:ext uri="{BB962C8B-B14F-4D97-AF65-F5344CB8AC3E}">
        <p14:creationId xmlns:p14="http://schemas.microsoft.com/office/powerpoint/2010/main" val="991128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custDataLst>
              <p:tags r:id="rId1"/>
            </p:custDataLst>
          </p:nvPr>
        </p:nvSpPr>
        <p:spPr>
          <a:xfrm>
            <a:off x="838200" y="2690647"/>
            <a:ext cx="10515600" cy="3486315"/>
          </a:xfrm>
        </p:spPr>
        <p:txBody>
          <a:bodyPr/>
          <a:lstStyle/>
          <a:p>
            <a:pPr marL="0" indent="0" algn="ctr">
              <a:buNone/>
            </a:pPr>
            <a:r>
              <a:rPr lang="fr-CA" sz="3600" dirty="0"/>
              <a:t>Des questions?</a:t>
            </a:r>
          </a:p>
        </p:txBody>
      </p:sp>
      <p:sp>
        <p:nvSpPr>
          <p:cNvPr id="4" name="Footer Placeholder 3">
            <a:extLst>
              <a:ext uri="{FF2B5EF4-FFF2-40B4-BE49-F238E27FC236}">
                <a16:creationId xmlns:a16="http://schemas.microsoft.com/office/drawing/2014/main" id="{0341A790-F6C2-1EC6-3BC6-931EC0558F69}"/>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5F9B34DC-CEF6-944A-0ECA-1AF5E967823D}"/>
              </a:ext>
            </a:extLst>
          </p:cNvPr>
          <p:cNvSpPr>
            <a:spLocks noGrp="1"/>
          </p:cNvSpPr>
          <p:nvPr>
            <p:ph type="sldNum" sz="quarter" idx="12"/>
            <p:custDataLst>
              <p:tags r:id="rId3"/>
            </p:custDataLst>
          </p:nvPr>
        </p:nvSpPr>
        <p:spPr/>
        <p:txBody>
          <a:bodyPr/>
          <a:lstStyle/>
          <a:p>
            <a:fld id="{0F408A5D-059A-A247-8344-29C129C8EF29}" type="slidenum">
              <a:rPr lang="fr-CA" smtClean="0"/>
              <a:pPr/>
              <a:t>48</a:t>
            </a:fld>
            <a:endParaRPr lang="fr-CA" dirty="0"/>
          </a:p>
        </p:txBody>
      </p:sp>
    </p:spTree>
    <p:extLst>
      <p:ext uri="{BB962C8B-B14F-4D97-AF65-F5344CB8AC3E}">
        <p14:creationId xmlns:p14="http://schemas.microsoft.com/office/powerpoint/2010/main" val="3158794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custDataLst>
              <p:tags r:id="rId1"/>
            </p:custDataLst>
          </p:nvPr>
        </p:nvSpPr>
        <p:spPr/>
        <p:txBody>
          <a:bodyPr/>
          <a:lstStyle/>
          <a:p>
            <a:r>
              <a:rPr lang="fr-CA" dirty="0"/>
              <a:t>Merci!</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custDataLst>
              <p:tags r:id="rId2"/>
            </p:custDataLst>
          </p:nvPr>
        </p:nvSpPr>
        <p:spPr>
          <a:xfrm>
            <a:off x="1128762" y="2631456"/>
            <a:ext cx="9934474" cy="395949"/>
          </a:xfrm>
        </p:spPr>
        <p:txBody>
          <a:bodyPr/>
          <a:lstStyle/>
          <a:p>
            <a:pPr>
              <a:lnSpc>
                <a:spcPts val="2460"/>
              </a:lnSpc>
              <a:spcBef>
                <a:spcPts val="0"/>
              </a:spcBef>
            </a:pPr>
            <a:r>
              <a:rPr lang="fr-CA" dirty="0" err="1"/>
              <a:t>collegeroyal.ca</a:t>
            </a:r>
            <a:r>
              <a:rPr lang="fr-CA" dirty="0"/>
              <a:t>  </a:t>
            </a:r>
            <a:r>
              <a:rPr lang="fr-CA" dirty="0">
                <a:solidFill>
                  <a:schemeClr val="accent5"/>
                </a:solidFill>
              </a:rPr>
              <a:t>•</a:t>
            </a:r>
            <a:r>
              <a:rPr lang="fr-CA" dirty="0">
                <a:solidFill>
                  <a:srgbClr val="00A3AD"/>
                </a:solidFill>
              </a:rPr>
              <a:t> </a:t>
            </a:r>
            <a:r>
              <a:rPr lang="fr-CA" dirty="0"/>
              <a:t> </a:t>
            </a:r>
            <a:r>
              <a:rPr lang="fr-CA" dirty="0" err="1"/>
              <a:t>royalcollege.ca</a:t>
            </a:r>
            <a:endParaRPr lang="fr-CA" dirty="0"/>
          </a:p>
          <a:p>
            <a:pPr>
              <a:lnSpc>
                <a:spcPts val="2460"/>
              </a:lnSpc>
              <a:spcBef>
                <a:spcPts val="0"/>
              </a:spcBef>
            </a:pPr>
            <a:r>
              <a:rPr lang="fr-CA" dirty="0">
                <a:solidFill>
                  <a:srgbClr val="4B4F54"/>
                </a:solidFill>
              </a:rPr>
              <a:t>En cas d’urgence, consultez :   crisis.collegeroyal.ca </a:t>
            </a:r>
            <a:r>
              <a:rPr lang="fr-CA" dirty="0">
                <a:solidFill>
                  <a:schemeClr val="accent5"/>
                </a:solidFill>
              </a:rPr>
              <a:t>•</a:t>
            </a:r>
            <a:r>
              <a:rPr lang="fr-CA" dirty="0">
                <a:solidFill>
                  <a:srgbClr val="00A3AD"/>
                </a:solidFill>
              </a:rPr>
              <a:t> </a:t>
            </a:r>
            <a:r>
              <a:rPr lang="fr-CA" dirty="0">
                <a:solidFill>
                  <a:srgbClr val="4B4F54"/>
                </a:solidFill>
              </a:rPr>
              <a:t>@college_royal</a:t>
            </a:r>
          </a:p>
        </p:txBody>
      </p:sp>
    </p:spTree>
    <p:extLst>
      <p:ext uri="{BB962C8B-B14F-4D97-AF65-F5344CB8AC3E}">
        <p14:creationId xmlns:p14="http://schemas.microsoft.com/office/powerpoint/2010/main" val="279107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8DC8E-164F-AF4F-BA4F-13435E6D3E54}"/>
              </a:ext>
            </a:extLst>
          </p:cNvPr>
          <p:cNvSpPr>
            <a:spLocks noGrp="1"/>
          </p:cNvSpPr>
          <p:nvPr>
            <p:ph idx="1"/>
            <p:custDataLst>
              <p:tags r:id="rId1"/>
            </p:custDataLst>
          </p:nvPr>
        </p:nvSpPr>
        <p:spPr>
          <a:xfrm>
            <a:off x="838200" y="2254101"/>
            <a:ext cx="10515600" cy="3922861"/>
          </a:xfrm>
        </p:spPr>
        <p:txBody>
          <a:bodyPr/>
          <a:lstStyle/>
          <a:p>
            <a:pPr marL="0" indent="0" algn="ctr">
              <a:buNone/>
            </a:pPr>
            <a:r>
              <a:rPr lang="fr-CA" sz="3600" dirty="0"/>
              <a:t>Quels sont les défis associés à l’évaluation en milieu de travail dans le contexte de la formation des résident·es?</a:t>
            </a:r>
          </a:p>
        </p:txBody>
      </p:sp>
      <p:sp>
        <p:nvSpPr>
          <p:cNvPr id="4" name="Footer Placeholder 3">
            <a:extLst>
              <a:ext uri="{FF2B5EF4-FFF2-40B4-BE49-F238E27FC236}">
                <a16:creationId xmlns:a16="http://schemas.microsoft.com/office/drawing/2014/main" id="{8700AA43-F9A0-6318-5F5C-0249619E3515}"/>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B2BD04F7-5396-F42A-3A5A-7B0A03C29DAF}"/>
              </a:ext>
            </a:extLst>
          </p:cNvPr>
          <p:cNvSpPr>
            <a:spLocks noGrp="1"/>
          </p:cNvSpPr>
          <p:nvPr>
            <p:ph type="sldNum" sz="quarter" idx="12"/>
            <p:custDataLst>
              <p:tags r:id="rId3"/>
            </p:custDataLst>
          </p:nvPr>
        </p:nvSpPr>
        <p:spPr/>
        <p:txBody>
          <a:bodyPr/>
          <a:lstStyle/>
          <a:p>
            <a:fld id="{0F408A5D-059A-A247-8344-29C129C8EF29}" type="slidenum">
              <a:rPr lang="fr-CA" smtClean="0"/>
              <a:pPr/>
              <a:t>5</a:t>
            </a:fld>
            <a:endParaRPr lang="fr-CA" dirty="0"/>
          </a:p>
        </p:txBody>
      </p:sp>
    </p:spTree>
    <p:extLst>
      <p:ext uri="{BB962C8B-B14F-4D97-AF65-F5344CB8AC3E}">
        <p14:creationId xmlns:p14="http://schemas.microsoft.com/office/powerpoint/2010/main" val="3919534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E569-E44F-AF73-00A9-C7419ABD3F33}"/>
              </a:ext>
            </a:extLst>
          </p:cNvPr>
          <p:cNvSpPr>
            <a:spLocks noGrp="1"/>
          </p:cNvSpPr>
          <p:nvPr>
            <p:ph type="title"/>
            <p:custDataLst>
              <p:tags r:id="rId1"/>
            </p:custDataLst>
          </p:nvPr>
        </p:nvSpPr>
        <p:spPr/>
        <p:txBody>
          <a:bodyPr/>
          <a:lstStyle/>
          <a:p>
            <a:r>
              <a:rPr lang="fr-CA" dirty="0"/>
              <a:t>Références, page 1</a:t>
            </a:r>
          </a:p>
        </p:txBody>
      </p:sp>
      <p:sp>
        <p:nvSpPr>
          <p:cNvPr id="3" name="Content Placeholder 2">
            <a:extLst>
              <a:ext uri="{FF2B5EF4-FFF2-40B4-BE49-F238E27FC236}">
                <a16:creationId xmlns:a16="http://schemas.microsoft.com/office/drawing/2014/main" id="{B00D9134-BC0C-61A8-E6A9-456B34585D83}"/>
              </a:ext>
            </a:extLst>
          </p:cNvPr>
          <p:cNvSpPr>
            <a:spLocks noGrp="1"/>
          </p:cNvSpPr>
          <p:nvPr>
            <p:ph idx="1"/>
            <p:custDataLst>
              <p:tags r:id="rId2"/>
            </p:custDataLst>
          </p:nvPr>
        </p:nvSpPr>
        <p:spPr>
          <a:xfrm>
            <a:off x="838200" y="1492469"/>
            <a:ext cx="10515600" cy="4684494"/>
          </a:xfrm>
        </p:spPr>
        <p:txBody>
          <a:bodyPr/>
          <a:lstStyle/>
          <a:p>
            <a:r>
              <a:rPr lang="en-CA" sz="1800" dirty="0"/>
              <a:t>Albanese M. (1999). Rating educational quality: factors in the erosion of professional standards. </a:t>
            </a:r>
            <a:r>
              <a:rPr lang="en-CA" sz="1800" i="1" dirty="0"/>
              <a:t>Academic Medicine, </a:t>
            </a:r>
            <a:r>
              <a:rPr lang="en-CA" sz="1800" dirty="0"/>
              <a:t>74(6):652-658.</a:t>
            </a:r>
          </a:p>
          <a:p>
            <a:r>
              <a:rPr lang="en-CA" sz="1800" dirty="0"/>
              <a:t>Cheung </a:t>
            </a:r>
            <a:r>
              <a:rPr lang="en-CA" sz="1800" dirty="0" err="1"/>
              <a:t>WJ</a:t>
            </a:r>
            <a:r>
              <a:rPr lang="en-CA" sz="1800" dirty="0"/>
              <a:t>, </a:t>
            </a:r>
            <a:r>
              <a:rPr lang="en-CA" sz="1800" dirty="0" err="1"/>
              <a:t>Bhanji</a:t>
            </a:r>
            <a:r>
              <a:rPr lang="en-CA" sz="1800" dirty="0"/>
              <a:t> F, </a:t>
            </a:r>
            <a:r>
              <a:rPr lang="en-CA" sz="1800" dirty="0" err="1"/>
              <a:t>Gofton</a:t>
            </a:r>
            <a:r>
              <a:rPr lang="en-CA" sz="1800" dirty="0"/>
              <a:t> W, Hall AK, Karpinski J, Richardson D, Frank JR, Dudek N. (2024). Design and Implementation of a National Program of Assessment Model – Integrating </a:t>
            </a:r>
            <a:r>
              <a:rPr lang="en-CA" sz="1800" dirty="0" err="1"/>
              <a:t>Entrustable</a:t>
            </a:r>
            <a:r>
              <a:rPr lang="en-CA" sz="1800" dirty="0"/>
              <a:t> Professional Activity Assessments in Canadian Specialist Postgraduate Medical Education. </a:t>
            </a:r>
            <a:r>
              <a:rPr lang="en-CA" sz="1800" i="1" dirty="0"/>
              <a:t>Perspectives on Medical Education,</a:t>
            </a:r>
            <a:r>
              <a:rPr lang="en-CA" sz="1800" dirty="0"/>
              <a:t> 13(1):44-55.</a:t>
            </a:r>
          </a:p>
          <a:p>
            <a:r>
              <a:rPr lang="en-CA" sz="1800" dirty="0"/>
              <a:t>Cheung </a:t>
            </a:r>
            <a:r>
              <a:rPr lang="en-CA" sz="1800" dirty="0" err="1"/>
              <a:t>WJ</a:t>
            </a:r>
            <a:r>
              <a:rPr lang="en-CA" sz="1800" dirty="0"/>
              <a:t>, </a:t>
            </a:r>
            <a:r>
              <a:rPr lang="en-CA" sz="1800" dirty="0" err="1"/>
              <a:t>Gofton</a:t>
            </a:r>
            <a:r>
              <a:rPr lang="en-CA" sz="1800" dirty="0"/>
              <a:t> W, Wood T, Duffy M, Dewhirst S, Dudek N. (2020). The Ottawa Emergency Department Shift Observation Tool (O-</a:t>
            </a:r>
            <a:r>
              <a:rPr lang="en-CA" sz="1800" dirty="0" err="1"/>
              <a:t>EDShOT</a:t>
            </a:r>
            <a:r>
              <a:rPr lang="en-CA" sz="1800" dirty="0"/>
              <a:t>): A new tool for assessing resident competence in the emergency department. </a:t>
            </a:r>
            <a:r>
              <a:rPr lang="en-CA" sz="1800" i="1" dirty="0" err="1"/>
              <a:t>AEM</a:t>
            </a:r>
            <a:r>
              <a:rPr lang="en-CA" sz="1800" i="1" dirty="0"/>
              <a:t> Education and Training,</a:t>
            </a:r>
            <a:r>
              <a:rPr lang="en-CA" sz="1800" dirty="0"/>
              <a:t> 4(4):359-68.</a:t>
            </a:r>
          </a:p>
          <a:p>
            <a:r>
              <a:rPr lang="en-CA" sz="1800" dirty="0"/>
              <a:t>Cohen GS, Blumberg P, Ryan NC, Sullivan PL. (1993). Do final grades reflect written qualitative evaluations of student performance? </a:t>
            </a:r>
            <a:r>
              <a:rPr lang="en-CA" sz="1800" i="1" dirty="0"/>
              <a:t>Teaching &amp; Learning in Medicine,</a:t>
            </a:r>
            <a:r>
              <a:rPr lang="en-CA" sz="1800" dirty="0"/>
              <a:t> 5(1):10-15.</a:t>
            </a:r>
          </a:p>
          <a:p>
            <a:r>
              <a:rPr lang="en-CA" sz="1800" dirty="0"/>
              <a:t>Crossley J, Johnson G, Booth J, Wade W. (2011). Good questions, good answers: construct-alignment improves the performance of workplace-based assessment scale. </a:t>
            </a:r>
            <a:r>
              <a:rPr lang="en-CA" sz="1800" i="1" dirty="0"/>
              <a:t>Medical Education,</a:t>
            </a:r>
            <a:r>
              <a:rPr lang="en-CA" sz="1800" dirty="0"/>
              <a:t> 45:560-569. </a:t>
            </a:r>
          </a:p>
          <a:p>
            <a:r>
              <a:rPr lang="en-CA" sz="1800" dirty="0"/>
              <a:t>Crossley J, Jolly B.  (2012). Making sense of workplace-based assessment: ask the right questions, in the right way, about the right things, of the right people. </a:t>
            </a:r>
            <a:r>
              <a:rPr lang="en-CA" sz="1800" i="1" dirty="0"/>
              <a:t>Medical Education, </a:t>
            </a:r>
            <a:r>
              <a:rPr lang="en-CA" sz="1800" dirty="0"/>
              <a:t>46:28-37.</a:t>
            </a:r>
          </a:p>
          <a:p>
            <a:endParaRPr lang="en-CA" dirty="0"/>
          </a:p>
        </p:txBody>
      </p:sp>
      <p:sp>
        <p:nvSpPr>
          <p:cNvPr id="4" name="Footer Placeholder 3">
            <a:extLst>
              <a:ext uri="{FF2B5EF4-FFF2-40B4-BE49-F238E27FC236}">
                <a16:creationId xmlns:a16="http://schemas.microsoft.com/office/drawing/2014/main" id="{1677F168-3CAE-D1E1-92F0-74A0F8EBBF43}"/>
              </a:ext>
            </a:extLst>
          </p:cNvPr>
          <p:cNvSpPr>
            <a:spLocks noGrp="1"/>
          </p:cNvSpPr>
          <p:nvPr>
            <p:ph type="ftr" sz="quarter" idx="11"/>
            <p:custDataLst>
              <p:tags r:id="rId3"/>
            </p:custDataLst>
          </p:nvPr>
        </p:nvSpPr>
        <p:spPr/>
        <p:txBody>
          <a:bodyPr/>
          <a:lstStyle/>
          <a:p>
            <a:r>
              <a:rPr lang="en-CA" dirty="0"/>
              <a:t>EMT : Aspects pratiques</a:t>
            </a:r>
          </a:p>
        </p:txBody>
      </p:sp>
      <p:sp>
        <p:nvSpPr>
          <p:cNvPr id="5" name="Slide Number Placeholder 4">
            <a:extLst>
              <a:ext uri="{FF2B5EF4-FFF2-40B4-BE49-F238E27FC236}">
                <a16:creationId xmlns:a16="http://schemas.microsoft.com/office/drawing/2014/main" id="{75F8DDA1-3AF3-4AEA-560A-2F5CBCDEC419}"/>
              </a:ext>
            </a:extLst>
          </p:cNvPr>
          <p:cNvSpPr>
            <a:spLocks noGrp="1"/>
          </p:cNvSpPr>
          <p:nvPr>
            <p:ph type="sldNum" sz="quarter" idx="12"/>
            <p:custDataLst>
              <p:tags r:id="rId4"/>
            </p:custDataLst>
          </p:nvPr>
        </p:nvSpPr>
        <p:spPr/>
        <p:txBody>
          <a:bodyPr/>
          <a:lstStyle/>
          <a:p>
            <a:fld id="{0F408A5D-059A-A247-8344-29C129C8EF29}" type="slidenum">
              <a:rPr lang="en-CA" smtClean="0"/>
              <a:pPr/>
              <a:t>50</a:t>
            </a:fld>
            <a:endParaRPr lang="en-CA" dirty="0"/>
          </a:p>
        </p:txBody>
      </p:sp>
    </p:spTree>
    <p:extLst>
      <p:ext uri="{BB962C8B-B14F-4D97-AF65-F5344CB8AC3E}">
        <p14:creationId xmlns:p14="http://schemas.microsoft.com/office/powerpoint/2010/main" val="3112868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501F-6751-FEB5-45D0-250F8680BA64}"/>
              </a:ext>
            </a:extLst>
          </p:cNvPr>
          <p:cNvSpPr>
            <a:spLocks noGrp="1"/>
          </p:cNvSpPr>
          <p:nvPr>
            <p:ph type="title"/>
            <p:custDataLst>
              <p:tags r:id="rId1"/>
            </p:custDataLst>
          </p:nvPr>
        </p:nvSpPr>
        <p:spPr/>
        <p:txBody>
          <a:bodyPr/>
          <a:lstStyle/>
          <a:p>
            <a:r>
              <a:rPr lang="fr-CA" dirty="0"/>
              <a:t>Références, page 2</a:t>
            </a:r>
          </a:p>
        </p:txBody>
      </p:sp>
      <p:sp>
        <p:nvSpPr>
          <p:cNvPr id="3" name="Content Placeholder 2">
            <a:extLst>
              <a:ext uri="{FF2B5EF4-FFF2-40B4-BE49-F238E27FC236}">
                <a16:creationId xmlns:a16="http://schemas.microsoft.com/office/drawing/2014/main" id="{6333430F-F417-963A-EAE5-980639F18FDF}"/>
              </a:ext>
            </a:extLst>
          </p:cNvPr>
          <p:cNvSpPr>
            <a:spLocks noGrp="1"/>
          </p:cNvSpPr>
          <p:nvPr>
            <p:ph idx="1"/>
            <p:custDataLst>
              <p:tags r:id="rId2"/>
            </p:custDataLst>
          </p:nvPr>
        </p:nvSpPr>
        <p:spPr>
          <a:xfrm>
            <a:off x="838199" y="1583887"/>
            <a:ext cx="10736944" cy="4351338"/>
          </a:xfrm>
        </p:spPr>
        <p:txBody>
          <a:bodyPr/>
          <a:lstStyle/>
          <a:p>
            <a:r>
              <a:rPr lang="en-CA" sz="1800" dirty="0"/>
              <a:t>Driessen E et coll. (2005). The use of qualitative research criteria for portfolio assessment as an alternative to reliability evaluation: a case study. </a:t>
            </a:r>
            <a:r>
              <a:rPr lang="en-CA" sz="1800" i="1" dirty="0"/>
              <a:t>Medical Education, </a:t>
            </a:r>
            <a:r>
              <a:rPr lang="en-CA" sz="1800" dirty="0"/>
              <a:t>39:214-220.</a:t>
            </a:r>
          </a:p>
          <a:p>
            <a:r>
              <a:rPr lang="en-CA" sz="1800" dirty="0"/>
              <a:t>Dudek NL, Marks MB, Regehr G. (2005). Failure to fail – the perspectives of clinical supervisors. </a:t>
            </a:r>
            <a:r>
              <a:rPr lang="en-CA" sz="1800" i="1" dirty="0"/>
              <a:t>Academic Medicine, </a:t>
            </a:r>
            <a:r>
              <a:rPr lang="en-CA" sz="1800" dirty="0"/>
              <a:t>80(10):</a:t>
            </a:r>
            <a:r>
              <a:rPr lang="en-CA" sz="1800" dirty="0" err="1"/>
              <a:t>S84</a:t>
            </a:r>
            <a:r>
              <a:rPr lang="en-CA" sz="1800" dirty="0"/>
              <a:t>-87.</a:t>
            </a:r>
          </a:p>
          <a:p>
            <a:r>
              <a:rPr lang="en-CA" sz="1800" dirty="0"/>
              <a:t>Dudek NL, Marks MB, Regehr G. (Avril 2006). Reluctance to fail poorly performing residents – explanations and potential solutions. </a:t>
            </a:r>
            <a:r>
              <a:rPr lang="en-CA" sz="1800" i="1" dirty="0"/>
              <a:t>ACGME Bulletin, </a:t>
            </a:r>
            <a:r>
              <a:rPr lang="en-CA" sz="1800" dirty="0"/>
              <a:t>45-48.</a:t>
            </a:r>
          </a:p>
          <a:p>
            <a:r>
              <a:rPr lang="en-CA" sz="1800" dirty="0"/>
              <a:t>Dudek N, Marks M, Lee C, Wood T. (2008). Assessing the quality of supervisors’ completed clinical evaluation reports. </a:t>
            </a:r>
            <a:r>
              <a:rPr lang="en-CA" sz="1800" i="1" dirty="0"/>
              <a:t>Medical Education, </a:t>
            </a:r>
            <a:r>
              <a:rPr lang="en-CA" sz="1800" dirty="0"/>
              <a:t>42:816-22.</a:t>
            </a:r>
          </a:p>
          <a:p>
            <a:r>
              <a:rPr lang="en-CA" sz="1800" dirty="0"/>
              <a:t>Dudek NL, Marks MB, Wood TJ, </a:t>
            </a:r>
            <a:r>
              <a:rPr lang="en-CA" sz="1800" dirty="0" err="1"/>
              <a:t>Dojeiji</a:t>
            </a:r>
            <a:r>
              <a:rPr lang="en-CA" sz="1800" dirty="0"/>
              <a:t> S, </a:t>
            </a:r>
            <a:r>
              <a:rPr lang="en-CA" sz="1800" dirty="0" err="1"/>
              <a:t>Bandiera</a:t>
            </a:r>
            <a:r>
              <a:rPr lang="en-CA" sz="1800" dirty="0"/>
              <a:t> G, </a:t>
            </a:r>
            <a:r>
              <a:rPr lang="en-CA" sz="1800" dirty="0" err="1"/>
              <a:t>Hatala</a:t>
            </a:r>
            <a:r>
              <a:rPr lang="en-CA" sz="1800" dirty="0"/>
              <a:t> R, Cooke L, </a:t>
            </a:r>
            <a:r>
              <a:rPr lang="en-CA" sz="1800" dirty="0" err="1"/>
              <a:t>Sadownik</a:t>
            </a:r>
            <a:r>
              <a:rPr lang="en-CA" sz="1800" dirty="0"/>
              <a:t> L. (2012). Quality evaluation reports – can a faculty development program make a difference? </a:t>
            </a:r>
            <a:r>
              <a:rPr lang="en-CA" sz="1800" i="1" dirty="0"/>
              <a:t>Medical Teacher, </a:t>
            </a:r>
            <a:r>
              <a:rPr lang="en-CA" sz="1800" dirty="0"/>
              <a:t>34(11):</a:t>
            </a:r>
            <a:r>
              <a:rPr lang="en-CA" sz="1800" dirty="0" err="1"/>
              <a:t>e725-e731</a:t>
            </a:r>
            <a:r>
              <a:rPr lang="en-CA" sz="1800" dirty="0"/>
              <a:t>.</a:t>
            </a:r>
          </a:p>
          <a:p>
            <a:r>
              <a:rPr lang="en-CA" sz="1800" dirty="0"/>
              <a:t>Dudek N, Marks M, </a:t>
            </a:r>
            <a:r>
              <a:rPr lang="en-CA" sz="1800" dirty="0" err="1"/>
              <a:t>Dojeiji</a:t>
            </a:r>
            <a:r>
              <a:rPr lang="en-CA" sz="1800" dirty="0"/>
              <a:t> S. (2013). Completing a quality evaluation report – what clinical supervisors need to know - a faculty development workshop. </a:t>
            </a:r>
            <a:r>
              <a:rPr lang="en-CA" sz="1800" dirty="0" err="1"/>
              <a:t>MedEdPORTAL</a:t>
            </a:r>
            <a:r>
              <a:rPr lang="en-CA" sz="1800" dirty="0"/>
              <a:t>. </a:t>
            </a:r>
            <a:r>
              <a:rPr lang="en-CA" sz="1800" dirty="0" err="1"/>
              <a:t>Accès</a:t>
            </a:r>
            <a:r>
              <a:rPr lang="en-CA" sz="1800" dirty="0"/>
              <a:t> : </a:t>
            </a:r>
            <a:r>
              <a:rPr lang="en-CA" sz="1800" dirty="0" err="1"/>
              <a:t>www.mededportal.org</a:t>
            </a:r>
            <a:r>
              <a:rPr lang="en-CA" sz="1800" dirty="0"/>
              <a:t>/publication/9320.</a:t>
            </a:r>
          </a:p>
          <a:p>
            <a:endParaRPr lang="fr-CA" dirty="0"/>
          </a:p>
        </p:txBody>
      </p:sp>
      <p:sp>
        <p:nvSpPr>
          <p:cNvPr id="4" name="Footer Placeholder 3">
            <a:extLst>
              <a:ext uri="{FF2B5EF4-FFF2-40B4-BE49-F238E27FC236}">
                <a16:creationId xmlns:a16="http://schemas.microsoft.com/office/drawing/2014/main" id="{3DCA41D1-03EE-D96D-FAB3-1DF895B0EFFD}"/>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EAB0AF2B-784D-DDF1-AD21-88A3B56C62DB}"/>
              </a:ext>
            </a:extLst>
          </p:cNvPr>
          <p:cNvSpPr>
            <a:spLocks noGrp="1"/>
          </p:cNvSpPr>
          <p:nvPr>
            <p:ph type="sldNum" sz="quarter" idx="12"/>
            <p:custDataLst>
              <p:tags r:id="rId4"/>
            </p:custDataLst>
          </p:nvPr>
        </p:nvSpPr>
        <p:spPr/>
        <p:txBody>
          <a:bodyPr/>
          <a:lstStyle/>
          <a:p>
            <a:fld id="{0F408A5D-059A-A247-8344-29C129C8EF29}" type="slidenum">
              <a:rPr lang="fr-CA" smtClean="0"/>
              <a:pPr/>
              <a:t>51</a:t>
            </a:fld>
            <a:endParaRPr lang="fr-CA" dirty="0"/>
          </a:p>
        </p:txBody>
      </p:sp>
    </p:spTree>
    <p:extLst>
      <p:ext uri="{BB962C8B-B14F-4D97-AF65-F5344CB8AC3E}">
        <p14:creationId xmlns:p14="http://schemas.microsoft.com/office/powerpoint/2010/main" val="214443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55A3-26AF-206A-2BD1-2530E041561F}"/>
              </a:ext>
            </a:extLst>
          </p:cNvPr>
          <p:cNvSpPr>
            <a:spLocks noGrp="1"/>
          </p:cNvSpPr>
          <p:nvPr>
            <p:ph type="title"/>
            <p:custDataLst>
              <p:tags r:id="rId1"/>
            </p:custDataLst>
          </p:nvPr>
        </p:nvSpPr>
        <p:spPr/>
        <p:txBody>
          <a:bodyPr/>
          <a:lstStyle/>
          <a:p>
            <a:r>
              <a:rPr lang="fr-CA" dirty="0"/>
              <a:t>Références, page 3</a:t>
            </a:r>
          </a:p>
        </p:txBody>
      </p:sp>
      <p:sp>
        <p:nvSpPr>
          <p:cNvPr id="3" name="Content Placeholder 2">
            <a:extLst>
              <a:ext uri="{FF2B5EF4-FFF2-40B4-BE49-F238E27FC236}">
                <a16:creationId xmlns:a16="http://schemas.microsoft.com/office/drawing/2014/main" id="{31BE506C-C5C7-5BEF-4B3F-F9371AAA907A}"/>
              </a:ext>
            </a:extLst>
          </p:cNvPr>
          <p:cNvSpPr>
            <a:spLocks noGrp="1"/>
          </p:cNvSpPr>
          <p:nvPr>
            <p:ph idx="1"/>
            <p:custDataLst>
              <p:tags r:id="rId2"/>
            </p:custDataLst>
          </p:nvPr>
        </p:nvSpPr>
        <p:spPr>
          <a:xfrm>
            <a:off x="838199" y="1604908"/>
            <a:ext cx="10515600" cy="4351338"/>
          </a:xfrm>
        </p:spPr>
        <p:txBody>
          <a:bodyPr/>
          <a:lstStyle/>
          <a:p>
            <a:r>
              <a:rPr lang="en-CA" sz="1800" dirty="0"/>
              <a:t>Dudek NL, </a:t>
            </a:r>
            <a:r>
              <a:rPr lang="en-CA" sz="1800" dirty="0" err="1"/>
              <a:t>Dojeiji</a:t>
            </a:r>
            <a:r>
              <a:rPr lang="en-CA" sz="1800" dirty="0"/>
              <a:t> S. (2014). Twelve tips for completing quality in-training evaluation reports. </a:t>
            </a:r>
            <a:r>
              <a:rPr lang="en-CA" sz="1800" i="1" dirty="0"/>
              <a:t>Medical Teacher, </a:t>
            </a:r>
            <a:r>
              <a:rPr lang="en-CA" sz="1800" dirty="0"/>
              <a:t>36(12):1038-1042. </a:t>
            </a:r>
          </a:p>
          <a:p>
            <a:r>
              <a:rPr lang="en-CA" sz="1800" dirty="0" err="1"/>
              <a:t>Gofton</a:t>
            </a:r>
            <a:r>
              <a:rPr lang="en-CA" sz="1800" dirty="0"/>
              <a:t> W, Dudek N, Wood T, </a:t>
            </a:r>
            <a:r>
              <a:rPr lang="en-CA" sz="1800" dirty="0" err="1"/>
              <a:t>Balaa</a:t>
            </a:r>
            <a:r>
              <a:rPr lang="en-CA" sz="1800" dirty="0"/>
              <a:t> F, </a:t>
            </a:r>
            <a:r>
              <a:rPr lang="en-CA" sz="1800" dirty="0" err="1"/>
              <a:t>Hamstra</a:t>
            </a:r>
            <a:r>
              <a:rPr lang="en-CA" sz="1800" dirty="0"/>
              <a:t> S. (2012). The Ottawa Surgical Competency Operating Room Evaluation (O-SCORE): a tool to assess surgical competence. </a:t>
            </a:r>
            <a:r>
              <a:rPr lang="en-CA" sz="1800" i="1" dirty="0"/>
              <a:t>Academic Medicine, </a:t>
            </a:r>
            <a:r>
              <a:rPr lang="en-CA" sz="1800" dirty="0"/>
              <a:t>87:1401-1407.</a:t>
            </a:r>
          </a:p>
          <a:p>
            <a:r>
              <a:rPr lang="en-CA" sz="1800" dirty="0"/>
              <a:t>Gray JD. (Janvier 1996). Global rating scales in residency education. </a:t>
            </a:r>
            <a:r>
              <a:rPr lang="en-CA" sz="1800" i="1" dirty="0"/>
              <a:t>Academic Medicine,</a:t>
            </a:r>
            <a:r>
              <a:rPr lang="en-CA" sz="1800" dirty="0"/>
              <a:t> 71(1 Suppl):</a:t>
            </a:r>
            <a:r>
              <a:rPr lang="en-CA" sz="1800" dirty="0" err="1"/>
              <a:t>S55</a:t>
            </a:r>
            <a:r>
              <a:rPr lang="en-CA" sz="1800" dirty="0"/>
              <a:t>-61.</a:t>
            </a:r>
          </a:p>
          <a:p>
            <a:r>
              <a:rPr lang="en-CA" sz="1800" dirty="0" err="1"/>
              <a:t>Halman</a:t>
            </a:r>
            <a:r>
              <a:rPr lang="en-CA" sz="1800" dirty="0"/>
              <a:t> S, Baird A, </a:t>
            </a:r>
            <a:r>
              <a:rPr lang="en-CA" sz="1800" dirty="0" err="1"/>
              <a:t>Rekman</a:t>
            </a:r>
            <a:r>
              <a:rPr lang="en-CA" sz="1800" dirty="0"/>
              <a:t> J, Wood TJ, </a:t>
            </a:r>
            <a:r>
              <a:rPr lang="en-CA" sz="1800" dirty="0" err="1"/>
              <a:t>Gofton</a:t>
            </a:r>
            <a:r>
              <a:rPr lang="en-CA" sz="1800" dirty="0"/>
              <a:t> W, Dudek NL. (2017). Implementation of the Ottawa clinic assessment tool (</a:t>
            </a:r>
            <a:r>
              <a:rPr lang="en-CA" sz="1800" dirty="0" err="1"/>
              <a:t>OCAT</a:t>
            </a:r>
            <a:r>
              <a:rPr lang="en-CA" sz="1800" dirty="0"/>
              <a:t>) in internal medicine. </a:t>
            </a:r>
            <a:r>
              <a:rPr lang="en-CA" sz="1800" i="1" dirty="0"/>
              <a:t>Canadian Conference on Medical Education</a:t>
            </a:r>
            <a:r>
              <a:rPr lang="en-CA" sz="1800" dirty="0"/>
              <a:t>.</a:t>
            </a:r>
          </a:p>
          <a:p>
            <a:r>
              <a:rPr lang="en-CA" sz="1800" dirty="0" err="1"/>
              <a:t>Hatala</a:t>
            </a:r>
            <a:r>
              <a:rPr lang="en-CA" sz="1800" dirty="0"/>
              <a:t> R, Norman GR. (</a:t>
            </a:r>
            <a:r>
              <a:rPr lang="en-CA" sz="1800" dirty="0" err="1"/>
              <a:t>Octobre</a:t>
            </a:r>
            <a:r>
              <a:rPr lang="en-CA" sz="1800" dirty="0"/>
              <a:t> 1999). In-training evaluation during an internal medicine clerkship. </a:t>
            </a:r>
            <a:r>
              <a:rPr lang="en-CA" sz="1800" i="1" dirty="0"/>
              <a:t>Academic Medicine, </a:t>
            </a:r>
            <a:r>
              <a:rPr lang="en-CA" sz="1800" dirty="0"/>
              <a:t>74(10 Suppl):</a:t>
            </a:r>
            <a:r>
              <a:rPr lang="en-CA" sz="1800" dirty="0" err="1"/>
              <a:t>S118</a:t>
            </a:r>
            <a:r>
              <a:rPr lang="en-CA" sz="1800" dirty="0"/>
              <a:t>-20. </a:t>
            </a:r>
          </a:p>
          <a:p>
            <a:r>
              <a:rPr lang="en-CA" sz="1800" dirty="0"/>
              <a:t>Hauer KE, </a:t>
            </a:r>
            <a:r>
              <a:rPr lang="en-CA" sz="1800" dirty="0" err="1"/>
              <a:t>Homlboe</a:t>
            </a:r>
            <a:r>
              <a:rPr lang="en-CA" sz="1800" dirty="0"/>
              <a:t> ES, Kogan JR. (2001). Twelve tips for implementing tools for direct observation of medical trainees’ clinical skills during patient encounters. </a:t>
            </a:r>
            <a:r>
              <a:rPr lang="en-CA" sz="1800" i="1" dirty="0"/>
              <a:t>Medical Teacher, </a:t>
            </a:r>
            <a:r>
              <a:rPr lang="en-CA" sz="1800" dirty="0"/>
              <a:t>33:27-33. </a:t>
            </a:r>
          </a:p>
          <a:p>
            <a:r>
              <a:rPr lang="en-CA" sz="1800" dirty="0"/>
              <a:t>Hewson MG, Little ML. (1998). Giving feedback in medical education: verification of recommended techniques. </a:t>
            </a:r>
            <a:r>
              <a:rPr lang="en-CA" sz="1800" i="1" dirty="0"/>
              <a:t>Journal of General Internal Medicine,</a:t>
            </a:r>
            <a:r>
              <a:rPr lang="en-CA" sz="1800" dirty="0"/>
              <a:t> 13:111-116.</a:t>
            </a:r>
          </a:p>
          <a:p>
            <a:endParaRPr lang="fr-CA" dirty="0"/>
          </a:p>
          <a:p>
            <a:endParaRPr lang="fr-CA" dirty="0"/>
          </a:p>
        </p:txBody>
      </p:sp>
      <p:sp>
        <p:nvSpPr>
          <p:cNvPr id="4" name="Footer Placeholder 3">
            <a:extLst>
              <a:ext uri="{FF2B5EF4-FFF2-40B4-BE49-F238E27FC236}">
                <a16:creationId xmlns:a16="http://schemas.microsoft.com/office/drawing/2014/main" id="{0DF4BF5F-E15A-B04D-4B84-5F97FBB91A6E}"/>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DE52FAE2-1906-67A1-222E-9DC783E5E5E0}"/>
              </a:ext>
            </a:extLst>
          </p:cNvPr>
          <p:cNvSpPr>
            <a:spLocks noGrp="1"/>
          </p:cNvSpPr>
          <p:nvPr>
            <p:ph type="sldNum" sz="quarter" idx="12"/>
            <p:custDataLst>
              <p:tags r:id="rId4"/>
            </p:custDataLst>
          </p:nvPr>
        </p:nvSpPr>
        <p:spPr/>
        <p:txBody>
          <a:bodyPr/>
          <a:lstStyle/>
          <a:p>
            <a:fld id="{0F408A5D-059A-A247-8344-29C129C8EF29}" type="slidenum">
              <a:rPr lang="fr-CA" smtClean="0"/>
              <a:pPr/>
              <a:t>52</a:t>
            </a:fld>
            <a:endParaRPr lang="fr-CA" dirty="0"/>
          </a:p>
        </p:txBody>
      </p:sp>
    </p:spTree>
    <p:extLst>
      <p:ext uri="{BB962C8B-B14F-4D97-AF65-F5344CB8AC3E}">
        <p14:creationId xmlns:p14="http://schemas.microsoft.com/office/powerpoint/2010/main" val="2811777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F66-AF1A-D482-4C27-5E576C29109B}"/>
              </a:ext>
            </a:extLst>
          </p:cNvPr>
          <p:cNvSpPr>
            <a:spLocks noGrp="1"/>
          </p:cNvSpPr>
          <p:nvPr>
            <p:ph type="title"/>
            <p:custDataLst>
              <p:tags r:id="rId1"/>
            </p:custDataLst>
          </p:nvPr>
        </p:nvSpPr>
        <p:spPr/>
        <p:txBody>
          <a:bodyPr/>
          <a:lstStyle/>
          <a:p>
            <a:r>
              <a:rPr lang="fr-CA" dirty="0"/>
              <a:t>Références, page 4</a:t>
            </a:r>
          </a:p>
        </p:txBody>
      </p:sp>
      <p:sp>
        <p:nvSpPr>
          <p:cNvPr id="3" name="Content Placeholder 2">
            <a:extLst>
              <a:ext uri="{FF2B5EF4-FFF2-40B4-BE49-F238E27FC236}">
                <a16:creationId xmlns:a16="http://schemas.microsoft.com/office/drawing/2014/main" id="{4C54BCE6-5248-F816-3A7D-48BE5F42E330}"/>
              </a:ext>
            </a:extLst>
          </p:cNvPr>
          <p:cNvSpPr>
            <a:spLocks noGrp="1"/>
          </p:cNvSpPr>
          <p:nvPr>
            <p:ph idx="1"/>
            <p:custDataLst>
              <p:tags r:id="rId2"/>
            </p:custDataLst>
          </p:nvPr>
        </p:nvSpPr>
        <p:spPr>
          <a:xfrm>
            <a:off x="838199" y="1405211"/>
            <a:ext cx="10515600" cy="4351338"/>
          </a:xfrm>
        </p:spPr>
        <p:txBody>
          <a:bodyPr/>
          <a:lstStyle/>
          <a:p>
            <a:r>
              <a:rPr lang="en-US" sz="1800" dirty="0" err="1"/>
              <a:t>Holmboe</a:t>
            </a:r>
            <a:r>
              <a:rPr lang="en-US" sz="1800" dirty="0"/>
              <a:t> ES, et coll. (2011). Faculty development in assessment: the missing link in competency-based medical education. </a:t>
            </a:r>
            <a:r>
              <a:rPr lang="en-US" sz="1800" i="1" dirty="0"/>
              <a:t>Academic Medicine, </a:t>
            </a:r>
            <a:r>
              <a:rPr lang="en-US" sz="1800" dirty="0"/>
              <a:t>86(4):460-467.</a:t>
            </a:r>
          </a:p>
          <a:p>
            <a:r>
              <a:rPr lang="en-US" sz="1800" dirty="0" err="1"/>
              <a:t>Kassebaum</a:t>
            </a:r>
            <a:r>
              <a:rPr lang="en-US" sz="1800" dirty="0"/>
              <a:t> DG, </a:t>
            </a:r>
            <a:r>
              <a:rPr lang="en-US" sz="1800" dirty="0" err="1"/>
              <a:t>Eaglen</a:t>
            </a:r>
            <a:r>
              <a:rPr lang="en-US" sz="1800" dirty="0"/>
              <a:t> RH. (Juillet 1999). Shortcomings in the evaluation of students’ clinical skills and behaviors in medical school. </a:t>
            </a:r>
            <a:r>
              <a:rPr lang="en-US" sz="1800" i="1" dirty="0"/>
              <a:t>Academic Medicine,</a:t>
            </a:r>
            <a:r>
              <a:rPr lang="en-US" sz="1800" dirty="0"/>
              <a:t> 74(7):842-849.</a:t>
            </a:r>
          </a:p>
          <a:p>
            <a:r>
              <a:rPr lang="en-US" sz="1800" dirty="0"/>
              <a:t>Speer AJ, Solomon DJ, Ainsworth MA. (Janvier 1996). An innovative evaluation method in an internal medicine clerkship. </a:t>
            </a:r>
            <a:r>
              <a:rPr lang="en-US" sz="1800" i="1" dirty="0"/>
              <a:t>Academic Medicine,</a:t>
            </a:r>
            <a:r>
              <a:rPr lang="en-US" sz="1800" dirty="0"/>
              <a:t> 71(1 Suppl):</a:t>
            </a:r>
            <a:r>
              <a:rPr lang="en-US" sz="1800" dirty="0" err="1"/>
              <a:t>S76-S78</a:t>
            </a:r>
            <a:r>
              <a:rPr lang="en-US" sz="1800" dirty="0"/>
              <a:t>. </a:t>
            </a:r>
          </a:p>
          <a:p>
            <a:r>
              <a:rPr lang="en-US" sz="1800" dirty="0" err="1"/>
              <a:t>Rekman</a:t>
            </a:r>
            <a:r>
              <a:rPr lang="en-US" sz="1800" dirty="0"/>
              <a:t> J, </a:t>
            </a:r>
            <a:r>
              <a:rPr lang="en-US" sz="1800" dirty="0" err="1"/>
              <a:t>Gofton</a:t>
            </a:r>
            <a:r>
              <a:rPr lang="en-US" sz="1800" dirty="0"/>
              <a:t> W, Dudek N, </a:t>
            </a:r>
            <a:r>
              <a:rPr lang="en-US" sz="1800" dirty="0" err="1"/>
              <a:t>Gofton</a:t>
            </a:r>
            <a:r>
              <a:rPr lang="en-US" sz="1800" dirty="0"/>
              <a:t> T, </a:t>
            </a:r>
            <a:r>
              <a:rPr lang="en-US" sz="1800" dirty="0" err="1"/>
              <a:t>Hamstra</a:t>
            </a:r>
            <a:r>
              <a:rPr lang="en-US" sz="1800" dirty="0"/>
              <a:t> S. (2016). </a:t>
            </a:r>
            <a:r>
              <a:rPr lang="en-US" sz="1800" dirty="0" err="1"/>
              <a:t>Entrustability</a:t>
            </a:r>
            <a:r>
              <a:rPr lang="en-US" sz="1800" dirty="0"/>
              <a:t> anchor scales: outlining their usefulness for clinical competency based assessment. </a:t>
            </a:r>
            <a:r>
              <a:rPr lang="en-US" sz="1800" i="1" dirty="0"/>
              <a:t>Academic Medicine, </a:t>
            </a:r>
            <a:r>
              <a:rPr lang="en-US" sz="1800" dirty="0"/>
              <a:t>91(2):186-190.</a:t>
            </a:r>
          </a:p>
          <a:p>
            <a:r>
              <a:rPr lang="en-US" sz="1800" dirty="0" err="1"/>
              <a:t>Rekman</a:t>
            </a:r>
            <a:r>
              <a:rPr lang="en-US" sz="1800" dirty="0"/>
              <a:t> J, </a:t>
            </a:r>
            <a:r>
              <a:rPr lang="en-US" sz="1800" dirty="0" err="1"/>
              <a:t>Hamstra</a:t>
            </a:r>
            <a:r>
              <a:rPr lang="en-US" sz="1800" dirty="0"/>
              <a:t> S, Dudek N, Wood T, Seabrook C, </a:t>
            </a:r>
            <a:r>
              <a:rPr lang="en-US" sz="1800" dirty="0" err="1"/>
              <a:t>Gofton</a:t>
            </a:r>
            <a:r>
              <a:rPr lang="en-US" sz="1800" dirty="0"/>
              <a:t> W. (2016). A New Instrument for Assessing Resident Competence in Surgical Clinic: The Ottawa Clinic Assessment Tool (</a:t>
            </a:r>
            <a:r>
              <a:rPr lang="en-US" sz="1800" dirty="0" err="1"/>
              <a:t>OCAT</a:t>
            </a:r>
            <a:r>
              <a:rPr lang="en-US" sz="1800" dirty="0"/>
              <a:t>). </a:t>
            </a:r>
            <a:r>
              <a:rPr lang="en-US" sz="1800" i="1" dirty="0"/>
              <a:t>Journal of Surgical Education, </a:t>
            </a:r>
            <a:r>
              <a:rPr lang="en-US" sz="1800" dirty="0"/>
              <a:t>73(4):575-582.  </a:t>
            </a:r>
          </a:p>
          <a:p>
            <a:r>
              <a:rPr lang="en-US" sz="1800" dirty="0"/>
              <a:t>Regehr G, Bogo M, Regehr C, Power R. (2007). Can we build a better mousetrap? Improving the measures of practice performance in the field practicum. </a:t>
            </a:r>
            <a:r>
              <a:rPr lang="en-US" sz="1800" i="1" dirty="0"/>
              <a:t>Journal of Social Work Education,</a:t>
            </a:r>
            <a:r>
              <a:rPr lang="en-US" sz="1800" dirty="0"/>
              <a:t> 43:327-343. </a:t>
            </a:r>
          </a:p>
          <a:p>
            <a:r>
              <a:rPr lang="en-US" sz="1800" dirty="0"/>
              <a:t>Regehr et Eva. (2006). Self-assessment, Self-direction, and the Self-regulating Professional. </a:t>
            </a:r>
            <a:r>
              <a:rPr lang="en-US" sz="1800" i="1" dirty="0"/>
              <a:t>Clinical Orthopedics and Related Research, </a:t>
            </a:r>
            <a:r>
              <a:rPr lang="en-US" sz="1800" dirty="0"/>
              <a:t>449:34-38.</a:t>
            </a:r>
          </a:p>
          <a:p>
            <a:endParaRPr lang="fr-CA" dirty="0"/>
          </a:p>
        </p:txBody>
      </p:sp>
      <p:sp>
        <p:nvSpPr>
          <p:cNvPr id="4" name="Footer Placeholder 3">
            <a:extLst>
              <a:ext uri="{FF2B5EF4-FFF2-40B4-BE49-F238E27FC236}">
                <a16:creationId xmlns:a16="http://schemas.microsoft.com/office/drawing/2014/main" id="{BAF42088-8C21-CF90-F2AF-3387A3946E76}"/>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43EC6768-D6B8-3F11-4AE9-C528DFE26F15}"/>
              </a:ext>
            </a:extLst>
          </p:cNvPr>
          <p:cNvSpPr>
            <a:spLocks noGrp="1"/>
          </p:cNvSpPr>
          <p:nvPr>
            <p:ph type="sldNum" sz="quarter" idx="12"/>
            <p:custDataLst>
              <p:tags r:id="rId4"/>
            </p:custDataLst>
          </p:nvPr>
        </p:nvSpPr>
        <p:spPr/>
        <p:txBody>
          <a:bodyPr/>
          <a:lstStyle/>
          <a:p>
            <a:fld id="{0F408A5D-059A-A247-8344-29C129C8EF29}" type="slidenum">
              <a:rPr lang="fr-CA" smtClean="0"/>
              <a:pPr/>
              <a:t>53</a:t>
            </a:fld>
            <a:endParaRPr lang="fr-CA" dirty="0"/>
          </a:p>
        </p:txBody>
      </p:sp>
    </p:spTree>
    <p:extLst>
      <p:ext uri="{BB962C8B-B14F-4D97-AF65-F5344CB8AC3E}">
        <p14:creationId xmlns:p14="http://schemas.microsoft.com/office/powerpoint/2010/main" val="2002368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36EA-12A1-01E9-B576-438892F5C6A8}"/>
              </a:ext>
            </a:extLst>
          </p:cNvPr>
          <p:cNvSpPr>
            <a:spLocks noGrp="1"/>
          </p:cNvSpPr>
          <p:nvPr>
            <p:ph type="title"/>
            <p:custDataLst>
              <p:tags r:id="rId1"/>
            </p:custDataLst>
          </p:nvPr>
        </p:nvSpPr>
        <p:spPr/>
        <p:txBody>
          <a:bodyPr/>
          <a:lstStyle/>
          <a:p>
            <a:r>
              <a:rPr lang="fr-CA" dirty="0"/>
              <a:t>Références, page 5</a:t>
            </a:r>
          </a:p>
        </p:txBody>
      </p:sp>
      <p:sp>
        <p:nvSpPr>
          <p:cNvPr id="3" name="Content Placeholder 2">
            <a:extLst>
              <a:ext uri="{FF2B5EF4-FFF2-40B4-BE49-F238E27FC236}">
                <a16:creationId xmlns:a16="http://schemas.microsoft.com/office/drawing/2014/main" id="{B856CF13-7CAB-34DA-FFDE-781FCBB522A5}"/>
              </a:ext>
            </a:extLst>
          </p:cNvPr>
          <p:cNvSpPr>
            <a:spLocks noGrp="1"/>
          </p:cNvSpPr>
          <p:nvPr>
            <p:ph idx="1"/>
            <p:custDataLst>
              <p:tags r:id="rId2"/>
            </p:custDataLst>
          </p:nvPr>
        </p:nvSpPr>
        <p:spPr>
          <a:xfrm>
            <a:off x="838200" y="1531335"/>
            <a:ext cx="10515600" cy="4351338"/>
          </a:xfrm>
        </p:spPr>
        <p:txBody>
          <a:bodyPr/>
          <a:lstStyle/>
          <a:p>
            <a:r>
              <a:rPr lang="en-US" sz="1800" dirty="0"/>
              <a:t>Rolfe I, McPherson J. (1995). Formative assessment; how am I doing? </a:t>
            </a:r>
            <a:r>
              <a:rPr lang="en-US" sz="1800" i="1" dirty="0"/>
              <a:t>Lancet, </a:t>
            </a:r>
            <a:r>
              <a:rPr lang="en-US" sz="1800" dirty="0"/>
              <a:t>345:837-839. </a:t>
            </a:r>
          </a:p>
          <a:p>
            <a:r>
              <a:rPr lang="en-US" sz="1800" dirty="0"/>
              <a:t>Sargeant J, Mann K. (2010). Feedback in medical education: skills for improving learner performance. Dans : Cantillon P, Wood D, dir. ABC of Learning and Teaching in Medicine. Oxford: Blackwell Publishing Ltd.</a:t>
            </a:r>
          </a:p>
          <a:p>
            <a:r>
              <a:rPr lang="en-US" sz="1800" dirty="0"/>
              <a:t>Tavares W, </a:t>
            </a:r>
            <a:r>
              <a:rPr lang="en-US" sz="1800" dirty="0" err="1"/>
              <a:t>Gofton</a:t>
            </a:r>
            <a:r>
              <a:rPr lang="en-US" sz="1800" dirty="0"/>
              <a:t> W, </a:t>
            </a:r>
            <a:r>
              <a:rPr lang="en-US" sz="1800" dirty="0" err="1"/>
              <a:t>Bhanji</a:t>
            </a:r>
            <a:r>
              <a:rPr lang="en-US" sz="1800" dirty="0"/>
              <a:t> F, Dudek N. (2022). Reframing the O-SCORE as a “Retrospective Supervision Scale” Using Validity Theory. </a:t>
            </a:r>
            <a:r>
              <a:rPr lang="en-US" sz="1800" i="1" dirty="0"/>
              <a:t>Journal of Graduate Medical Education,</a:t>
            </a:r>
            <a:r>
              <a:rPr lang="en-US" sz="1800" dirty="0"/>
              <a:t> 14 (1): 22-24.</a:t>
            </a:r>
          </a:p>
          <a:p>
            <a:r>
              <a:rPr lang="en-US" sz="1800" dirty="0"/>
              <a:t>Ten Cate O, Scheele F.  (2007). Competency-based postgraduate training: can we bridge the gap between theory and clinical practice? </a:t>
            </a:r>
            <a:r>
              <a:rPr lang="en-US" sz="1800" i="1" dirty="0"/>
              <a:t>Academic Medicine, </a:t>
            </a:r>
            <a:r>
              <a:rPr lang="en-US" sz="1800" dirty="0"/>
              <a:t>6:542-547. </a:t>
            </a:r>
          </a:p>
          <a:p>
            <a:r>
              <a:rPr lang="en-US" sz="1800" dirty="0"/>
              <a:t>Ten Cate O, Schwartz A, Chen HC. (2020). Assessing trainees and making entrustment decisions: on the nature and use of entrustment-supervision scales. </a:t>
            </a:r>
            <a:r>
              <a:rPr lang="en-US" sz="1800" i="1" dirty="0" err="1"/>
              <a:t>Acad</a:t>
            </a:r>
            <a:r>
              <a:rPr lang="en-US" sz="1800" i="1" dirty="0"/>
              <a:t> Med,</a:t>
            </a:r>
            <a:r>
              <a:rPr lang="en-US" sz="1800" dirty="0"/>
              <a:t> 95(11):1662-1669.</a:t>
            </a:r>
          </a:p>
          <a:p>
            <a:r>
              <a:rPr lang="en-US" sz="1800" dirty="0"/>
              <a:t>Turnbull J, Gray J, MacFadyen J. (1998). Improving in-training evaluation programs. </a:t>
            </a:r>
            <a:r>
              <a:rPr lang="en-US" sz="1800" i="1" dirty="0"/>
              <a:t>Journal of General Internal Medicine, </a:t>
            </a:r>
            <a:r>
              <a:rPr lang="en-US" sz="1800" dirty="0"/>
              <a:t>13:317-323.</a:t>
            </a:r>
          </a:p>
          <a:p>
            <a:r>
              <a:rPr lang="en-US" sz="1800" dirty="0" err="1"/>
              <a:t>Voduc</a:t>
            </a:r>
            <a:r>
              <a:rPr lang="en-US" sz="1800" dirty="0"/>
              <a:t> N, Dudek N, Parker CM, Sharma KB, Wood TJ. (2016). Development and validation of a bronchoscopy competence assessment tool in a clinical setting. </a:t>
            </a:r>
            <a:r>
              <a:rPr lang="en-US" sz="1800" i="1" dirty="0"/>
              <a:t>Annals of the American Thoracic Society, </a:t>
            </a:r>
            <a:r>
              <a:rPr lang="en-US" sz="1800" dirty="0"/>
              <a:t>13(4):495-501.</a:t>
            </a:r>
          </a:p>
          <a:p>
            <a:endParaRPr lang="fr-CA" sz="1800" dirty="0"/>
          </a:p>
          <a:p>
            <a:endParaRPr lang="fr-CA" dirty="0"/>
          </a:p>
        </p:txBody>
      </p:sp>
      <p:sp>
        <p:nvSpPr>
          <p:cNvPr id="4" name="Footer Placeholder 3">
            <a:extLst>
              <a:ext uri="{FF2B5EF4-FFF2-40B4-BE49-F238E27FC236}">
                <a16:creationId xmlns:a16="http://schemas.microsoft.com/office/drawing/2014/main" id="{7902E183-3D18-282C-A7F2-B923673405AE}"/>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76CFB61C-1655-77D1-E77D-CF4BCF19FAB8}"/>
              </a:ext>
            </a:extLst>
          </p:cNvPr>
          <p:cNvSpPr>
            <a:spLocks noGrp="1"/>
          </p:cNvSpPr>
          <p:nvPr>
            <p:ph type="sldNum" sz="quarter" idx="12"/>
            <p:custDataLst>
              <p:tags r:id="rId4"/>
            </p:custDataLst>
          </p:nvPr>
        </p:nvSpPr>
        <p:spPr/>
        <p:txBody>
          <a:bodyPr/>
          <a:lstStyle/>
          <a:p>
            <a:fld id="{0F408A5D-059A-A247-8344-29C129C8EF29}" type="slidenum">
              <a:rPr lang="fr-CA" smtClean="0"/>
              <a:pPr/>
              <a:t>54</a:t>
            </a:fld>
            <a:endParaRPr lang="fr-CA" dirty="0"/>
          </a:p>
        </p:txBody>
      </p:sp>
    </p:spTree>
    <p:extLst>
      <p:ext uri="{BB962C8B-B14F-4D97-AF65-F5344CB8AC3E}">
        <p14:creationId xmlns:p14="http://schemas.microsoft.com/office/powerpoint/2010/main" val="819155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A8F3-C67C-9588-F754-3CAC83EC99C8}"/>
              </a:ext>
            </a:extLst>
          </p:cNvPr>
          <p:cNvSpPr>
            <a:spLocks noGrp="1"/>
          </p:cNvSpPr>
          <p:nvPr>
            <p:ph type="title"/>
            <p:custDataLst>
              <p:tags r:id="rId1"/>
            </p:custDataLst>
          </p:nvPr>
        </p:nvSpPr>
        <p:spPr/>
        <p:txBody>
          <a:bodyPr/>
          <a:lstStyle/>
          <a:p>
            <a:r>
              <a:rPr lang="fr-CA" dirty="0"/>
              <a:t>Références, page 6</a:t>
            </a:r>
          </a:p>
        </p:txBody>
      </p:sp>
      <p:sp>
        <p:nvSpPr>
          <p:cNvPr id="3" name="Content Placeholder 2">
            <a:extLst>
              <a:ext uri="{FF2B5EF4-FFF2-40B4-BE49-F238E27FC236}">
                <a16:creationId xmlns:a16="http://schemas.microsoft.com/office/drawing/2014/main" id="{C1FEE235-91FF-A2AD-7867-A065BA96C898}"/>
              </a:ext>
            </a:extLst>
          </p:cNvPr>
          <p:cNvSpPr>
            <a:spLocks noGrp="1"/>
          </p:cNvSpPr>
          <p:nvPr>
            <p:ph idx="1"/>
            <p:custDataLst>
              <p:tags r:id="rId2"/>
            </p:custDataLst>
          </p:nvPr>
        </p:nvSpPr>
        <p:spPr/>
        <p:txBody>
          <a:bodyPr/>
          <a:lstStyle/>
          <a:p>
            <a:r>
              <a:rPr lang="en-US" sz="1800" dirty="0"/>
              <a:t>Warm et, Mathis B, Held J, Pai S, Tolentino J, Ashbrook L, Lee C, Lee D, Wood S, </a:t>
            </a:r>
            <a:r>
              <a:rPr lang="en-US" sz="1800" dirty="0" err="1"/>
              <a:t>Fichtenbaum</a:t>
            </a:r>
            <a:r>
              <a:rPr lang="en-US" sz="1800" dirty="0"/>
              <a:t> C, Schauer D, </a:t>
            </a:r>
            <a:r>
              <a:rPr lang="en-US" sz="1800" dirty="0" err="1"/>
              <a:t>Munyon</a:t>
            </a:r>
            <a:r>
              <a:rPr lang="en-US" sz="1800" dirty="0"/>
              <a:t> R, Mueller C. (2014). Entrustment and mapping of observable practice activities for resident assessment. </a:t>
            </a:r>
            <a:r>
              <a:rPr lang="en-US" sz="1800" i="1" dirty="0"/>
              <a:t>Journal of General Internal Medicine,</a:t>
            </a:r>
            <a:r>
              <a:rPr lang="en-US" sz="1800" dirty="0"/>
              <a:t> 29(8):1177-1182. </a:t>
            </a:r>
          </a:p>
          <a:p>
            <a:r>
              <a:rPr lang="en-US" sz="1800" dirty="0"/>
              <a:t>Watling CJ. (2014). Unfulfilled promise, untapped potential: feedback at the crossroads. </a:t>
            </a:r>
            <a:r>
              <a:rPr lang="en-US" sz="1800" i="1" dirty="0"/>
              <a:t>Medical Teacher,</a:t>
            </a:r>
            <a:r>
              <a:rPr lang="en-US" sz="1800" dirty="0"/>
              <a:t> 36:692-697. </a:t>
            </a:r>
          </a:p>
          <a:p>
            <a:r>
              <a:rPr lang="en-US" sz="1800" dirty="0"/>
              <a:t>Weller J, Jones A, Merry A, Jolly B, Saunders D. (2014). Investigation of trainee and specialist reactions to the mini-Clinical Evaluation Exercise in anesthesia: implications for implementation. </a:t>
            </a:r>
            <a:r>
              <a:rPr lang="en-US" sz="1800" i="1" dirty="0"/>
              <a:t>British Journal of </a:t>
            </a:r>
            <a:r>
              <a:rPr lang="en-US" sz="1800" i="1" dirty="0" err="1"/>
              <a:t>Anaesthesia</a:t>
            </a:r>
            <a:r>
              <a:rPr lang="en-US" sz="1800" i="1" dirty="0"/>
              <a:t>, </a:t>
            </a:r>
            <a:r>
              <a:rPr lang="en-US" sz="1800" dirty="0"/>
              <a:t>103:524-536. </a:t>
            </a:r>
          </a:p>
          <a:p>
            <a:pPr marL="0" indent="0">
              <a:buNone/>
            </a:pPr>
            <a:endParaRPr lang="fr-CA" sz="1800" dirty="0"/>
          </a:p>
          <a:p>
            <a:endParaRPr lang="fr-CA" dirty="0"/>
          </a:p>
        </p:txBody>
      </p:sp>
      <p:sp>
        <p:nvSpPr>
          <p:cNvPr id="4" name="Footer Placeholder 3">
            <a:extLst>
              <a:ext uri="{FF2B5EF4-FFF2-40B4-BE49-F238E27FC236}">
                <a16:creationId xmlns:a16="http://schemas.microsoft.com/office/drawing/2014/main" id="{5D5E0F51-A26B-6BBD-12F5-FA1C83F0D64B}"/>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2FD8E27-9281-40DF-46EE-B2E0B46D02D4}"/>
              </a:ext>
            </a:extLst>
          </p:cNvPr>
          <p:cNvSpPr>
            <a:spLocks noGrp="1"/>
          </p:cNvSpPr>
          <p:nvPr>
            <p:ph type="sldNum" sz="quarter" idx="12"/>
            <p:custDataLst>
              <p:tags r:id="rId4"/>
            </p:custDataLst>
          </p:nvPr>
        </p:nvSpPr>
        <p:spPr/>
        <p:txBody>
          <a:bodyPr/>
          <a:lstStyle/>
          <a:p>
            <a:fld id="{0F408A5D-059A-A247-8344-29C129C8EF29}" type="slidenum">
              <a:rPr lang="fr-CA" smtClean="0"/>
              <a:pPr/>
              <a:t>55</a:t>
            </a:fld>
            <a:endParaRPr lang="fr-CA" dirty="0"/>
          </a:p>
        </p:txBody>
      </p:sp>
    </p:spTree>
    <p:extLst>
      <p:ext uri="{BB962C8B-B14F-4D97-AF65-F5344CB8AC3E}">
        <p14:creationId xmlns:p14="http://schemas.microsoft.com/office/powerpoint/2010/main" val="1054052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64EC-6B68-7DED-C014-D0282EA616B2}"/>
              </a:ext>
            </a:extLst>
          </p:cNvPr>
          <p:cNvSpPr>
            <a:spLocks noGrp="1"/>
          </p:cNvSpPr>
          <p:nvPr>
            <p:ph type="title"/>
            <p:custDataLst>
              <p:tags r:id="rId1"/>
            </p:custDataLst>
          </p:nvPr>
        </p:nvSpPr>
        <p:spPr/>
        <p:txBody>
          <a:bodyPr/>
          <a:lstStyle/>
          <a:p>
            <a:r>
              <a:rPr lang="fr-CA" dirty="0"/>
              <a:t>Images</a:t>
            </a:r>
          </a:p>
        </p:txBody>
      </p:sp>
      <p:sp>
        <p:nvSpPr>
          <p:cNvPr id="3" name="Content Placeholder 2">
            <a:extLst>
              <a:ext uri="{FF2B5EF4-FFF2-40B4-BE49-F238E27FC236}">
                <a16:creationId xmlns:a16="http://schemas.microsoft.com/office/drawing/2014/main" id="{F27C09A6-6AA8-5687-16AA-934A0F6517A8}"/>
              </a:ext>
            </a:extLst>
          </p:cNvPr>
          <p:cNvSpPr>
            <a:spLocks noGrp="1"/>
          </p:cNvSpPr>
          <p:nvPr>
            <p:ph idx="1"/>
            <p:custDataLst>
              <p:tags r:id="rId2"/>
            </p:custDataLst>
          </p:nvPr>
        </p:nvSpPr>
        <p:spPr/>
        <p:txBody>
          <a:bodyPr/>
          <a:lstStyle/>
          <a:p>
            <a:r>
              <a:rPr lang="fr-CA" sz="1800" b="1" dirty="0"/>
              <a:t>Diapositive 11 </a:t>
            </a:r>
            <a:r>
              <a:rPr lang="fr-CA" sz="1800" dirty="0"/>
              <a:t>– Titre : </a:t>
            </a:r>
            <a:r>
              <a:rPr lang="fr-CA" sz="1800" dirty="0" err="1"/>
              <a:t>Miller’s</a:t>
            </a:r>
            <a:r>
              <a:rPr lang="fr-CA" sz="1800" dirty="0"/>
              <a:t> </a:t>
            </a:r>
            <a:r>
              <a:rPr lang="fr-CA" sz="1800" dirty="0" err="1"/>
              <a:t>Pyramid</a:t>
            </a:r>
            <a:r>
              <a:rPr lang="fr-CA" sz="1800" dirty="0"/>
              <a:t> of </a:t>
            </a:r>
            <a:r>
              <a:rPr lang="fr-CA" sz="1800" dirty="0" err="1"/>
              <a:t>Clinical</a:t>
            </a:r>
            <a:r>
              <a:rPr lang="fr-CA" sz="1800" dirty="0"/>
              <a:t> </a:t>
            </a:r>
            <a:r>
              <a:rPr lang="fr-CA" sz="1800" dirty="0" err="1"/>
              <a:t>Competence</a:t>
            </a:r>
            <a:r>
              <a:rPr lang="fr-CA" sz="1800" dirty="0"/>
              <a:t>; Auteurs : </a:t>
            </a:r>
            <a:r>
              <a:rPr lang="fr-CA" sz="1800" dirty="0" err="1"/>
              <a:t>Mehay</a:t>
            </a:r>
            <a:r>
              <a:rPr lang="fr-CA" sz="1800" dirty="0"/>
              <a:t> R, Burns R. Dans : R. </a:t>
            </a:r>
            <a:r>
              <a:rPr lang="fr-CA" sz="1800" dirty="0" err="1"/>
              <a:t>Mehay</a:t>
            </a:r>
            <a:r>
              <a:rPr lang="fr-CA" sz="1800" dirty="0"/>
              <a:t> (</a:t>
            </a:r>
            <a:r>
              <a:rPr lang="fr-CA" sz="1800" dirty="0" err="1"/>
              <a:t>dir</a:t>
            </a:r>
            <a:r>
              <a:rPr lang="fr-CA" sz="1800" dirty="0"/>
              <a:t>.), The Essential </a:t>
            </a:r>
            <a:r>
              <a:rPr lang="fr-CA" sz="1800" dirty="0" err="1"/>
              <a:t>Handbook</a:t>
            </a:r>
            <a:r>
              <a:rPr lang="fr-CA" sz="1800" dirty="0"/>
              <a:t> for GP Training and </a:t>
            </a:r>
            <a:r>
              <a:rPr lang="fr-CA" sz="1800" dirty="0" err="1"/>
              <a:t>Education</a:t>
            </a:r>
            <a:r>
              <a:rPr lang="fr-CA" sz="1800" dirty="0"/>
              <a:t> (</a:t>
            </a:r>
            <a:r>
              <a:rPr lang="fr-CA" sz="1800" dirty="0" err="1"/>
              <a:t>chapter</a:t>
            </a:r>
            <a:r>
              <a:rPr lang="fr-CA" sz="1800" dirty="0"/>
              <a:t> 29 : </a:t>
            </a:r>
            <a:r>
              <a:rPr lang="fr-CA" sz="1800" dirty="0" err="1"/>
              <a:t>Assessment</a:t>
            </a:r>
            <a:r>
              <a:rPr lang="fr-CA" sz="1800" dirty="0"/>
              <a:t> and </a:t>
            </a:r>
            <a:r>
              <a:rPr lang="fr-CA" sz="1800" dirty="0" err="1"/>
              <a:t>Competence</a:t>
            </a:r>
            <a:r>
              <a:rPr lang="fr-CA" sz="1800" dirty="0"/>
              <a:t>, </a:t>
            </a:r>
            <a:r>
              <a:rPr lang="fr-CA" sz="1800" dirty="0" err="1"/>
              <a:t>p414</a:t>
            </a:r>
            <a:r>
              <a:rPr lang="fr-CA" sz="1800" dirty="0"/>
              <a:t>), 2009. Également accessible à l’adresse : http://</a:t>
            </a:r>
            <a:r>
              <a:rPr lang="fr-CA" sz="1800" dirty="0" err="1"/>
              <a:t>www.essentialgptrainingbook.com</a:t>
            </a:r>
            <a:r>
              <a:rPr lang="fr-CA" sz="1800" dirty="0"/>
              <a:t>/</a:t>
            </a:r>
            <a:r>
              <a:rPr lang="fr-CA" sz="1800" dirty="0" err="1"/>
              <a:t>chapter-29.php</a:t>
            </a:r>
            <a:r>
              <a:rPr lang="fr-CA" sz="1800" dirty="0"/>
              <a:t>.</a:t>
            </a:r>
          </a:p>
          <a:p>
            <a:r>
              <a:rPr lang="fr-CA" sz="1800" b="1" dirty="0"/>
              <a:t>Diapositive 40 </a:t>
            </a:r>
            <a:r>
              <a:rPr lang="fr-CA" sz="1800" dirty="0"/>
              <a:t>– Titre : Logo - Feedback for future </a:t>
            </a:r>
            <a:r>
              <a:rPr lang="fr-CA" sz="1800" dirty="0" err="1"/>
              <a:t>learning</a:t>
            </a:r>
            <a:r>
              <a:rPr lang="fr-CA" sz="1800" dirty="0"/>
              <a:t>; Auteur : Glasgow </a:t>
            </a:r>
            <a:r>
              <a:rPr lang="fr-CA" sz="1800" dirty="0" err="1"/>
              <a:t>Caledonian</a:t>
            </a:r>
            <a:r>
              <a:rPr lang="fr-CA" sz="1800" dirty="0"/>
              <a:t> </a:t>
            </a:r>
            <a:r>
              <a:rPr lang="fr-CA" sz="1800" dirty="0" err="1"/>
              <a:t>University</a:t>
            </a:r>
            <a:r>
              <a:rPr lang="fr-CA" sz="1800" dirty="0"/>
              <a:t>. Source : </a:t>
            </a:r>
            <a:r>
              <a:rPr lang="fr-CA" sz="1800" dirty="0" err="1"/>
              <a:t>www.gcu.ac.uk</a:t>
            </a:r>
            <a:r>
              <a:rPr lang="fr-CA" sz="1800" dirty="0"/>
              <a:t>/</a:t>
            </a:r>
            <a:r>
              <a:rPr lang="fr-CA" sz="1800" dirty="0" err="1"/>
              <a:t>futureelearning</a:t>
            </a:r>
            <a:r>
              <a:rPr lang="fr-CA" sz="1800" dirty="0"/>
              <a:t>. Licence : Autorisation de la Glasgow </a:t>
            </a:r>
            <a:r>
              <a:rPr lang="fr-CA" sz="1800" dirty="0" err="1"/>
              <a:t>Caledonian</a:t>
            </a:r>
            <a:r>
              <a:rPr lang="fr-CA" sz="1800" dirty="0"/>
              <a:t> </a:t>
            </a:r>
            <a:r>
              <a:rPr lang="fr-CA" sz="1800" dirty="0" err="1"/>
              <a:t>University</a:t>
            </a:r>
            <a:r>
              <a:rPr lang="fr-CA" sz="1800" dirty="0"/>
              <a:t> (Feedback for future </a:t>
            </a:r>
            <a:r>
              <a:rPr lang="fr-CA" sz="1800" dirty="0" err="1"/>
              <a:t>learning</a:t>
            </a:r>
            <a:r>
              <a:rPr lang="fr-CA" sz="1800" dirty="0"/>
              <a:t> </a:t>
            </a:r>
            <a:r>
              <a:rPr lang="fr-CA" sz="1800" dirty="0" err="1"/>
              <a:t>project</a:t>
            </a:r>
            <a:r>
              <a:rPr lang="fr-CA" sz="1800" dirty="0"/>
              <a:t>).</a:t>
            </a:r>
          </a:p>
          <a:p>
            <a:r>
              <a:rPr lang="fr-CA" sz="1800" b="1" dirty="0"/>
              <a:t>Diapositive 41 </a:t>
            </a:r>
            <a:r>
              <a:rPr lang="fr-CA" sz="1800" dirty="0"/>
              <a:t>– Titre : Résident « paresseux »; Auteur : Shanghai killer </a:t>
            </a:r>
            <a:r>
              <a:rPr lang="fr-CA" sz="1800" dirty="0" err="1"/>
              <a:t>whale</a:t>
            </a:r>
            <a:r>
              <a:rPr lang="fr-CA" sz="1800" dirty="0"/>
              <a:t>; extrait de </a:t>
            </a:r>
            <a:r>
              <a:rPr lang="fr-CA" sz="1800" dirty="0" err="1"/>
              <a:t>Wikimedia</a:t>
            </a:r>
            <a:r>
              <a:rPr lang="fr-CA" sz="1800" dirty="0"/>
              <a:t> Commons, Licence : Attribution - Partage dans les mêmes conditions 3.0 non transposé. </a:t>
            </a:r>
          </a:p>
          <a:p>
            <a:endParaRPr lang="fr-CA" dirty="0"/>
          </a:p>
        </p:txBody>
      </p:sp>
      <p:sp>
        <p:nvSpPr>
          <p:cNvPr id="4" name="Footer Placeholder 3">
            <a:extLst>
              <a:ext uri="{FF2B5EF4-FFF2-40B4-BE49-F238E27FC236}">
                <a16:creationId xmlns:a16="http://schemas.microsoft.com/office/drawing/2014/main" id="{2946902E-BE22-256F-8336-F8E5A811B6CD}"/>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433CCDC4-8350-E4D2-92A9-C51D19E9483F}"/>
              </a:ext>
            </a:extLst>
          </p:cNvPr>
          <p:cNvSpPr>
            <a:spLocks noGrp="1"/>
          </p:cNvSpPr>
          <p:nvPr>
            <p:ph type="sldNum" sz="quarter" idx="12"/>
            <p:custDataLst>
              <p:tags r:id="rId4"/>
            </p:custDataLst>
          </p:nvPr>
        </p:nvSpPr>
        <p:spPr/>
        <p:txBody>
          <a:bodyPr/>
          <a:lstStyle/>
          <a:p>
            <a:fld id="{0F408A5D-059A-A247-8344-29C129C8EF29}" type="slidenum">
              <a:rPr lang="fr-CA" smtClean="0"/>
              <a:pPr/>
              <a:t>56</a:t>
            </a:fld>
            <a:endParaRPr lang="fr-CA" dirty="0"/>
          </a:p>
        </p:txBody>
      </p:sp>
    </p:spTree>
    <p:extLst>
      <p:ext uri="{BB962C8B-B14F-4D97-AF65-F5344CB8AC3E}">
        <p14:creationId xmlns:p14="http://schemas.microsoft.com/office/powerpoint/2010/main" val="272380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2D6AB20-915F-52A9-6A32-03961B490B43}"/>
              </a:ext>
            </a:extLst>
          </p:cNvPr>
          <p:cNvSpPr>
            <a:spLocks noGrp="1"/>
          </p:cNvSpPr>
          <p:nvPr>
            <p:ph idx="1"/>
            <p:custDataLst>
              <p:tags r:id="rId1"/>
            </p:custDataLst>
          </p:nvPr>
        </p:nvSpPr>
        <p:spPr>
          <a:xfrm>
            <a:off x="838200" y="2615609"/>
            <a:ext cx="10515600" cy="3561354"/>
          </a:xfrm>
        </p:spPr>
        <p:txBody>
          <a:bodyPr/>
          <a:lstStyle/>
          <a:p>
            <a:pPr marL="0" indent="0" algn="ctr">
              <a:buNone/>
            </a:pPr>
            <a:r>
              <a:rPr lang="fr-CA" sz="3600" dirty="0"/>
              <a:t>Que doivent </a:t>
            </a:r>
            <a:r>
              <a:rPr lang="fr-CA" sz="3600" i="1" dirty="0"/>
              <a:t>faire</a:t>
            </a:r>
            <a:r>
              <a:rPr lang="fr-CA" sz="3600" dirty="0"/>
              <a:t> les membres du corps professoral clinique de première ligne?</a:t>
            </a:r>
          </a:p>
        </p:txBody>
      </p:sp>
      <p:sp>
        <p:nvSpPr>
          <p:cNvPr id="4" name="Footer Placeholder 3">
            <a:extLst>
              <a:ext uri="{FF2B5EF4-FFF2-40B4-BE49-F238E27FC236}">
                <a16:creationId xmlns:a16="http://schemas.microsoft.com/office/drawing/2014/main" id="{CD748550-4184-1264-95E1-52D26E291461}"/>
              </a:ext>
            </a:extLst>
          </p:cNvPr>
          <p:cNvSpPr>
            <a:spLocks noGrp="1"/>
          </p:cNvSpPr>
          <p:nvPr>
            <p:ph type="ftr" sz="quarter" idx="11"/>
            <p:custDataLst>
              <p:tags r:id="rId2"/>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3B6D9B1D-AF83-3597-6ED2-8E85B1C3F57D}"/>
              </a:ext>
            </a:extLst>
          </p:cNvPr>
          <p:cNvSpPr>
            <a:spLocks noGrp="1"/>
          </p:cNvSpPr>
          <p:nvPr>
            <p:ph type="sldNum" sz="quarter" idx="12"/>
            <p:custDataLst>
              <p:tags r:id="rId3"/>
            </p:custDataLst>
          </p:nvPr>
        </p:nvSpPr>
        <p:spPr/>
        <p:txBody>
          <a:bodyPr/>
          <a:lstStyle/>
          <a:p>
            <a:fld id="{0F408A5D-059A-A247-8344-29C129C8EF29}" type="slidenum">
              <a:rPr lang="fr-CA" smtClean="0"/>
              <a:pPr/>
              <a:t>6</a:t>
            </a:fld>
            <a:endParaRPr lang="fr-CA" dirty="0"/>
          </a:p>
        </p:txBody>
      </p:sp>
    </p:spTree>
    <p:extLst>
      <p:ext uri="{BB962C8B-B14F-4D97-AF65-F5344CB8AC3E}">
        <p14:creationId xmlns:p14="http://schemas.microsoft.com/office/powerpoint/2010/main" val="250282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BEF7-983C-FD39-497E-D5854D543848}"/>
              </a:ext>
            </a:extLst>
          </p:cNvPr>
          <p:cNvSpPr>
            <a:spLocks noGrp="1"/>
          </p:cNvSpPr>
          <p:nvPr>
            <p:ph type="title"/>
            <p:custDataLst>
              <p:tags r:id="rId1"/>
            </p:custDataLst>
          </p:nvPr>
        </p:nvSpPr>
        <p:spPr>
          <a:xfrm>
            <a:off x="838200" y="365125"/>
            <a:ext cx="10515600" cy="1325563"/>
          </a:xfrm>
        </p:spPr>
        <p:txBody>
          <a:bodyPr anchor="ctr">
            <a:normAutofit/>
          </a:bodyPr>
          <a:lstStyle/>
          <a:p>
            <a:r>
              <a:rPr lang="fr-CA" dirty="0"/>
              <a:t>Évaluation en milieu de travail : Un processus</a:t>
            </a:r>
          </a:p>
        </p:txBody>
      </p:sp>
      <p:sp>
        <p:nvSpPr>
          <p:cNvPr id="11" name="Content Placeholder 2">
            <a:extLst>
              <a:ext uri="{FF2B5EF4-FFF2-40B4-BE49-F238E27FC236}">
                <a16:creationId xmlns:a16="http://schemas.microsoft.com/office/drawing/2014/main" id="{A44D9890-534C-DF2F-9920-04CD5DAE9E46}"/>
              </a:ext>
            </a:extLst>
          </p:cNvPr>
          <p:cNvSpPr>
            <a:spLocks noGrp="1"/>
          </p:cNvSpPr>
          <p:nvPr>
            <p:ph sz="half" idx="1"/>
            <p:custDataLst>
              <p:tags r:id="rId2"/>
            </p:custDataLst>
          </p:nvPr>
        </p:nvSpPr>
        <p:spPr>
          <a:xfrm>
            <a:off x="838200" y="1825625"/>
            <a:ext cx="5181600" cy="4351338"/>
          </a:xfrm>
        </p:spPr>
        <p:txBody>
          <a:bodyPr/>
          <a:lstStyle/>
          <a:p>
            <a:pPr marL="514350" indent="-514350">
              <a:buAutoNum type="arabicParenR"/>
            </a:pPr>
            <a:r>
              <a:rPr lang="fr-CA" b="1" dirty="0">
                <a:solidFill>
                  <a:schemeClr val="tx2"/>
                </a:solidFill>
              </a:rPr>
              <a:t>R</a:t>
            </a:r>
            <a:r>
              <a:rPr lang="fr-CA" b="1" dirty="0">
                <a:solidFill>
                  <a:srgbClr val="FF6600"/>
                </a:solidFill>
              </a:rPr>
              <a:t>APPORT</a:t>
            </a:r>
          </a:p>
          <a:p>
            <a:pPr marL="514350" indent="-514350">
              <a:buFont typeface="Arial" panose="020B0604020202020204" pitchFamily="34" charset="0"/>
              <a:buAutoNum type="arabicParenR"/>
            </a:pPr>
            <a:r>
              <a:rPr lang="fr-CA" b="1" dirty="0">
                <a:solidFill>
                  <a:schemeClr val="tx2"/>
                </a:solidFill>
              </a:rPr>
              <a:t>A</a:t>
            </a:r>
            <a:r>
              <a:rPr lang="fr-CA" b="1" dirty="0">
                <a:solidFill>
                  <a:srgbClr val="FF6600"/>
                </a:solidFill>
              </a:rPr>
              <a:t>TTENTES</a:t>
            </a:r>
          </a:p>
          <a:p>
            <a:pPr marL="514350" indent="-514350">
              <a:buFont typeface="Arial" panose="020B0604020202020204" pitchFamily="34" charset="0"/>
              <a:buAutoNum type="arabicParenR"/>
            </a:pPr>
            <a:r>
              <a:rPr lang="fr-CA" b="1" dirty="0">
                <a:solidFill>
                  <a:schemeClr val="tx2"/>
                </a:solidFill>
              </a:rPr>
              <a:t>O</a:t>
            </a:r>
            <a:r>
              <a:rPr lang="fr-CA" b="1" dirty="0">
                <a:solidFill>
                  <a:srgbClr val="FF6600"/>
                </a:solidFill>
              </a:rPr>
              <a:t>BSERVATION</a:t>
            </a:r>
          </a:p>
          <a:p>
            <a:pPr marL="514350" indent="-514350">
              <a:buFont typeface="Arial" panose="020B0604020202020204" pitchFamily="34" charset="0"/>
              <a:buAutoNum type="arabicParenR"/>
            </a:pPr>
            <a:r>
              <a:rPr lang="fr-CA" b="1" dirty="0">
                <a:solidFill>
                  <a:schemeClr val="tx2"/>
                </a:solidFill>
              </a:rPr>
              <a:t>C</a:t>
            </a:r>
            <a:r>
              <a:rPr lang="fr-CA" b="1" dirty="0">
                <a:solidFill>
                  <a:srgbClr val="FF6600"/>
                </a:solidFill>
              </a:rPr>
              <a:t>OACHING</a:t>
            </a:r>
          </a:p>
          <a:p>
            <a:pPr marL="514350" indent="-514350">
              <a:buFont typeface="Arial" panose="020B0604020202020204" pitchFamily="34" charset="0"/>
              <a:buAutoNum type="arabicParenR"/>
            </a:pPr>
            <a:r>
              <a:rPr lang="fr-CA" b="1" dirty="0">
                <a:solidFill>
                  <a:schemeClr val="tx2"/>
                </a:solidFill>
              </a:rPr>
              <a:t>D</a:t>
            </a:r>
            <a:r>
              <a:rPr lang="fr-CA" b="1" dirty="0">
                <a:solidFill>
                  <a:srgbClr val="FF6600"/>
                </a:solidFill>
              </a:rPr>
              <a:t>OCUMENTATION</a:t>
            </a:r>
          </a:p>
          <a:p>
            <a:pPr marL="0" indent="0">
              <a:buNone/>
            </a:pPr>
            <a:r>
              <a:rPr lang="fr-CA" sz="5400" b="1" dirty="0">
                <a:solidFill>
                  <a:schemeClr val="tx2"/>
                </a:solidFill>
              </a:rPr>
              <a:t>RA-</a:t>
            </a:r>
            <a:r>
              <a:rPr lang="fr-CA" sz="5400" b="1" dirty="0" err="1">
                <a:solidFill>
                  <a:schemeClr val="tx2"/>
                </a:solidFill>
              </a:rPr>
              <a:t>OCD</a:t>
            </a:r>
            <a:endParaRPr lang="fr-CA" b="1" dirty="0">
              <a:solidFill>
                <a:schemeClr val="tx2"/>
              </a:solidFill>
            </a:endParaRPr>
          </a:p>
        </p:txBody>
      </p:sp>
      <p:pic>
        <p:nvPicPr>
          <p:cNvPr id="6" name="Picture 5">
            <a:extLst>
              <a:ext uri="{FF2B5EF4-FFF2-40B4-BE49-F238E27FC236}">
                <a16:creationId xmlns:a16="http://schemas.microsoft.com/office/drawing/2014/main" id="{F94F1F41-20B8-DAAB-B4CB-556B80D8659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304617" y="1825625"/>
            <a:ext cx="4916765" cy="4351338"/>
          </a:xfrm>
          <a:prstGeom prst="rect">
            <a:avLst/>
          </a:prstGeom>
          <a:noFill/>
        </p:spPr>
      </p:pic>
      <p:sp>
        <p:nvSpPr>
          <p:cNvPr id="4" name="Footer Placeholder 3">
            <a:extLst>
              <a:ext uri="{FF2B5EF4-FFF2-40B4-BE49-F238E27FC236}">
                <a16:creationId xmlns:a16="http://schemas.microsoft.com/office/drawing/2014/main" id="{05BAAA68-A2CB-475F-C636-6D52C7B0E9FE}"/>
              </a:ext>
            </a:extLst>
          </p:cNvPr>
          <p:cNvSpPr>
            <a:spLocks noGrp="1"/>
          </p:cNvSpPr>
          <p:nvPr>
            <p:ph type="ftr" sz="quarter" idx="11"/>
            <p:custDataLst>
              <p:tags r:id="rId4"/>
            </p:custDataLst>
          </p:nvPr>
        </p:nvSpPr>
        <p:spPr>
          <a:xfrm>
            <a:off x="1292202" y="6532831"/>
            <a:ext cx="4052882" cy="317852"/>
          </a:xfrm>
        </p:spPr>
        <p:txBody>
          <a:bodyPr anchor="t">
            <a:normAutofit/>
          </a:bodyPr>
          <a:lstStyle/>
          <a:p>
            <a:pPr>
              <a:spcAft>
                <a:spcPts val="600"/>
              </a:spcAft>
            </a:pPr>
            <a:r>
              <a:rPr lang="fr-CA" dirty="0" err="1"/>
              <a:t>EMT</a:t>
            </a:r>
            <a:r>
              <a:rPr lang="fr-CA" dirty="0"/>
              <a:t> : Aspects pratiques</a:t>
            </a:r>
          </a:p>
        </p:txBody>
      </p:sp>
      <p:sp>
        <p:nvSpPr>
          <p:cNvPr id="5" name="Slide Number Placeholder 4">
            <a:extLst>
              <a:ext uri="{FF2B5EF4-FFF2-40B4-BE49-F238E27FC236}">
                <a16:creationId xmlns:a16="http://schemas.microsoft.com/office/drawing/2014/main" id="{CC9108AB-0DD7-20EC-08BB-7677984C1C3E}"/>
              </a:ext>
            </a:extLst>
          </p:cNvPr>
          <p:cNvSpPr>
            <a:spLocks noGrp="1"/>
          </p:cNvSpPr>
          <p:nvPr>
            <p:ph type="sldNum" sz="quarter" idx="12"/>
            <p:custDataLst>
              <p:tags r:id="rId5"/>
            </p:custDataLst>
          </p:nvPr>
        </p:nvSpPr>
        <p:spPr>
          <a:xfrm>
            <a:off x="11353799" y="6532831"/>
            <a:ext cx="626163" cy="317851"/>
          </a:xfrm>
        </p:spPr>
        <p:txBody>
          <a:bodyPr anchor="t">
            <a:normAutofit/>
          </a:bodyPr>
          <a:lstStyle/>
          <a:p>
            <a:pPr>
              <a:spcAft>
                <a:spcPts val="600"/>
              </a:spcAft>
            </a:pPr>
            <a:fld id="{0F408A5D-059A-A247-8344-29C129C8EF29}" type="slidenum">
              <a:rPr lang="fr-CA" smtClean="0"/>
              <a:pPr>
                <a:spcAft>
                  <a:spcPts val="600"/>
                </a:spcAft>
              </a:pPr>
              <a:t>7</a:t>
            </a:fld>
            <a:endParaRPr lang="fr-CA" dirty="0"/>
          </a:p>
        </p:txBody>
      </p:sp>
      <p:pic>
        <p:nvPicPr>
          <p:cNvPr id="7" name="Image 6">
            <a:extLst>
              <a:ext uri="{FF2B5EF4-FFF2-40B4-BE49-F238E27FC236}">
                <a16:creationId xmlns:a16="http://schemas.microsoft.com/office/drawing/2014/main" id="{211EF223-D716-EE18-39BF-AC54237023B3}"/>
              </a:ext>
            </a:extLst>
          </p:cNvPr>
          <p:cNvPicPr>
            <a:picLocks noChangeAspect="1"/>
          </p:cNvPicPr>
          <p:nvPr>
            <p:custDataLst>
              <p:tags r:id="rId6"/>
            </p:custDataLst>
          </p:nvPr>
        </p:nvPicPr>
        <p:blipFill>
          <a:blip r:embed="rId10"/>
          <a:stretch>
            <a:fillRect/>
          </a:stretch>
        </p:blipFill>
        <p:spPr>
          <a:xfrm>
            <a:off x="6440454" y="1932494"/>
            <a:ext cx="4409798" cy="4210646"/>
          </a:xfrm>
          <a:prstGeom prst="rect">
            <a:avLst/>
          </a:prstGeom>
        </p:spPr>
      </p:pic>
    </p:spTree>
    <p:extLst>
      <p:ext uri="{BB962C8B-B14F-4D97-AF65-F5344CB8AC3E}">
        <p14:creationId xmlns:p14="http://schemas.microsoft.com/office/powerpoint/2010/main" val="44450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F080-D0E5-A0AF-E38D-CEFC297DA4C1}"/>
              </a:ext>
            </a:extLst>
          </p:cNvPr>
          <p:cNvSpPr>
            <a:spLocks noGrp="1"/>
          </p:cNvSpPr>
          <p:nvPr>
            <p:ph type="title"/>
            <p:custDataLst>
              <p:tags r:id="rId1"/>
            </p:custDataLst>
          </p:nvPr>
        </p:nvSpPr>
        <p:spPr/>
        <p:txBody>
          <a:bodyPr/>
          <a:lstStyle/>
          <a:p>
            <a:r>
              <a:rPr lang="fr-CA" dirty="0"/>
              <a:t>Où se situe l’« évaluation »?</a:t>
            </a:r>
          </a:p>
        </p:txBody>
      </p:sp>
      <p:sp>
        <p:nvSpPr>
          <p:cNvPr id="3" name="Content Placeholder 2">
            <a:extLst>
              <a:ext uri="{FF2B5EF4-FFF2-40B4-BE49-F238E27FC236}">
                <a16:creationId xmlns:a16="http://schemas.microsoft.com/office/drawing/2014/main" id="{0CB3DA99-23DA-421C-4A9F-BC905D9EECE2}"/>
              </a:ext>
            </a:extLst>
          </p:cNvPr>
          <p:cNvSpPr>
            <a:spLocks noGrp="1"/>
          </p:cNvSpPr>
          <p:nvPr>
            <p:ph sz="half" idx="1"/>
            <p:custDataLst>
              <p:tags r:id="rId2"/>
            </p:custDataLst>
          </p:nvPr>
        </p:nvSpPr>
        <p:spPr>
          <a:xfrm>
            <a:off x="838200" y="1698023"/>
            <a:ext cx="5181600" cy="4351338"/>
          </a:xfrm>
        </p:spPr>
        <p:txBody>
          <a:bodyPr/>
          <a:lstStyle/>
          <a:p>
            <a:r>
              <a:rPr lang="fr-CA" sz="2400" b="1" dirty="0">
                <a:solidFill>
                  <a:schemeClr val="tx2"/>
                </a:solidFill>
              </a:rPr>
              <a:t>R</a:t>
            </a:r>
            <a:r>
              <a:rPr lang="fr-CA" sz="2400" b="1" dirty="0">
                <a:solidFill>
                  <a:srgbClr val="FF6600"/>
                </a:solidFill>
              </a:rPr>
              <a:t>APPORT</a:t>
            </a:r>
          </a:p>
          <a:p>
            <a:pPr lvl="1"/>
            <a:r>
              <a:rPr lang="fr-CA" sz="2000" dirty="0"/>
              <a:t>Créer une relation</a:t>
            </a:r>
          </a:p>
          <a:p>
            <a:r>
              <a:rPr lang="fr-CA" sz="2400" b="1" dirty="0">
                <a:solidFill>
                  <a:schemeClr val="tx2"/>
                </a:solidFill>
              </a:rPr>
              <a:t>A</a:t>
            </a:r>
            <a:r>
              <a:rPr lang="fr-CA" sz="2400" b="1" dirty="0">
                <a:solidFill>
                  <a:srgbClr val="FF6600"/>
                </a:solidFill>
              </a:rPr>
              <a:t>TTENTES</a:t>
            </a:r>
          </a:p>
          <a:p>
            <a:pPr lvl="1"/>
            <a:r>
              <a:rPr lang="fr-CA" sz="2000" dirty="0"/>
              <a:t>Orientent l’observation</a:t>
            </a:r>
          </a:p>
          <a:p>
            <a:r>
              <a:rPr lang="fr-CA" sz="2400" b="1" dirty="0">
                <a:solidFill>
                  <a:schemeClr val="tx2"/>
                </a:solidFill>
              </a:rPr>
              <a:t>O</a:t>
            </a:r>
            <a:r>
              <a:rPr lang="fr-CA" sz="2400" b="1" dirty="0">
                <a:solidFill>
                  <a:srgbClr val="FF6600"/>
                </a:solidFill>
              </a:rPr>
              <a:t>BSERVATION</a:t>
            </a:r>
          </a:p>
          <a:p>
            <a:pPr lvl="1"/>
            <a:r>
              <a:rPr lang="fr-CA" sz="2000" dirty="0"/>
              <a:t>Prenez une décision à partir de ce que vous avez observé</a:t>
            </a:r>
          </a:p>
          <a:p>
            <a:pPr lvl="2"/>
            <a:r>
              <a:rPr lang="fr-CA" sz="1800" dirty="0"/>
              <a:t>La personne a-t-elle eu besoin de votre aide pour exécuter la tâche? </a:t>
            </a:r>
          </a:p>
          <a:p>
            <a:pPr lvl="2"/>
            <a:r>
              <a:rPr lang="fr-CA" sz="1800" dirty="0"/>
              <a:t>Si elle n’a pas eu besoin de votre aide, quels seraient les points à améliorer, à votre avis, le cas échéant?</a:t>
            </a:r>
          </a:p>
        </p:txBody>
      </p:sp>
      <p:sp>
        <p:nvSpPr>
          <p:cNvPr id="4" name="Content Placeholder 3">
            <a:extLst>
              <a:ext uri="{FF2B5EF4-FFF2-40B4-BE49-F238E27FC236}">
                <a16:creationId xmlns:a16="http://schemas.microsoft.com/office/drawing/2014/main" id="{7120E720-E393-6D7A-28EE-A1DBEE4B0374}"/>
              </a:ext>
            </a:extLst>
          </p:cNvPr>
          <p:cNvSpPr>
            <a:spLocks noGrp="1"/>
          </p:cNvSpPr>
          <p:nvPr>
            <p:ph sz="half" idx="2"/>
            <p:custDataLst>
              <p:tags r:id="rId3"/>
            </p:custDataLst>
          </p:nvPr>
        </p:nvSpPr>
        <p:spPr>
          <a:xfrm>
            <a:off x="6172202" y="1381769"/>
            <a:ext cx="5181600" cy="4351338"/>
          </a:xfrm>
        </p:spPr>
        <p:txBody>
          <a:bodyPr/>
          <a:lstStyle/>
          <a:p>
            <a:r>
              <a:rPr lang="fr-CA" sz="2400" b="1" dirty="0">
                <a:solidFill>
                  <a:schemeClr val="tx2"/>
                </a:solidFill>
              </a:rPr>
              <a:t>C</a:t>
            </a:r>
            <a:r>
              <a:rPr lang="fr-CA" sz="2400" b="1" dirty="0">
                <a:solidFill>
                  <a:srgbClr val="FF6600"/>
                </a:solidFill>
              </a:rPr>
              <a:t>OACHING</a:t>
            </a:r>
            <a:r>
              <a:rPr lang="fr-CA" sz="2400" dirty="0"/>
              <a:t> (entre </a:t>
            </a:r>
            <a:r>
              <a:rPr lang="fr-CA" sz="2400" dirty="0" err="1"/>
              <a:t>clinicien·ne</a:t>
            </a:r>
            <a:r>
              <a:rPr lang="fr-CA" sz="2400" dirty="0"/>
              <a:t> et résident·e)</a:t>
            </a:r>
          </a:p>
          <a:p>
            <a:pPr lvl="1"/>
            <a:r>
              <a:rPr lang="fr-CA" sz="2000" dirty="0"/>
              <a:t>I</a:t>
            </a:r>
            <a:r>
              <a:rPr lang="fr-CA" altLang="en-US" sz="2000" dirty="0"/>
              <a:t>ndiquer ce qui a été bien fait, ce qui doit être amélioré, etc. </a:t>
            </a:r>
          </a:p>
          <a:p>
            <a:pPr lvl="1"/>
            <a:r>
              <a:rPr lang="fr-CA" altLang="en-US" sz="2000" dirty="0"/>
              <a:t>Fournir des renseignements normatifs</a:t>
            </a:r>
            <a:endParaRPr lang="fr-CA" sz="2000" dirty="0"/>
          </a:p>
          <a:p>
            <a:pPr lvl="1"/>
            <a:r>
              <a:rPr lang="fr-CA" altLang="en-US" sz="2000" dirty="0"/>
              <a:t>Indiquer comment la personne peut s’améliorer</a:t>
            </a:r>
            <a:endParaRPr lang="fr-CA" sz="2000" dirty="0"/>
          </a:p>
          <a:p>
            <a:r>
              <a:rPr lang="fr-CA" sz="2400" b="1" dirty="0">
                <a:solidFill>
                  <a:schemeClr val="tx2"/>
                </a:solidFill>
              </a:rPr>
              <a:t>D</a:t>
            </a:r>
            <a:r>
              <a:rPr lang="fr-CA" sz="2400" b="1" dirty="0">
                <a:solidFill>
                  <a:srgbClr val="FF6600"/>
                </a:solidFill>
              </a:rPr>
              <a:t>OCUMENTER</a:t>
            </a:r>
          </a:p>
          <a:p>
            <a:pPr lvl="1">
              <a:spcBef>
                <a:spcPts val="0"/>
              </a:spcBef>
            </a:pPr>
            <a:r>
              <a:rPr lang="fr-CA" altLang="en-US" sz="2000" dirty="0"/>
              <a:t>Vous «</a:t>
            </a:r>
            <a:r>
              <a:rPr lang="fr-CA" altLang="en-US" sz="4000" dirty="0"/>
              <a:t> </a:t>
            </a:r>
            <a:r>
              <a:rPr lang="fr-CA" altLang="en-US" sz="2000" dirty="0"/>
              <a:t>évaluez » comment la tâche a été exécutée</a:t>
            </a:r>
            <a:endParaRPr lang="fr-CA" sz="2000" dirty="0"/>
          </a:p>
          <a:p>
            <a:pPr lvl="2"/>
            <a:r>
              <a:rPr lang="fr-CA" altLang="en-US" sz="1800" dirty="0"/>
              <a:t>L’autonomie est la norme à satisfaire (échelle de supervision rétrospective)</a:t>
            </a:r>
            <a:endParaRPr lang="fr-CA" sz="1800" dirty="0"/>
          </a:p>
          <a:p>
            <a:pPr lvl="1"/>
            <a:r>
              <a:rPr lang="fr-CA" sz="2000" dirty="0"/>
              <a:t>Suggestions que vous avez fournies à la personne afin qu’elle s’améliore</a:t>
            </a:r>
          </a:p>
        </p:txBody>
      </p:sp>
      <p:sp>
        <p:nvSpPr>
          <p:cNvPr id="5" name="Footer Placeholder 4">
            <a:extLst>
              <a:ext uri="{FF2B5EF4-FFF2-40B4-BE49-F238E27FC236}">
                <a16:creationId xmlns:a16="http://schemas.microsoft.com/office/drawing/2014/main" id="{5B7BBF8E-EAF1-E015-931C-511FF428088D}"/>
              </a:ext>
            </a:extLst>
          </p:cNvPr>
          <p:cNvSpPr>
            <a:spLocks noGrp="1"/>
          </p:cNvSpPr>
          <p:nvPr>
            <p:ph type="ftr" sz="quarter" idx="11"/>
            <p:custDataLst>
              <p:tags r:id="rId4"/>
            </p:custDataLst>
          </p:nvPr>
        </p:nvSpPr>
        <p:spPr/>
        <p:txBody>
          <a:bodyPr/>
          <a:lstStyle/>
          <a:p>
            <a:r>
              <a:rPr lang="fr-CA" dirty="0" err="1"/>
              <a:t>EMT</a:t>
            </a:r>
            <a:r>
              <a:rPr lang="fr-CA" dirty="0"/>
              <a:t> : Aspects pratiques</a:t>
            </a:r>
          </a:p>
        </p:txBody>
      </p:sp>
      <p:sp>
        <p:nvSpPr>
          <p:cNvPr id="6" name="Slide Number Placeholder 5">
            <a:extLst>
              <a:ext uri="{FF2B5EF4-FFF2-40B4-BE49-F238E27FC236}">
                <a16:creationId xmlns:a16="http://schemas.microsoft.com/office/drawing/2014/main" id="{A030C992-7325-F0AF-3BEB-4F8B798916DD}"/>
              </a:ext>
            </a:extLst>
          </p:cNvPr>
          <p:cNvSpPr>
            <a:spLocks noGrp="1"/>
          </p:cNvSpPr>
          <p:nvPr>
            <p:ph type="sldNum" sz="quarter" idx="12"/>
            <p:custDataLst>
              <p:tags r:id="rId5"/>
            </p:custDataLst>
          </p:nvPr>
        </p:nvSpPr>
        <p:spPr/>
        <p:txBody>
          <a:bodyPr/>
          <a:lstStyle/>
          <a:p>
            <a:fld id="{0F408A5D-059A-A247-8344-29C129C8EF29}" type="slidenum">
              <a:rPr lang="fr-CA" smtClean="0"/>
              <a:pPr/>
              <a:t>8</a:t>
            </a:fld>
            <a:endParaRPr lang="fr-CA" dirty="0"/>
          </a:p>
        </p:txBody>
      </p:sp>
    </p:spTree>
    <p:extLst>
      <p:ext uri="{BB962C8B-B14F-4D97-AF65-F5344CB8AC3E}">
        <p14:creationId xmlns:p14="http://schemas.microsoft.com/office/powerpoint/2010/main" val="198571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0523-ECB1-3551-D505-D2229D5AC057}"/>
              </a:ext>
            </a:extLst>
          </p:cNvPr>
          <p:cNvSpPr>
            <a:spLocks noGrp="1"/>
          </p:cNvSpPr>
          <p:nvPr>
            <p:ph type="title"/>
            <p:custDataLst>
              <p:tags r:id="rId1"/>
            </p:custDataLst>
          </p:nvPr>
        </p:nvSpPr>
        <p:spPr/>
        <p:txBody>
          <a:bodyPr/>
          <a:lstStyle/>
          <a:p>
            <a:r>
              <a:rPr lang="fr-CA" dirty="0"/>
              <a:t>Trouver un équilibre entre l’évaluation et le coaching</a:t>
            </a:r>
          </a:p>
        </p:txBody>
      </p:sp>
      <p:sp>
        <p:nvSpPr>
          <p:cNvPr id="3" name="Content Placeholder 2">
            <a:extLst>
              <a:ext uri="{FF2B5EF4-FFF2-40B4-BE49-F238E27FC236}">
                <a16:creationId xmlns:a16="http://schemas.microsoft.com/office/drawing/2014/main" id="{826C8565-201C-02BF-4E8A-8C06AEA5B924}"/>
              </a:ext>
            </a:extLst>
          </p:cNvPr>
          <p:cNvSpPr>
            <a:spLocks noGrp="1"/>
          </p:cNvSpPr>
          <p:nvPr>
            <p:ph idx="1"/>
            <p:custDataLst>
              <p:tags r:id="rId2"/>
            </p:custDataLst>
          </p:nvPr>
        </p:nvSpPr>
        <p:spPr/>
        <p:txBody>
          <a:bodyPr vert="horz" lIns="91440" tIns="45720" rIns="91440" bIns="45720" rtlCol="0" anchor="t">
            <a:noAutofit/>
          </a:bodyPr>
          <a:lstStyle/>
          <a:p>
            <a:r>
              <a:rPr lang="fr-CA" dirty="0"/>
              <a:t>Les comités de compétence ont besoin de données d’évaluation pour la prise de décisions au sujet de la progression des résident·es, mais :</a:t>
            </a:r>
          </a:p>
          <a:p>
            <a:pPr lvl="1"/>
            <a:r>
              <a:rPr lang="fr-CA" dirty="0"/>
              <a:t>Le coaching peut aussi avoir lieu </a:t>
            </a:r>
            <a:r>
              <a:rPr lang="fr-CA" b="1" dirty="0"/>
              <a:t>sans</a:t>
            </a:r>
            <a:r>
              <a:rPr lang="fr-CA" dirty="0"/>
              <a:t> évaluation – il peut y avoir des occasions où l’apprentissage et la croissance ne requièrent pas une évaluation documentée pour le comité de compétence.</a:t>
            </a:r>
          </a:p>
          <a:p>
            <a:pPr lvl="1"/>
            <a:r>
              <a:rPr lang="fr-CA" dirty="0"/>
              <a:t>Les programmes et les comités de compétence doivent décider du nombre et de la fréquence des évaluations documentées requises par rapport aux occasions de coaching non documentées.</a:t>
            </a:r>
          </a:p>
          <a:p>
            <a:pPr lvl="1"/>
            <a:r>
              <a:rPr lang="fr-CA" dirty="0"/>
              <a:t>Par exemple, les programmes peuvent opter pour des « périodes de coaching » ou des « périodes d’évaluation ».</a:t>
            </a:r>
          </a:p>
        </p:txBody>
      </p:sp>
      <p:sp>
        <p:nvSpPr>
          <p:cNvPr id="4" name="Footer Placeholder 3">
            <a:extLst>
              <a:ext uri="{FF2B5EF4-FFF2-40B4-BE49-F238E27FC236}">
                <a16:creationId xmlns:a16="http://schemas.microsoft.com/office/drawing/2014/main" id="{08E68F06-17CC-1E20-703E-C87AA228D91C}"/>
              </a:ext>
            </a:extLst>
          </p:cNvPr>
          <p:cNvSpPr>
            <a:spLocks noGrp="1"/>
          </p:cNvSpPr>
          <p:nvPr>
            <p:ph type="ftr" sz="quarter" idx="11"/>
            <p:custDataLst>
              <p:tags r:id="rId3"/>
            </p:custDataLst>
          </p:nvPr>
        </p:nvSpPr>
        <p:spPr/>
        <p:txBody>
          <a:bodyPr/>
          <a:lstStyle/>
          <a:p>
            <a:r>
              <a:rPr lang="fr-CA" dirty="0" err="1"/>
              <a:t>EMT</a:t>
            </a:r>
            <a:r>
              <a:rPr lang="fr-CA" dirty="0"/>
              <a:t> : Aspects pratiques</a:t>
            </a:r>
          </a:p>
        </p:txBody>
      </p:sp>
      <p:sp>
        <p:nvSpPr>
          <p:cNvPr id="5" name="Slide Number Placeholder 4">
            <a:extLst>
              <a:ext uri="{FF2B5EF4-FFF2-40B4-BE49-F238E27FC236}">
                <a16:creationId xmlns:a16="http://schemas.microsoft.com/office/drawing/2014/main" id="{3AE6B021-9B26-690C-93D2-0EAED12E8AF3}"/>
              </a:ext>
            </a:extLst>
          </p:cNvPr>
          <p:cNvSpPr>
            <a:spLocks noGrp="1"/>
          </p:cNvSpPr>
          <p:nvPr>
            <p:ph type="sldNum" sz="quarter" idx="12"/>
            <p:custDataLst>
              <p:tags r:id="rId4"/>
            </p:custDataLst>
          </p:nvPr>
        </p:nvSpPr>
        <p:spPr/>
        <p:txBody>
          <a:bodyPr/>
          <a:lstStyle/>
          <a:p>
            <a:fld id="{0F408A5D-059A-A247-8344-29C129C8EF29}" type="slidenum">
              <a:rPr lang="fr-CA" smtClean="0"/>
              <a:pPr/>
              <a:t>9</a:t>
            </a:fld>
            <a:endParaRPr lang="fr-CA" dirty="0"/>
          </a:p>
        </p:txBody>
      </p:sp>
    </p:spTree>
    <p:extLst>
      <p:ext uri="{BB962C8B-B14F-4D97-AF65-F5344CB8AC3E}">
        <p14:creationId xmlns:p14="http://schemas.microsoft.com/office/powerpoint/2010/main" val="50244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_0129_RC_Powerpoint_B-light-v4-d7.pptx" id="{9DC137C6-E58E-094A-A284-E6B2D13C234D}" vid="{0E21E812-CAD3-5E45-A3C5-392B764D2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lcf76f155ced4ddcb4097134ff3c332f xmlns="41bccd2b-feec-4131-87cc-f1a1c47342f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FileSubtype xmlns="41bccd2b-feec-4131-87cc-f1a1c47342f5" xsi:nil="true"/>
    <FileType xmlns="41bccd2b-feec-4131-87cc-f1a1c47342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1" ma:contentTypeDescription="Create a new document." ma:contentTypeScope="" ma:versionID="fad4f85302f1b02a6ffac4708da46eb7">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7b3613a3a1e335abbb0cb33b44c2af5d"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FileType" minOccurs="0"/>
                <xsd:element ref="ns2:FileSub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FileType" ma:index="25" nillable="true" ma:displayName="File Type" ma:format="RadioButtons" ma:internalName="FileType">
      <xsd:simpleType>
        <xsd:restriction base="dms:Choice">
          <xsd:enumeration value="Meeting Materials"/>
          <xsd:enumeration value="CBD Resources"/>
          <xsd:enumeration value="Admin"/>
          <xsd:enumeration value="Program Mgmt"/>
          <xsd:enumeration value="Policy"/>
          <xsd:enumeration value="Communications"/>
          <xsd:enumeration value="Stakeholder Engagement"/>
        </xsd:restriction>
      </xsd:simpleType>
    </xsd:element>
    <xsd:element name="FileSubtype" ma:index="26" nillable="true" ma:displayName="File Subtype" ma:format="Dropdown" ma:internalName="FileSubtype">
      <xsd:simpleType>
        <xsd:restriction base="dms:Choice">
          <xsd:enumeration value="Agenda"/>
          <xsd:enumeration value="Minutes"/>
          <xsd:enumeration value="Transcript"/>
          <xsd:enumeration value="Attachment"/>
          <xsd:enumeration value="Strategy"/>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6bda60d-60fa-4962-a765-05ad87743482}"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F8AA72-684D-451C-BEB0-BED495DB9F34}">
  <ds:schemaRefs>
    <ds:schemaRef ds:uri="http://schemas.microsoft.com/sharepoint/v3/contenttype/forms"/>
  </ds:schemaRefs>
</ds:datastoreItem>
</file>

<file path=customXml/itemProps2.xml><?xml version="1.0" encoding="utf-8"?>
<ds:datastoreItem xmlns:ds="http://schemas.openxmlformats.org/officeDocument/2006/customXml" ds:itemID="{4A810220-B6F8-4434-8DD2-073B384572BC}">
  <ds:schemaRefs>
    <ds:schemaRef ds:uri="http://schemas.microsoft.com/office/2006/metadata/properties"/>
    <ds:schemaRef ds:uri="http://purl.org/dc/terms/"/>
    <ds:schemaRef ds:uri="http://purl.org/dc/elements/1.1/"/>
    <ds:schemaRef ds:uri="http://schemas.microsoft.com/sharepoint/v3"/>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79cb8038-dc7f-4f09-92ce-c550e4ddc932"/>
    <ds:schemaRef ds:uri="41bccd2b-feec-4131-87cc-f1a1c47342f5"/>
    <ds:schemaRef ds:uri="http://www.w3.org/XML/1998/namespace"/>
  </ds:schemaRefs>
</ds:datastoreItem>
</file>

<file path=customXml/itemProps3.xml><?xml version="1.0" encoding="utf-8"?>
<ds:datastoreItem xmlns:ds="http://schemas.openxmlformats.org/officeDocument/2006/customXml" ds:itemID="{80885F01-7742-4A67-B161-8F5C5FFFA30F}">
  <ds:schemaRefs>
    <ds:schemaRef ds:uri="41bccd2b-feec-4131-87cc-f1a1c47342f5"/>
    <ds:schemaRef ds:uri="79cb8038-dc7f-4f09-92ce-c550e4ddc9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48e1e2a-9cf0-4cdd-8221-dddc91de0834}" enabled="0" method="" siteId="{c48e1e2a-9cf0-4cdd-8221-dddc91de0834}" removed="1"/>
</clbl:labelList>
</file>

<file path=docProps/app.xml><?xml version="1.0" encoding="utf-8"?>
<Properties xmlns="http://schemas.openxmlformats.org/officeDocument/2006/extended-properties" xmlns:vt="http://schemas.openxmlformats.org/officeDocument/2006/docPropsVTypes">
  <Template>18_0129_RC_Powerpoint_B-light-v4-d7</Template>
  <TotalTime>7590</TotalTime>
  <Words>7595</Words>
  <Application>Microsoft Office PowerPoint</Application>
  <PresentationFormat>Widescreen</PresentationFormat>
  <Paragraphs>576</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Évaluation en milieu de travail (EMT)</vt:lpstr>
      <vt:lpstr>PowerPoint Presentation</vt:lpstr>
      <vt:lpstr>Objectifs </vt:lpstr>
      <vt:lpstr>L’évaluation dans la CPC</vt:lpstr>
      <vt:lpstr>PowerPoint Presentation</vt:lpstr>
      <vt:lpstr>PowerPoint Presentation</vt:lpstr>
      <vt:lpstr>Évaluation en milieu de travail : Un processus</vt:lpstr>
      <vt:lpstr>Où se situe l’« évaluation »?</vt:lpstr>
      <vt:lpstr>Trouver un équilibre entre l’évaluation et le coaching</vt:lpstr>
      <vt:lpstr>Au programme aujourd’hui</vt:lpstr>
      <vt:lpstr>Questions liées à l’observation</vt:lpstr>
      <vt:lpstr>Défi important</vt:lpstr>
      <vt:lpstr>Stratégies d’observation</vt:lpstr>
      <vt:lpstr>Qu’est-ce que l’observation indirecte?</vt:lpstr>
      <vt:lpstr>Qu’est-ce que l’observation indirecte? (suite)</vt:lpstr>
      <vt:lpstr>Critères de l’échelle d’évaluation</vt:lpstr>
      <vt:lpstr>Critères de l’échelle d’évaluation traditionnelle</vt:lpstr>
      <vt:lpstr>Nouveaux critères de l’échelle d’évaluation</vt:lpstr>
      <vt:lpstr>Exemple – Nouveaux critères de l’échelle d’évaluation</vt:lpstr>
      <vt:lpstr>PowerPoint Presentation</vt:lpstr>
      <vt:lpstr>Confiance</vt:lpstr>
      <vt:lpstr>Le sens des mots</vt:lpstr>
      <vt:lpstr>Rétrospectif par rapport à prospectif</vt:lpstr>
      <vt:lpstr>Échelle de supervision rétrospective</vt:lpstr>
      <vt:lpstr>Comment utiliser ces outils</vt:lpstr>
      <vt:lpstr>Comment utiliser ces outils (suite)</vt:lpstr>
      <vt:lpstr>Recourir à différentes échelles – scénario 1</vt:lpstr>
      <vt:lpstr>Recourir à différentes échelles – scénario 1 (suite)</vt:lpstr>
      <vt:lpstr>Recourir à différentes échelles – réponses au scénario 1</vt:lpstr>
      <vt:lpstr>Recourir à différentes échelles – scénario 2</vt:lpstr>
      <vt:lpstr>Recourir à différentes échelles – scénario 2 (suite)</vt:lpstr>
      <vt:lpstr>Recourir à différentes échelles – réponses au scénario 2</vt:lpstr>
      <vt:lpstr>Description narrative des observations</vt:lpstr>
      <vt:lpstr>Évaluation qualitative</vt:lpstr>
      <vt:lpstr>Évaluation qualitative (suite)</vt:lpstr>
      <vt:lpstr>Les mots plutôt que les chiffres</vt:lpstr>
      <vt:lpstr>PowerPoint Presentation</vt:lpstr>
      <vt:lpstr>PowerPoint Presentation</vt:lpstr>
      <vt:lpstr>Commentaires de grande qualité</vt:lpstr>
      <vt:lpstr>Comment écrire des commentaires descriptifs</vt:lpstr>
      <vt:lpstr>Les comportements – pas les attitudes</vt:lpstr>
      <vt:lpstr>Formulaire d’évaluation narrative</vt:lpstr>
      <vt:lpstr>Commentaires acceptables</vt:lpstr>
      <vt:lpstr>Meilleurs commentaires</vt:lpstr>
      <vt:lpstr>Exercice pratique 1</vt:lpstr>
      <vt:lpstr>Exercice pratique 2</vt:lpstr>
      <vt:lpstr>Résumé</vt:lpstr>
      <vt:lpstr>PowerPoint Presentation</vt:lpstr>
      <vt:lpstr>Merci!</vt:lpstr>
      <vt:lpstr>Références, page 1</vt:lpstr>
      <vt:lpstr>Références, page 2</vt:lpstr>
      <vt:lpstr>Références, page 3</vt:lpstr>
      <vt:lpstr>Références, page 4</vt:lpstr>
      <vt:lpstr>Références, page 5</vt:lpstr>
      <vt:lpstr>Références, page 6</vt:lpstr>
      <vt:lpstr>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Kieley, Karen</dc:creator>
  <cp:lastModifiedBy>Kieley, Karen</cp:lastModifiedBy>
  <cp:revision>32</cp:revision>
  <dcterms:created xsi:type="dcterms:W3CDTF">2024-08-06T13:24:07Z</dcterms:created>
  <dcterms:modified xsi:type="dcterms:W3CDTF">2025-02-24T18:15:44Z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