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2.xml" ContentType="application/vnd.openxmlformats-officedocument.presentationml.tags+xml"/>
  <Override PartName="/ppt/notesSlides/notesSlide3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tags/tag37.xml" ContentType="application/vnd.openxmlformats-officedocument.presentationml.tags+xml"/>
  <Override PartName="/ppt/notesSlides/notesSlide36.xml" ContentType="application/vnd.openxmlformats-officedocument.presentationml.notesSlide+xml"/>
  <Override PartName="/ppt/tags/tag38.xml" ContentType="application/vnd.openxmlformats-officedocument.presentationml.tags+xml"/>
  <Override PartName="/ppt/notesSlides/notesSlide37.xml" ContentType="application/vnd.openxmlformats-officedocument.presentationml.notesSlide+xml"/>
  <Override PartName="/ppt/tags/tag39.xml" ContentType="application/vnd.openxmlformats-officedocument.presentationml.tags+xml"/>
  <Override PartName="/ppt/notesSlides/notesSlide38.xml" ContentType="application/vnd.openxmlformats-officedocument.presentationml.notesSlide+xml"/>
  <Override PartName="/ppt/tags/tag40.xml" ContentType="application/vnd.openxmlformats-officedocument.presentationml.tags+xml"/>
  <Override PartName="/ppt/notesSlides/notesSlide39.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302" r:id="rId2"/>
    <p:sldId id="306"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03" r:id="rId31"/>
    <p:sldId id="334" r:id="rId32"/>
    <p:sldId id="335" r:id="rId33"/>
    <p:sldId id="336" r:id="rId34"/>
    <p:sldId id="337" r:id="rId35"/>
    <p:sldId id="338" r:id="rId36"/>
    <p:sldId id="339" r:id="rId37"/>
    <p:sldId id="340" r:id="rId38"/>
    <p:sldId id="341" r:id="rId39"/>
    <p:sldId id="342" r:id="rId40"/>
    <p:sldId id="304" r:id="rId41"/>
    <p:sldId id="343" r:id="rId42"/>
    <p:sldId id="344" r:id="rId43"/>
    <p:sldId id="305" r:id="rId44"/>
    <p:sldId id="300"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85" userDrawn="1">
          <p15:clr>
            <a:srgbClr val="A4A3A4"/>
          </p15:clr>
        </p15:guide>
        <p15:guide id="2" pos="597" userDrawn="1">
          <p15:clr>
            <a:srgbClr val="A4A3A4"/>
          </p15:clr>
        </p15:guide>
        <p15:guide id="3" orient="horz" pos="4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DBF"/>
    <a:srgbClr val="0C3B5D"/>
    <a:srgbClr val="662B7E"/>
    <a:srgbClr val="FFD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38"/>
    <p:restoredTop sz="91356" autoAdjust="0"/>
  </p:normalViewPr>
  <p:slideViewPr>
    <p:cSldViewPr snapToGrid="0" snapToObjects="1">
      <p:cViewPr varScale="1">
        <p:scale>
          <a:sx n="62" d="100"/>
          <a:sy n="62" d="100"/>
        </p:scale>
        <p:origin x="480" y="40"/>
      </p:cViewPr>
      <p:guideLst>
        <p:guide orient="horz" pos="1185"/>
        <p:guide pos="597"/>
        <p:guide orient="horz" pos="4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svg"/><Relationship Id="rId1" Type="http://schemas.openxmlformats.org/officeDocument/2006/relationships/image" Target="../media/image33.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32BDB2-CEA9-4BFB-B0AC-57D8315ED696}" type="doc">
      <dgm:prSet loTypeId="urn:microsoft.com/office/officeart/2005/8/layout/funnel1" loCatId="process" qsTypeId="urn:microsoft.com/office/officeart/2005/8/quickstyle/3d3" qsCatId="3D" csTypeId="urn:microsoft.com/office/officeart/2005/8/colors/accent1_2" csCatId="accent1" phldr="1"/>
      <dgm:spPr/>
      <dgm:t>
        <a:bodyPr/>
        <a:lstStyle/>
        <a:p>
          <a:endParaRPr lang="en-US"/>
        </a:p>
      </dgm:t>
    </dgm:pt>
    <dgm:pt modelId="{DCCA6279-8227-4482-8C80-2DFD9F6B0488}">
      <dgm:prSet phldrT="[Text]"/>
      <dgm:spPr>
        <a:solidFill>
          <a:srgbClr val="003152"/>
        </a:solidFill>
      </dgm:spPr>
      <dgm:t>
        <a:bodyPr/>
        <a:lstStyle/>
        <a:p>
          <a:r>
            <a:rPr lang="fr-CA"/>
            <a:t>Jalon</a:t>
          </a:r>
        </a:p>
      </dgm:t>
    </dgm:pt>
    <dgm:pt modelId="{BA440349-0BDA-4430-9287-BDBF1DDF8D63}" type="parTrans" cxnId="{48051FA9-0D52-4F32-980B-1980D0C4D1F5}">
      <dgm:prSet/>
      <dgm:spPr/>
      <dgm:t>
        <a:bodyPr/>
        <a:lstStyle/>
        <a:p>
          <a:endParaRPr lang="en-US"/>
        </a:p>
      </dgm:t>
    </dgm:pt>
    <dgm:pt modelId="{1DB1190F-86F7-4E6B-BDA1-90819ACDA0CC}" type="sibTrans" cxnId="{48051FA9-0D52-4F32-980B-1980D0C4D1F5}">
      <dgm:prSet/>
      <dgm:spPr/>
      <dgm:t>
        <a:bodyPr/>
        <a:lstStyle/>
        <a:p>
          <a:endParaRPr lang="en-US"/>
        </a:p>
      </dgm:t>
    </dgm:pt>
    <dgm:pt modelId="{0940B428-BCDF-4361-A614-79C2C6F5379F}">
      <dgm:prSet phldrT="[Text]"/>
      <dgm:spPr>
        <a:solidFill>
          <a:schemeClr val="tx2">
            <a:lumMod val="60000"/>
            <a:lumOff val="40000"/>
          </a:schemeClr>
        </a:solidFill>
      </dgm:spPr>
      <dgm:t>
        <a:bodyPr/>
        <a:lstStyle/>
        <a:p>
          <a:r>
            <a:rPr lang="fr-CA"/>
            <a:t>Jalon</a:t>
          </a:r>
        </a:p>
      </dgm:t>
    </dgm:pt>
    <dgm:pt modelId="{C8975710-59AD-4C3B-B77D-D0B3CA19046F}" type="parTrans" cxnId="{3C27D01D-0794-4342-ACF2-D22D79B66F6B}">
      <dgm:prSet/>
      <dgm:spPr/>
      <dgm:t>
        <a:bodyPr/>
        <a:lstStyle/>
        <a:p>
          <a:endParaRPr lang="en-US"/>
        </a:p>
      </dgm:t>
    </dgm:pt>
    <dgm:pt modelId="{0D8C68CB-C742-4A5C-AA3B-771362D09D0E}" type="sibTrans" cxnId="{3C27D01D-0794-4342-ACF2-D22D79B66F6B}">
      <dgm:prSet/>
      <dgm:spPr/>
      <dgm:t>
        <a:bodyPr/>
        <a:lstStyle/>
        <a:p>
          <a:endParaRPr lang="en-US"/>
        </a:p>
      </dgm:t>
    </dgm:pt>
    <dgm:pt modelId="{CB268172-43DD-41E3-841E-7D568B5EF556}">
      <dgm:prSet phldrT="[Text]"/>
      <dgm:spPr/>
      <dgm:t>
        <a:bodyPr/>
        <a:lstStyle/>
        <a:p>
          <a:r>
            <a:rPr lang="fr-CA"/>
            <a:t>Jalon</a:t>
          </a:r>
        </a:p>
      </dgm:t>
    </dgm:pt>
    <dgm:pt modelId="{A5F4EFFB-482B-4A17-950F-CA50A22C0EE5}" type="parTrans" cxnId="{007C2082-C630-4D62-8E2E-A8C18385B306}">
      <dgm:prSet/>
      <dgm:spPr/>
      <dgm:t>
        <a:bodyPr/>
        <a:lstStyle/>
        <a:p>
          <a:endParaRPr lang="en-US"/>
        </a:p>
      </dgm:t>
    </dgm:pt>
    <dgm:pt modelId="{E1766412-B8EA-4DAE-BF96-A82961515993}" type="sibTrans" cxnId="{007C2082-C630-4D62-8E2E-A8C18385B306}">
      <dgm:prSet/>
      <dgm:spPr/>
      <dgm:t>
        <a:bodyPr/>
        <a:lstStyle/>
        <a:p>
          <a:endParaRPr lang="en-US"/>
        </a:p>
      </dgm:t>
    </dgm:pt>
    <dgm:pt modelId="{5BE19C43-C46C-4FC2-AB12-B7E1EE0C7E1D}">
      <dgm:prSet phldrT="[Text]"/>
      <dgm:spPr/>
      <dgm:t>
        <a:bodyPr/>
        <a:lstStyle/>
        <a:p>
          <a:r>
            <a:rPr lang="fr-CA" dirty="0"/>
            <a:t>APC</a:t>
          </a:r>
        </a:p>
      </dgm:t>
    </dgm:pt>
    <dgm:pt modelId="{2FA38246-0E01-45CC-B14F-96396C09AD94}" type="parTrans" cxnId="{07F9D59C-2EE8-44E7-BE39-86B8B4E07145}">
      <dgm:prSet/>
      <dgm:spPr/>
      <dgm:t>
        <a:bodyPr/>
        <a:lstStyle/>
        <a:p>
          <a:endParaRPr lang="en-US"/>
        </a:p>
      </dgm:t>
    </dgm:pt>
    <dgm:pt modelId="{89EB017D-2053-4435-B8CB-A619CC8B0FEE}" type="sibTrans" cxnId="{07F9D59C-2EE8-44E7-BE39-86B8B4E07145}">
      <dgm:prSet/>
      <dgm:spPr/>
      <dgm:t>
        <a:bodyPr/>
        <a:lstStyle/>
        <a:p>
          <a:endParaRPr lang="en-US"/>
        </a:p>
      </dgm:t>
    </dgm:pt>
    <dgm:pt modelId="{A893EBCF-E92B-480F-809A-D797EEC792D3}" type="pres">
      <dgm:prSet presAssocID="{BA32BDB2-CEA9-4BFB-B0AC-57D8315ED696}" presName="Name0" presStyleCnt="0">
        <dgm:presLayoutVars>
          <dgm:chMax val="4"/>
          <dgm:resizeHandles val="exact"/>
        </dgm:presLayoutVars>
      </dgm:prSet>
      <dgm:spPr/>
    </dgm:pt>
    <dgm:pt modelId="{D224741C-4DC3-4355-B23A-17C28A795DE8}" type="pres">
      <dgm:prSet presAssocID="{BA32BDB2-CEA9-4BFB-B0AC-57D8315ED696}" presName="ellipse" presStyleLbl="trBgShp" presStyleIdx="0" presStyleCnt="1"/>
      <dgm:spPr/>
    </dgm:pt>
    <dgm:pt modelId="{CD316F20-E8B9-43AD-99E1-27200809D3D7}" type="pres">
      <dgm:prSet presAssocID="{BA32BDB2-CEA9-4BFB-B0AC-57D8315ED696}" presName="arrow1" presStyleLbl="fgShp" presStyleIdx="0" presStyleCnt="1" custLinFactNeighborX="-11553"/>
      <dgm:spPr>
        <a:solidFill>
          <a:srgbClr val="003152"/>
        </a:solidFill>
      </dgm:spPr>
    </dgm:pt>
    <dgm:pt modelId="{EFF25762-1E4D-4E10-AA6F-4839FDC2E7CA}" type="pres">
      <dgm:prSet presAssocID="{BA32BDB2-CEA9-4BFB-B0AC-57D8315ED696}" presName="rectangle" presStyleLbl="revTx" presStyleIdx="0" presStyleCnt="1" custLinFactNeighborX="-1214">
        <dgm:presLayoutVars>
          <dgm:bulletEnabled val="1"/>
        </dgm:presLayoutVars>
      </dgm:prSet>
      <dgm:spPr/>
    </dgm:pt>
    <dgm:pt modelId="{200B100C-477B-40CB-AC86-7137F2104CC4}" type="pres">
      <dgm:prSet presAssocID="{0940B428-BCDF-4361-A614-79C2C6F5379F}" presName="item1" presStyleLbl="node1" presStyleIdx="0" presStyleCnt="3">
        <dgm:presLayoutVars>
          <dgm:bulletEnabled val="1"/>
        </dgm:presLayoutVars>
      </dgm:prSet>
      <dgm:spPr/>
    </dgm:pt>
    <dgm:pt modelId="{6A26C962-FF15-473A-B8EA-1B84BF0F2662}" type="pres">
      <dgm:prSet presAssocID="{CB268172-43DD-41E3-841E-7D568B5EF556}" presName="item2" presStyleLbl="node1" presStyleIdx="1" presStyleCnt="3" custLinFactNeighborX="-16822">
        <dgm:presLayoutVars>
          <dgm:bulletEnabled val="1"/>
        </dgm:presLayoutVars>
      </dgm:prSet>
      <dgm:spPr/>
    </dgm:pt>
    <dgm:pt modelId="{D29EA4A7-5592-4180-A633-5EF7C3D2A864}" type="pres">
      <dgm:prSet presAssocID="{5BE19C43-C46C-4FC2-AB12-B7E1EE0C7E1D}" presName="item3" presStyleLbl="node1" presStyleIdx="2" presStyleCnt="3" custLinFactNeighborX="-16822">
        <dgm:presLayoutVars>
          <dgm:bulletEnabled val="1"/>
        </dgm:presLayoutVars>
      </dgm:prSet>
      <dgm:spPr/>
    </dgm:pt>
    <dgm:pt modelId="{5E34B284-E158-4CFC-9039-9AB40DEA730B}" type="pres">
      <dgm:prSet presAssocID="{BA32BDB2-CEA9-4BFB-B0AC-57D8315ED696}" presName="funnel" presStyleLbl="trAlignAcc1" presStyleIdx="0" presStyleCnt="1" custLinFactNeighborX="-3051"/>
      <dgm:spPr>
        <a:solidFill>
          <a:srgbClr val="998D5F">
            <a:alpha val="40000"/>
          </a:srgbClr>
        </a:solidFill>
      </dgm:spPr>
    </dgm:pt>
  </dgm:ptLst>
  <dgm:cxnLst>
    <dgm:cxn modelId="{3C27D01D-0794-4342-ACF2-D22D79B66F6B}" srcId="{BA32BDB2-CEA9-4BFB-B0AC-57D8315ED696}" destId="{0940B428-BCDF-4361-A614-79C2C6F5379F}" srcOrd="1" destOrd="0" parTransId="{C8975710-59AD-4C3B-B77D-D0B3CA19046F}" sibTransId="{0D8C68CB-C742-4A5C-AA3B-771362D09D0E}"/>
    <dgm:cxn modelId="{5703032C-6ED3-5E4E-9E92-F2EED874A244}" type="presOf" srcId="{CB268172-43DD-41E3-841E-7D568B5EF556}" destId="{200B100C-477B-40CB-AC86-7137F2104CC4}" srcOrd="0" destOrd="0" presId="urn:microsoft.com/office/officeart/2005/8/layout/funnel1"/>
    <dgm:cxn modelId="{007C2082-C630-4D62-8E2E-A8C18385B306}" srcId="{BA32BDB2-CEA9-4BFB-B0AC-57D8315ED696}" destId="{CB268172-43DD-41E3-841E-7D568B5EF556}" srcOrd="2" destOrd="0" parTransId="{A5F4EFFB-482B-4A17-950F-CA50A22C0EE5}" sibTransId="{E1766412-B8EA-4DAE-BF96-A82961515993}"/>
    <dgm:cxn modelId="{07F9D59C-2EE8-44E7-BE39-86B8B4E07145}" srcId="{BA32BDB2-CEA9-4BFB-B0AC-57D8315ED696}" destId="{5BE19C43-C46C-4FC2-AB12-B7E1EE0C7E1D}" srcOrd="3" destOrd="0" parTransId="{2FA38246-0E01-45CC-B14F-96396C09AD94}" sibTransId="{89EB017D-2053-4435-B8CB-A619CC8B0FEE}"/>
    <dgm:cxn modelId="{48051FA9-0D52-4F32-980B-1980D0C4D1F5}" srcId="{BA32BDB2-CEA9-4BFB-B0AC-57D8315ED696}" destId="{DCCA6279-8227-4482-8C80-2DFD9F6B0488}" srcOrd="0" destOrd="0" parTransId="{BA440349-0BDA-4430-9287-BDBF1DDF8D63}" sibTransId="{1DB1190F-86F7-4E6B-BDA1-90819ACDA0CC}"/>
    <dgm:cxn modelId="{7FAAF5AB-3E80-744F-8F58-FC817B8DBB19}" type="presOf" srcId="{DCCA6279-8227-4482-8C80-2DFD9F6B0488}" destId="{D29EA4A7-5592-4180-A633-5EF7C3D2A864}" srcOrd="0" destOrd="0" presId="urn:microsoft.com/office/officeart/2005/8/layout/funnel1"/>
    <dgm:cxn modelId="{FCF4B5D6-A755-1944-98B0-D0BE4463F5FF}" type="presOf" srcId="{BA32BDB2-CEA9-4BFB-B0AC-57D8315ED696}" destId="{A893EBCF-E92B-480F-809A-D797EEC792D3}" srcOrd="0" destOrd="0" presId="urn:microsoft.com/office/officeart/2005/8/layout/funnel1"/>
    <dgm:cxn modelId="{7C8BBDE4-4439-5E40-9185-4E2D00B01C62}" type="presOf" srcId="{0940B428-BCDF-4361-A614-79C2C6F5379F}" destId="{6A26C962-FF15-473A-B8EA-1B84BF0F2662}" srcOrd="0" destOrd="0" presId="urn:microsoft.com/office/officeart/2005/8/layout/funnel1"/>
    <dgm:cxn modelId="{2BBBFEF5-FCFB-5A49-BE9E-CD156269963E}" type="presOf" srcId="{5BE19C43-C46C-4FC2-AB12-B7E1EE0C7E1D}" destId="{EFF25762-1E4D-4E10-AA6F-4839FDC2E7CA}" srcOrd="0" destOrd="0" presId="urn:microsoft.com/office/officeart/2005/8/layout/funnel1"/>
    <dgm:cxn modelId="{24AA122F-759A-1B48-B74A-89389B9B8B45}" type="presParOf" srcId="{A893EBCF-E92B-480F-809A-D797EEC792D3}" destId="{D224741C-4DC3-4355-B23A-17C28A795DE8}" srcOrd="0" destOrd="0" presId="urn:microsoft.com/office/officeart/2005/8/layout/funnel1"/>
    <dgm:cxn modelId="{4FF81D65-348D-7641-A5FE-28DC38E792B8}" type="presParOf" srcId="{A893EBCF-E92B-480F-809A-D797EEC792D3}" destId="{CD316F20-E8B9-43AD-99E1-27200809D3D7}" srcOrd="1" destOrd="0" presId="urn:microsoft.com/office/officeart/2005/8/layout/funnel1"/>
    <dgm:cxn modelId="{EABE3AAE-CFA0-AE4F-84D6-2A1328A20DBC}" type="presParOf" srcId="{A893EBCF-E92B-480F-809A-D797EEC792D3}" destId="{EFF25762-1E4D-4E10-AA6F-4839FDC2E7CA}" srcOrd="2" destOrd="0" presId="urn:microsoft.com/office/officeart/2005/8/layout/funnel1"/>
    <dgm:cxn modelId="{29E7FB99-861D-9B47-AAC8-C1E5C36311DF}" type="presParOf" srcId="{A893EBCF-E92B-480F-809A-D797EEC792D3}" destId="{200B100C-477B-40CB-AC86-7137F2104CC4}" srcOrd="3" destOrd="0" presId="urn:microsoft.com/office/officeart/2005/8/layout/funnel1"/>
    <dgm:cxn modelId="{87286B3C-6111-D547-94B4-C3B92B8EC3CD}" type="presParOf" srcId="{A893EBCF-E92B-480F-809A-D797EEC792D3}" destId="{6A26C962-FF15-473A-B8EA-1B84BF0F2662}" srcOrd="4" destOrd="0" presId="urn:microsoft.com/office/officeart/2005/8/layout/funnel1"/>
    <dgm:cxn modelId="{A0313061-FAA7-2E40-821E-4803891091A9}" type="presParOf" srcId="{A893EBCF-E92B-480F-809A-D797EEC792D3}" destId="{D29EA4A7-5592-4180-A633-5EF7C3D2A864}" srcOrd="5" destOrd="0" presId="urn:microsoft.com/office/officeart/2005/8/layout/funnel1"/>
    <dgm:cxn modelId="{84308697-57A9-3C4B-AC9B-51A8DD585EDC}" type="presParOf" srcId="{A893EBCF-E92B-480F-809A-D797EEC792D3}" destId="{5E34B284-E158-4CFC-9039-9AB40DEA730B}" srcOrd="6" destOrd="0" presId="urn:microsoft.com/office/officeart/2005/8/layout/funne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48BFE1-B413-47A4-BA4C-56D817E79593}" type="doc">
      <dgm:prSet loTypeId="urn:microsoft.com/office/officeart/2005/8/layout/process4" loCatId="process" qsTypeId="urn:microsoft.com/office/officeart/2005/8/quickstyle/simple4" qsCatId="simple" csTypeId="urn:microsoft.com/office/officeart/2005/8/colors/accent2_2" csCatId="accent2" phldr="1"/>
      <dgm:spPr/>
      <dgm:t>
        <a:bodyPr/>
        <a:lstStyle/>
        <a:p>
          <a:endParaRPr lang="en-US"/>
        </a:p>
      </dgm:t>
    </dgm:pt>
    <dgm:pt modelId="{2F5FBF9C-D895-4EBA-A8BC-CCFE2DA1031C}">
      <dgm:prSet custT="1"/>
      <dgm:spPr/>
      <dgm:t>
        <a:bodyPr/>
        <a:lstStyle/>
        <a:p>
          <a:pPr>
            <a:lnSpc>
              <a:spcPct val="100000"/>
            </a:lnSpc>
          </a:pPr>
          <a:r>
            <a:rPr lang="fr-CA" sz="1800" dirty="0"/>
            <a:t>Un examinateur se voit attribuer le dossier d’un résident.</a:t>
          </a:r>
        </a:p>
      </dgm:t>
    </dgm:pt>
    <dgm:pt modelId="{E0E274C4-45D9-4D29-9876-453423FD1CB8}" type="parTrans" cxnId="{3680EDD1-CACC-435E-9717-ADEFE286DC06}">
      <dgm:prSet/>
      <dgm:spPr/>
      <dgm:t>
        <a:bodyPr/>
        <a:lstStyle/>
        <a:p>
          <a:endParaRPr lang="en-US"/>
        </a:p>
      </dgm:t>
    </dgm:pt>
    <dgm:pt modelId="{D90B4E47-01BC-4E51-B7E5-3E90AEC9F1FF}" type="sibTrans" cxnId="{3680EDD1-CACC-435E-9717-ADEFE286DC06}">
      <dgm:prSet/>
      <dgm:spPr/>
      <dgm:t>
        <a:bodyPr/>
        <a:lstStyle/>
        <a:p>
          <a:endParaRPr lang="en-US"/>
        </a:p>
      </dgm:t>
    </dgm:pt>
    <dgm:pt modelId="{BFF449AB-199F-49B9-BD9A-3E4FE63718AF}">
      <dgm:prSet custT="1"/>
      <dgm:spPr/>
      <dgm:t>
        <a:bodyPr/>
        <a:lstStyle/>
        <a:p>
          <a:pPr>
            <a:lnSpc>
              <a:spcPct val="100000"/>
            </a:lnSpc>
          </a:pPr>
          <a:r>
            <a:rPr lang="fr-CA" sz="1800" dirty="0"/>
            <a:t>Avant la réunion, il examine toutes les données d’évaluation pertinentes.</a:t>
          </a:r>
        </a:p>
      </dgm:t>
    </dgm:pt>
    <dgm:pt modelId="{83F6A13B-13D2-43FF-A59F-608AFE3FA3DF}" type="parTrans" cxnId="{605831FE-4486-4D6E-8AD6-A8E586A2BC7C}">
      <dgm:prSet/>
      <dgm:spPr/>
      <dgm:t>
        <a:bodyPr/>
        <a:lstStyle/>
        <a:p>
          <a:endParaRPr lang="en-US"/>
        </a:p>
      </dgm:t>
    </dgm:pt>
    <dgm:pt modelId="{85F9EDF5-3BE3-400A-9D24-D94F40FEF9CC}" type="sibTrans" cxnId="{605831FE-4486-4D6E-8AD6-A8E586A2BC7C}">
      <dgm:prSet/>
      <dgm:spPr/>
      <dgm:t>
        <a:bodyPr/>
        <a:lstStyle/>
        <a:p>
          <a:endParaRPr lang="en-US"/>
        </a:p>
      </dgm:t>
    </dgm:pt>
    <dgm:pt modelId="{A6408568-7C0D-4575-9060-BD2F06C63EA1}">
      <dgm:prSet custT="1"/>
      <dgm:spPr/>
      <dgm:t>
        <a:bodyPr/>
        <a:lstStyle/>
        <a:p>
          <a:pPr>
            <a:lnSpc>
              <a:spcPct val="100000"/>
            </a:lnSpc>
          </a:pPr>
          <a:r>
            <a:rPr lang="fr-CA" sz="1800" dirty="0"/>
            <a:t>Les données sont comparées à celles des pairs du résident et aux attentes relatives à l’étape de formation en cours.</a:t>
          </a:r>
        </a:p>
      </dgm:t>
    </dgm:pt>
    <dgm:pt modelId="{F32C62F0-10F1-43DE-8FD6-F52CB4617371}" type="parTrans" cxnId="{009FE542-5DF5-411F-A713-23568F3EA4CF}">
      <dgm:prSet/>
      <dgm:spPr/>
      <dgm:t>
        <a:bodyPr/>
        <a:lstStyle/>
        <a:p>
          <a:endParaRPr lang="en-US"/>
        </a:p>
      </dgm:t>
    </dgm:pt>
    <dgm:pt modelId="{96BAEE28-DEBC-43A9-98A4-9F9E71435F58}" type="sibTrans" cxnId="{009FE542-5DF5-411F-A713-23568F3EA4CF}">
      <dgm:prSet/>
      <dgm:spPr/>
      <dgm:t>
        <a:bodyPr/>
        <a:lstStyle/>
        <a:p>
          <a:endParaRPr lang="en-US"/>
        </a:p>
      </dgm:t>
    </dgm:pt>
    <dgm:pt modelId="{EBFED2C5-FAE7-4AB3-B786-AB48C53F9C8D}">
      <dgm:prSet custT="1"/>
      <dgm:spPr/>
      <dgm:t>
        <a:bodyPr/>
        <a:lstStyle/>
        <a:p>
          <a:pPr>
            <a:lnSpc>
              <a:spcPct val="100000"/>
            </a:lnSpc>
          </a:pPr>
          <a:r>
            <a:rPr lang="fr-CA" sz="1800" dirty="0"/>
            <a:t>Les données sont présentées à l’ensemble du comité, qui formule une recommandation sur la progression du résident :</a:t>
          </a:r>
        </a:p>
      </dgm:t>
    </dgm:pt>
    <dgm:pt modelId="{0761EBA5-4C8D-40D7-871D-828962BC9382}" type="parTrans" cxnId="{2C4125DC-7DB3-4763-AAD0-7726BFE8AEFE}">
      <dgm:prSet/>
      <dgm:spPr/>
      <dgm:t>
        <a:bodyPr/>
        <a:lstStyle/>
        <a:p>
          <a:endParaRPr lang="en-US"/>
        </a:p>
      </dgm:t>
    </dgm:pt>
    <dgm:pt modelId="{4AD06AE6-74EF-4CDB-A7A9-1409131FD279}" type="sibTrans" cxnId="{2C4125DC-7DB3-4763-AAD0-7726BFE8AEFE}">
      <dgm:prSet/>
      <dgm:spPr/>
      <dgm:t>
        <a:bodyPr/>
        <a:lstStyle/>
        <a:p>
          <a:endParaRPr lang="en-US"/>
        </a:p>
      </dgm:t>
    </dgm:pt>
    <dgm:pt modelId="{935FC6D9-5C1A-46BC-BC05-9444C8BC31CA}">
      <dgm:prSet/>
      <dgm:spPr/>
      <dgm:t>
        <a:bodyPr/>
        <a:lstStyle/>
        <a:p>
          <a:pPr>
            <a:lnSpc>
              <a:spcPct val="100000"/>
            </a:lnSpc>
          </a:pPr>
          <a:r>
            <a:rPr lang="fr-CA" dirty="0"/>
            <a:t>En voie de réussite si le résident </a:t>
          </a:r>
          <a:br>
            <a:rPr lang="fr-CA" dirty="0"/>
          </a:br>
          <a:r>
            <a:rPr lang="fr-CA" dirty="0"/>
            <a:t>poursuit cette étape</a:t>
          </a:r>
        </a:p>
      </dgm:t>
    </dgm:pt>
    <dgm:pt modelId="{BA177120-8239-483D-B069-B3F6F17CE891}" type="parTrans" cxnId="{9597969D-F212-45DB-BF57-006AC56FF0B4}">
      <dgm:prSet/>
      <dgm:spPr/>
      <dgm:t>
        <a:bodyPr/>
        <a:lstStyle/>
        <a:p>
          <a:endParaRPr lang="en-US"/>
        </a:p>
      </dgm:t>
    </dgm:pt>
    <dgm:pt modelId="{DBD41068-778D-46CF-A072-BEFF30CDF8D6}" type="sibTrans" cxnId="{9597969D-F212-45DB-BF57-006AC56FF0B4}">
      <dgm:prSet/>
      <dgm:spPr/>
      <dgm:t>
        <a:bodyPr/>
        <a:lstStyle/>
        <a:p>
          <a:endParaRPr lang="en-US"/>
        </a:p>
      </dgm:t>
    </dgm:pt>
    <dgm:pt modelId="{45F1ADA9-9207-4966-AE7E-9EE29EAF90F6}">
      <dgm:prSet/>
      <dgm:spPr/>
      <dgm:t>
        <a:bodyPr/>
        <a:lstStyle/>
        <a:p>
          <a:pPr>
            <a:lnSpc>
              <a:spcPct val="100000"/>
            </a:lnSpc>
          </a:pPr>
          <a:r>
            <a:rPr lang="fr-CA"/>
            <a:t>Passage à la prochaine étape, si approprié</a:t>
          </a:r>
        </a:p>
      </dgm:t>
    </dgm:pt>
    <dgm:pt modelId="{4660BA11-8ED4-4717-A9A6-0B442C68EBAB}" type="parTrans" cxnId="{2AB3792F-4565-4D52-ABC2-2B7EA2D471E9}">
      <dgm:prSet/>
      <dgm:spPr/>
      <dgm:t>
        <a:bodyPr/>
        <a:lstStyle/>
        <a:p>
          <a:endParaRPr lang="en-US"/>
        </a:p>
      </dgm:t>
    </dgm:pt>
    <dgm:pt modelId="{FB59F16E-00A8-40E0-9C51-01ED4ADE5D9C}" type="sibTrans" cxnId="{2AB3792F-4565-4D52-ABC2-2B7EA2D471E9}">
      <dgm:prSet/>
      <dgm:spPr/>
      <dgm:t>
        <a:bodyPr/>
        <a:lstStyle/>
        <a:p>
          <a:endParaRPr lang="en-US"/>
        </a:p>
      </dgm:t>
    </dgm:pt>
    <dgm:pt modelId="{E32BDD7B-22B2-4964-8970-F40FAD4230E0}">
      <dgm:prSet/>
      <dgm:spPr/>
      <dgm:t>
        <a:bodyPr/>
        <a:lstStyle/>
        <a:p>
          <a:pPr>
            <a:lnSpc>
              <a:spcPct val="100000"/>
            </a:lnSpc>
          </a:pPr>
          <a:r>
            <a:rPr lang="fr-CA"/>
            <a:t>Modification du plan d’apprentissage requise – soutien ou enrichissement</a:t>
          </a:r>
        </a:p>
      </dgm:t>
    </dgm:pt>
    <dgm:pt modelId="{042BB5C7-9FB3-48F2-9C3F-6A0B4CFACD24}" type="parTrans" cxnId="{D499A6E0-2749-4BEB-9016-372F860BF719}">
      <dgm:prSet/>
      <dgm:spPr/>
      <dgm:t>
        <a:bodyPr/>
        <a:lstStyle/>
        <a:p>
          <a:endParaRPr lang="en-US"/>
        </a:p>
      </dgm:t>
    </dgm:pt>
    <dgm:pt modelId="{76407F61-B098-44CD-B89F-5F296C4B7424}" type="sibTrans" cxnId="{D499A6E0-2749-4BEB-9016-372F860BF719}">
      <dgm:prSet/>
      <dgm:spPr/>
      <dgm:t>
        <a:bodyPr/>
        <a:lstStyle/>
        <a:p>
          <a:endParaRPr lang="en-US"/>
        </a:p>
      </dgm:t>
    </dgm:pt>
    <dgm:pt modelId="{C00ACDB0-E904-E24D-8271-6CE8F173062A}" type="pres">
      <dgm:prSet presAssocID="{8748BFE1-B413-47A4-BA4C-56D817E79593}" presName="Name0" presStyleCnt="0">
        <dgm:presLayoutVars>
          <dgm:dir/>
          <dgm:animLvl val="lvl"/>
          <dgm:resizeHandles val="exact"/>
        </dgm:presLayoutVars>
      </dgm:prSet>
      <dgm:spPr/>
    </dgm:pt>
    <dgm:pt modelId="{6106CECA-83BE-5543-A67E-35635B920959}" type="pres">
      <dgm:prSet presAssocID="{EBFED2C5-FAE7-4AB3-B786-AB48C53F9C8D}" presName="boxAndChildren" presStyleCnt="0"/>
      <dgm:spPr/>
    </dgm:pt>
    <dgm:pt modelId="{86828F71-CA66-494A-89DF-9517CFAAF254}" type="pres">
      <dgm:prSet presAssocID="{EBFED2C5-FAE7-4AB3-B786-AB48C53F9C8D}" presName="parentTextBox" presStyleLbl="node1" presStyleIdx="0" presStyleCnt="4"/>
      <dgm:spPr/>
    </dgm:pt>
    <dgm:pt modelId="{677C13D1-5135-D342-8453-C5DD7EFEDBC2}" type="pres">
      <dgm:prSet presAssocID="{EBFED2C5-FAE7-4AB3-B786-AB48C53F9C8D}" presName="entireBox" presStyleLbl="node1" presStyleIdx="0" presStyleCnt="4"/>
      <dgm:spPr/>
    </dgm:pt>
    <dgm:pt modelId="{D05824D9-A8D8-104D-A4D8-182C697C26D7}" type="pres">
      <dgm:prSet presAssocID="{EBFED2C5-FAE7-4AB3-B786-AB48C53F9C8D}" presName="descendantBox" presStyleCnt="0"/>
      <dgm:spPr/>
    </dgm:pt>
    <dgm:pt modelId="{D23778EF-D4CF-E947-A325-845DDE55437D}" type="pres">
      <dgm:prSet presAssocID="{935FC6D9-5C1A-46BC-BC05-9444C8BC31CA}" presName="childTextBox" presStyleLbl="fgAccFollowNode1" presStyleIdx="0" presStyleCnt="3" custScaleY="71543">
        <dgm:presLayoutVars>
          <dgm:bulletEnabled val="1"/>
        </dgm:presLayoutVars>
      </dgm:prSet>
      <dgm:spPr/>
    </dgm:pt>
    <dgm:pt modelId="{B6622EAF-F325-AA4D-A226-D7A792ED10FB}" type="pres">
      <dgm:prSet presAssocID="{45F1ADA9-9207-4966-AE7E-9EE29EAF90F6}" presName="childTextBox" presStyleLbl="fgAccFollowNode1" presStyleIdx="1" presStyleCnt="3" custScaleY="71543">
        <dgm:presLayoutVars>
          <dgm:bulletEnabled val="1"/>
        </dgm:presLayoutVars>
      </dgm:prSet>
      <dgm:spPr/>
    </dgm:pt>
    <dgm:pt modelId="{A9FFEC35-BBBA-4447-9359-C8167F34A1F8}" type="pres">
      <dgm:prSet presAssocID="{E32BDD7B-22B2-4964-8970-F40FAD4230E0}" presName="childTextBox" presStyleLbl="fgAccFollowNode1" presStyleIdx="2" presStyleCnt="3" custScaleY="71543">
        <dgm:presLayoutVars>
          <dgm:bulletEnabled val="1"/>
        </dgm:presLayoutVars>
      </dgm:prSet>
      <dgm:spPr/>
    </dgm:pt>
    <dgm:pt modelId="{6F61E5A8-1050-4D4F-BCE3-CD22F323B903}" type="pres">
      <dgm:prSet presAssocID="{96BAEE28-DEBC-43A9-98A4-9F9E71435F58}" presName="sp" presStyleCnt="0"/>
      <dgm:spPr/>
    </dgm:pt>
    <dgm:pt modelId="{6056C6C9-1FBD-8F43-A742-02AF0DACAD6A}" type="pres">
      <dgm:prSet presAssocID="{A6408568-7C0D-4575-9060-BD2F06C63EA1}" presName="arrowAndChildren" presStyleCnt="0"/>
      <dgm:spPr/>
    </dgm:pt>
    <dgm:pt modelId="{679985C0-B2BC-0F4E-B22D-14F6F0591D79}" type="pres">
      <dgm:prSet presAssocID="{A6408568-7C0D-4575-9060-BD2F06C63EA1}" presName="parentTextArrow" presStyleLbl="node1" presStyleIdx="1" presStyleCnt="4"/>
      <dgm:spPr/>
    </dgm:pt>
    <dgm:pt modelId="{6F310419-C9B6-9D47-823E-F1AB86296EA5}" type="pres">
      <dgm:prSet presAssocID="{85F9EDF5-3BE3-400A-9D24-D94F40FEF9CC}" presName="sp" presStyleCnt="0"/>
      <dgm:spPr/>
    </dgm:pt>
    <dgm:pt modelId="{90809943-6F07-C148-B3B5-71B736F75632}" type="pres">
      <dgm:prSet presAssocID="{BFF449AB-199F-49B9-BD9A-3E4FE63718AF}" presName="arrowAndChildren" presStyleCnt="0"/>
      <dgm:spPr/>
    </dgm:pt>
    <dgm:pt modelId="{E53C2668-FEBA-C249-8972-58AE8B1E81CF}" type="pres">
      <dgm:prSet presAssocID="{BFF449AB-199F-49B9-BD9A-3E4FE63718AF}" presName="parentTextArrow" presStyleLbl="node1" presStyleIdx="2" presStyleCnt="4"/>
      <dgm:spPr/>
    </dgm:pt>
    <dgm:pt modelId="{1FB794BF-ED2C-3A40-AF28-EC42F5924416}" type="pres">
      <dgm:prSet presAssocID="{D90B4E47-01BC-4E51-B7E5-3E90AEC9F1FF}" presName="sp" presStyleCnt="0"/>
      <dgm:spPr/>
    </dgm:pt>
    <dgm:pt modelId="{FEA36D47-22D5-A042-A5FE-048BB0A9B1B6}" type="pres">
      <dgm:prSet presAssocID="{2F5FBF9C-D895-4EBA-A8BC-CCFE2DA1031C}" presName="arrowAndChildren" presStyleCnt="0"/>
      <dgm:spPr/>
    </dgm:pt>
    <dgm:pt modelId="{9E6211DE-71B5-BD4A-A0CD-B0BCC99D6E05}" type="pres">
      <dgm:prSet presAssocID="{2F5FBF9C-D895-4EBA-A8BC-CCFE2DA1031C}" presName="parentTextArrow" presStyleLbl="node1" presStyleIdx="3" presStyleCnt="4"/>
      <dgm:spPr/>
    </dgm:pt>
  </dgm:ptLst>
  <dgm:cxnLst>
    <dgm:cxn modelId="{F141B80E-963C-404C-AFEF-67F0E4E36E68}" type="presOf" srcId="{BFF449AB-199F-49B9-BD9A-3E4FE63718AF}" destId="{E53C2668-FEBA-C249-8972-58AE8B1E81CF}" srcOrd="0" destOrd="0" presId="urn:microsoft.com/office/officeart/2005/8/layout/process4"/>
    <dgm:cxn modelId="{2AB3792F-4565-4D52-ABC2-2B7EA2D471E9}" srcId="{EBFED2C5-FAE7-4AB3-B786-AB48C53F9C8D}" destId="{45F1ADA9-9207-4966-AE7E-9EE29EAF90F6}" srcOrd="1" destOrd="0" parTransId="{4660BA11-8ED4-4717-A9A6-0B442C68EBAB}" sibTransId="{FB59F16E-00A8-40E0-9C51-01ED4ADE5D9C}"/>
    <dgm:cxn modelId="{77409C31-1F1E-384E-9D08-DC0B7207156B}" type="presOf" srcId="{EBFED2C5-FAE7-4AB3-B786-AB48C53F9C8D}" destId="{86828F71-CA66-494A-89DF-9517CFAAF254}" srcOrd="0" destOrd="0" presId="urn:microsoft.com/office/officeart/2005/8/layout/process4"/>
    <dgm:cxn modelId="{27A99E41-0CCE-B943-96CF-9454C221528C}" type="presOf" srcId="{2F5FBF9C-D895-4EBA-A8BC-CCFE2DA1031C}" destId="{9E6211DE-71B5-BD4A-A0CD-B0BCC99D6E05}" srcOrd="0" destOrd="0" presId="urn:microsoft.com/office/officeart/2005/8/layout/process4"/>
    <dgm:cxn modelId="{009FE542-5DF5-411F-A713-23568F3EA4CF}" srcId="{8748BFE1-B413-47A4-BA4C-56D817E79593}" destId="{A6408568-7C0D-4575-9060-BD2F06C63EA1}" srcOrd="2" destOrd="0" parTransId="{F32C62F0-10F1-43DE-8FD6-F52CB4617371}" sibTransId="{96BAEE28-DEBC-43A9-98A4-9F9E71435F58}"/>
    <dgm:cxn modelId="{65EE076B-5F0C-AB48-8292-5AE5F38BAFBD}" type="presOf" srcId="{EBFED2C5-FAE7-4AB3-B786-AB48C53F9C8D}" destId="{677C13D1-5135-D342-8453-C5DD7EFEDBC2}" srcOrd="1" destOrd="0" presId="urn:microsoft.com/office/officeart/2005/8/layout/process4"/>
    <dgm:cxn modelId="{8903CC85-E571-1E4D-8B12-0044B3211D78}" type="presOf" srcId="{8748BFE1-B413-47A4-BA4C-56D817E79593}" destId="{C00ACDB0-E904-E24D-8271-6CE8F173062A}" srcOrd="0" destOrd="0" presId="urn:microsoft.com/office/officeart/2005/8/layout/process4"/>
    <dgm:cxn modelId="{9597969D-F212-45DB-BF57-006AC56FF0B4}" srcId="{EBFED2C5-FAE7-4AB3-B786-AB48C53F9C8D}" destId="{935FC6D9-5C1A-46BC-BC05-9444C8BC31CA}" srcOrd="0" destOrd="0" parTransId="{BA177120-8239-483D-B069-B3F6F17CE891}" sibTransId="{DBD41068-778D-46CF-A072-BEFF30CDF8D6}"/>
    <dgm:cxn modelId="{3680EDD1-CACC-435E-9717-ADEFE286DC06}" srcId="{8748BFE1-B413-47A4-BA4C-56D817E79593}" destId="{2F5FBF9C-D895-4EBA-A8BC-CCFE2DA1031C}" srcOrd="0" destOrd="0" parTransId="{E0E274C4-45D9-4D29-9876-453423FD1CB8}" sibTransId="{D90B4E47-01BC-4E51-B7E5-3E90AEC9F1FF}"/>
    <dgm:cxn modelId="{2C4125DC-7DB3-4763-AAD0-7726BFE8AEFE}" srcId="{8748BFE1-B413-47A4-BA4C-56D817E79593}" destId="{EBFED2C5-FAE7-4AB3-B786-AB48C53F9C8D}" srcOrd="3" destOrd="0" parTransId="{0761EBA5-4C8D-40D7-871D-828962BC9382}" sibTransId="{4AD06AE6-74EF-4CDB-A7A9-1409131FD279}"/>
    <dgm:cxn modelId="{D499A6E0-2749-4BEB-9016-372F860BF719}" srcId="{EBFED2C5-FAE7-4AB3-B786-AB48C53F9C8D}" destId="{E32BDD7B-22B2-4964-8970-F40FAD4230E0}" srcOrd="2" destOrd="0" parTransId="{042BB5C7-9FB3-48F2-9C3F-6A0B4CFACD24}" sibTransId="{76407F61-B098-44CD-B89F-5F296C4B7424}"/>
    <dgm:cxn modelId="{BBAFAAE0-CEBE-014F-894B-426A628E567C}" type="presOf" srcId="{E32BDD7B-22B2-4964-8970-F40FAD4230E0}" destId="{A9FFEC35-BBBA-4447-9359-C8167F34A1F8}" srcOrd="0" destOrd="0" presId="urn:microsoft.com/office/officeart/2005/8/layout/process4"/>
    <dgm:cxn modelId="{58FC39E1-E490-EB48-80B2-80BE78B0EB22}" type="presOf" srcId="{45F1ADA9-9207-4966-AE7E-9EE29EAF90F6}" destId="{B6622EAF-F325-AA4D-A226-D7A792ED10FB}" srcOrd="0" destOrd="0" presId="urn:microsoft.com/office/officeart/2005/8/layout/process4"/>
    <dgm:cxn modelId="{D2F5B6E8-FDE5-3448-835B-EFBA85DBB794}" type="presOf" srcId="{A6408568-7C0D-4575-9060-BD2F06C63EA1}" destId="{679985C0-B2BC-0F4E-B22D-14F6F0591D79}" srcOrd="0" destOrd="0" presId="urn:microsoft.com/office/officeart/2005/8/layout/process4"/>
    <dgm:cxn modelId="{605831FE-4486-4D6E-8AD6-A8E586A2BC7C}" srcId="{8748BFE1-B413-47A4-BA4C-56D817E79593}" destId="{BFF449AB-199F-49B9-BD9A-3E4FE63718AF}" srcOrd="1" destOrd="0" parTransId="{83F6A13B-13D2-43FF-A59F-608AFE3FA3DF}" sibTransId="{85F9EDF5-3BE3-400A-9D24-D94F40FEF9CC}"/>
    <dgm:cxn modelId="{2A7152FF-27CA-214B-BDCF-BCA7AEAC5663}" type="presOf" srcId="{935FC6D9-5C1A-46BC-BC05-9444C8BC31CA}" destId="{D23778EF-D4CF-E947-A325-845DDE55437D}" srcOrd="0" destOrd="0" presId="urn:microsoft.com/office/officeart/2005/8/layout/process4"/>
    <dgm:cxn modelId="{4CB83206-BE10-9E4F-B346-01352C2AE11C}" type="presParOf" srcId="{C00ACDB0-E904-E24D-8271-6CE8F173062A}" destId="{6106CECA-83BE-5543-A67E-35635B920959}" srcOrd="0" destOrd="0" presId="urn:microsoft.com/office/officeart/2005/8/layout/process4"/>
    <dgm:cxn modelId="{FBACEC0C-127A-844E-AEF6-3C3592746AE1}" type="presParOf" srcId="{6106CECA-83BE-5543-A67E-35635B920959}" destId="{86828F71-CA66-494A-89DF-9517CFAAF254}" srcOrd="0" destOrd="0" presId="urn:microsoft.com/office/officeart/2005/8/layout/process4"/>
    <dgm:cxn modelId="{EC4EA556-FF85-A34B-8395-8030CA9D049A}" type="presParOf" srcId="{6106CECA-83BE-5543-A67E-35635B920959}" destId="{677C13D1-5135-D342-8453-C5DD7EFEDBC2}" srcOrd="1" destOrd="0" presId="urn:microsoft.com/office/officeart/2005/8/layout/process4"/>
    <dgm:cxn modelId="{6BE0599F-FCF2-A743-88C9-6E326FBB5F7C}" type="presParOf" srcId="{6106CECA-83BE-5543-A67E-35635B920959}" destId="{D05824D9-A8D8-104D-A4D8-182C697C26D7}" srcOrd="2" destOrd="0" presId="urn:microsoft.com/office/officeart/2005/8/layout/process4"/>
    <dgm:cxn modelId="{03F791C3-871F-5244-B7EA-CAFBCCB72E48}" type="presParOf" srcId="{D05824D9-A8D8-104D-A4D8-182C697C26D7}" destId="{D23778EF-D4CF-E947-A325-845DDE55437D}" srcOrd="0" destOrd="0" presId="urn:microsoft.com/office/officeart/2005/8/layout/process4"/>
    <dgm:cxn modelId="{850E6F41-1101-A44B-B42B-1BF7C5B6EF01}" type="presParOf" srcId="{D05824D9-A8D8-104D-A4D8-182C697C26D7}" destId="{B6622EAF-F325-AA4D-A226-D7A792ED10FB}" srcOrd="1" destOrd="0" presId="urn:microsoft.com/office/officeart/2005/8/layout/process4"/>
    <dgm:cxn modelId="{CE920D81-EAEC-1A47-8F2E-09BA338622A9}" type="presParOf" srcId="{D05824D9-A8D8-104D-A4D8-182C697C26D7}" destId="{A9FFEC35-BBBA-4447-9359-C8167F34A1F8}" srcOrd="2" destOrd="0" presId="urn:microsoft.com/office/officeart/2005/8/layout/process4"/>
    <dgm:cxn modelId="{950C2729-C633-B44A-B08D-82258548A83C}" type="presParOf" srcId="{C00ACDB0-E904-E24D-8271-6CE8F173062A}" destId="{6F61E5A8-1050-4D4F-BCE3-CD22F323B903}" srcOrd="1" destOrd="0" presId="urn:microsoft.com/office/officeart/2005/8/layout/process4"/>
    <dgm:cxn modelId="{78946CC7-E54E-6141-B5F2-D60650EC1E1F}" type="presParOf" srcId="{C00ACDB0-E904-E24D-8271-6CE8F173062A}" destId="{6056C6C9-1FBD-8F43-A742-02AF0DACAD6A}" srcOrd="2" destOrd="0" presId="urn:microsoft.com/office/officeart/2005/8/layout/process4"/>
    <dgm:cxn modelId="{70645023-9D53-594E-B47A-943053A615AC}" type="presParOf" srcId="{6056C6C9-1FBD-8F43-A742-02AF0DACAD6A}" destId="{679985C0-B2BC-0F4E-B22D-14F6F0591D79}" srcOrd="0" destOrd="0" presId="urn:microsoft.com/office/officeart/2005/8/layout/process4"/>
    <dgm:cxn modelId="{780A358F-EC4E-4442-951E-CAE3A6D33829}" type="presParOf" srcId="{C00ACDB0-E904-E24D-8271-6CE8F173062A}" destId="{6F310419-C9B6-9D47-823E-F1AB86296EA5}" srcOrd="3" destOrd="0" presId="urn:microsoft.com/office/officeart/2005/8/layout/process4"/>
    <dgm:cxn modelId="{DF5778B2-8C7A-BB40-A488-AB7D646CA97C}" type="presParOf" srcId="{C00ACDB0-E904-E24D-8271-6CE8F173062A}" destId="{90809943-6F07-C148-B3B5-71B736F75632}" srcOrd="4" destOrd="0" presId="urn:microsoft.com/office/officeart/2005/8/layout/process4"/>
    <dgm:cxn modelId="{FCE16E0C-4930-A74F-98B0-25DA59CD8B2F}" type="presParOf" srcId="{90809943-6F07-C148-B3B5-71B736F75632}" destId="{E53C2668-FEBA-C249-8972-58AE8B1E81CF}" srcOrd="0" destOrd="0" presId="urn:microsoft.com/office/officeart/2005/8/layout/process4"/>
    <dgm:cxn modelId="{EAAE0CEF-0B27-0949-A11A-800A63A40A5D}" type="presParOf" srcId="{C00ACDB0-E904-E24D-8271-6CE8F173062A}" destId="{1FB794BF-ED2C-3A40-AF28-EC42F5924416}" srcOrd="5" destOrd="0" presId="urn:microsoft.com/office/officeart/2005/8/layout/process4"/>
    <dgm:cxn modelId="{CBAB6BFB-ED04-CE49-A85E-9A6B2BE60309}" type="presParOf" srcId="{C00ACDB0-E904-E24D-8271-6CE8F173062A}" destId="{FEA36D47-22D5-A042-A5FE-048BB0A9B1B6}" srcOrd="6" destOrd="0" presId="urn:microsoft.com/office/officeart/2005/8/layout/process4"/>
    <dgm:cxn modelId="{58AB55E0-6117-0149-85BD-123318977800}" type="presParOf" srcId="{FEA36D47-22D5-A042-A5FE-048BB0A9B1B6}" destId="{9E6211DE-71B5-BD4A-A0CD-B0BCC99D6E05}"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B2244A-FEF0-4E43-A434-3E7EB27715FA}"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278EAC57-1671-40D8-82CD-DC59FF1ED4C2}">
      <dgm:prSet/>
      <dgm:spPr/>
      <dgm:t>
        <a:bodyPr/>
        <a:lstStyle/>
        <a:p>
          <a:r>
            <a:rPr lang="fr-CA" b="0" i="0" dirty="0"/>
            <a:t>Revoir le plan d’évaluation, notamment :</a:t>
          </a:r>
        </a:p>
        <a:p>
          <a:r>
            <a:rPr lang="fr-CA" b="0" i="0" dirty="0"/>
            <a:t>	-montrer des exemples de formulaires</a:t>
          </a:r>
        </a:p>
        <a:p>
          <a:r>
            <a:rPr lang="fr-CA" b="0" i="0" dirty="0"/>
            <a:t>	-faire une démonstration de la plateforme électronique en temps réel</a:t>
          </a:r>
        </a:p>
      </dgm:t>
    </dgm:pt>
    <dgm:pt modelId="{50723076-05DA-4F0B-9D16-9E794C1EDC54}" type="parTrans" cxnId="{91B1959A-78BA-4716-8F57-7386FEEA725A}">
      <dgm:prSet/>
      <dgm:spPr/>
      <dgm:t>
        <a:bodyPr/>
        <a:lstStyle/>
        <a:p>
          <a:endParaRPr lang="en-US"/>
        </a:p>
      </dgm:t>
    </dgm:pt>
    <dgm:pt modelId="{5D08914E-6DAB-4A9E-939F-8FBA02F77AB0}" type="sibTrans" cxnId="{91B1959A-78BA-4716-8F57-7386FEEA725A}">
      <dgm:prSet/>
      <dgm:spPr/>
      <dgm:t>
        <a:bodyPr/>
        <a:lstStyle/>
        <a:p>
          <a:endParaRPr lang="en-US"/>
        </a:p>
      </dgm:t>
    </dgm:pt>
    <dgm:pt modelId="{6F41DC72-3116-4CD7-91BE-17AD594361EC}">
      <dgm:prSet/>
      <dgm:spPr/>
      <dgm:t>
        <a:bodyPr/>
        <a:lstStyle/>
        <a:p>
          <a:r>
            <a:rPr lang="fr-CA" b="0" i="0" dirty="0"/>
            <a:t>S’assurer que tous savent comment se connecter à la plateforme et marquer la page sur leur appareil</a:t>
          </a:r>
        </a:p>
      </dgm:t>
    </dgm:pt>
    <dgm:pt modelId="{A8E817BC-A53E-4666-BC4D-6F151086270F}" type="parTrans" cxnId="{6A7A9DE6-8EC0-4C80-A856-9B0EFED58029}">
      <dgm:prSet/>
      <dgm:spPr/>
      <dgm:t>
        <a:bodyPr/>
        <a:lstStyle/>
        <a:p>
          <a:endParaRPr lang="en-US"/>
        </a:p>
      </dgm:t>
    </dgm:pt>
    <dgm:pt modelId="{C61C0D98-B58E-41DC-BF28-B97216B31BC8}" type="sibTrans" cxnId="{6A7A9DE6-8EC0-4C80-A856-9B0EFED58029}">
      <dgm:prSet/>
      <dgm:spPr/>
      <dgm:t>
        <a:bodyPr/>
        <a:lstStyle/>
        <a:p>
          <a:endParaRPr lang="en-US"/>
        </a:p>
      </dgm:t>
    </dgm:pt>
    <dgm:pt modelId="{ACE0AA29-438E-4159-944B-E8D720E568D9}" type="pres">
      <dgm:prSet presAssocID="{63B2244A-FEF0-4E43-A434-3E7EB27715FA}" presName="root" presStyleCnt="0">
        <dgm:presLayoutVars>
          <dgm:dir/>
          <dgm:resizeHandles val="exact"/>
        </dgm:presLayoutVars>
      </dgm:prSet>
      <dgm:spPr/>
    </dgm:pt>
    <dgm:pt modelId="{A7328168-4B07-4F25-A27D-C6B8E50E0BE6}" type="pres">
      <dgm:prSet presAssocID="{278EAC57-1671-40D8-82CD-DC59FF1ED4C2}" presName="compNode" presStyleCnt="0"/>
      <dgm:spPr/>
    </dgm:pt>
    <dgm:pt modelId="{F00A902A-56EA-49E1-93AE-566D3C7B97B9}" type="pres">
      <dgm:prSet presAssocID="{278EAC57-1671-40D8-82CD-DC59FF1ED4C2}" presName="bgRect" presStyleLbl="bgShp" presStyleIdx="0" presStyleCnt="2" custLinFactNeighborY="-34806"/>
      <dgm:spPr/>
    </dgm:pt>
    <dgm:pt modelId="{006A7BEA-A66D-4E50-8BB5-178A818A7DC3}" type="pres">
      <dgm:prSet presAssocID="{278EAC57-1671-40D8-82CD-DC59FF1ED4C2}" presName="iconRect" presStyleLbl="node1" presStyleIdx="0" presStyleCnt="2" custLinFactNeighborY="-6328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6A6E8971-BD64-445F-AA95-107F9EA56A45}" type="pres">
      <dgm:prSet presAssocID="{278EAC57-1671-40D8-82CD-DC59FF1ED4C2}" presName="spaceRect" presStyleCnt="0"/>
      <dgm:spPr/>
    </dgm:pt>
    <dgm:pt modelId="{687A4D91-350A-4BB8-AB86-47BC517FBE07}" type="pres">
      <dgm:prSet presAssocID="{278EAC57-1671-40D8-82CD-DC59FF1ED4C2}" presName="parTx" presStyleLbl="revTx" presStyleIdx="0" presStyleCnt="2" custLinFactNeighborY="-34806">
        <dgm:presLayoutVars>
          <dgm:chMax val="0"/>
          <dgm:chPref val="0"/>
        </dgm:presLayoutVars>
      </dgm:prSet>
      <dgm:spPr/>
    </dgm:pt>
    <dgm:pt modelId="{5F300AED-3ED2-4DD9-8A86-F0DDB03A8CED}" type="pres">
      <dgm:prSet presAssocID="{5D08914E-6DAB-4A9E-939F-8FBA02F77AB0}" presName="sibTrans" presStyleCnt="0"/>
      <dgm:spPr/>
    </dgm:pt>
    <dgm:pt modelId="{6E8451BD-A46F-45FB-B842-AC71F5184D7A}" type="pres">
      <dgm:prSet presAssocID="{6F41DC72-3116-4CD7-91BE-17AD594361EC}" presName="compNode" presStyleCnt="0"/>
      <dgm:spPr/>
    </dgm:pt>
    <dgm:pt modelId="{EFC61B9D-4F27-4452-9B72-1A32AC32BD6D}" type="pres">
      <dgm:prSet presAssocID="{6F41DC72-3116-4CD7-91BE-17AD594361EC}" presName="bgRect" presStyleLbl="bgShp" presStyleIdx="1" presStyleCnt="2" custLinFactNeighborY="-34806"/>
      <dgm:spPr/>
    </dgm:pt>
    <dgm:pt modelId="{BF88F7B9-054E-4B34-B62F-C84212BF8644}" type="pres">
      <dgm:prSet presAssocID="{6F41DC72-3116-4CD7-91BE-17AD594361EC}" presName="iconRect" presStyleLbl="node1" presStyleIdx="1" presStyleCnt="2" custLinFactNeighborY="-6328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mark"/>
        </a:ext>
      </dgm:extLst>
    </dgm:pt>
    <dgm:pt modelId="{27B1555A-2CFB-4C34-A971-AB82DB54805C}" type="pres">
      <dgm:prSet presAssocID="{6F41DC72-3116-4CD7-91BE-17AD594361EC}" presName="spaceRect" presStyleCnt="0"/>
      <dgm:spPr/>
    </dgm:pt>
    <dgm:pt modelId="{C07F9145-0DE3-459F-A780-FB7492602C71}" type="pres">
      <dgm:prSet presAssocID="{6F41DC72-3116-4CD7-91BE-17AD594361EC}" presName="parTx" presStyleLbl="revTx" presStyleIdx="1" presStyleCnt="2" custLinFactNeighborY="-34806">
        <dgm:presLayoutVars>
          <dgm:chMax val="0"/>
          <dgm:chPref val="0"/>
        </dgm:presLayoutVars>
      </dgm:prSet>
      <dgm:spPr/>
    </dgm:pt>
  </dgm:ptLst>
  <dgm:cxnLst>
    <dgm:cxn modelId="{4F8BD525-25F9-4DEB-9EC9-283F1C7E0577}" type="presOf" srcId="{6F41DC72-3116-4CD7-91BE-17AD594361EC}" destId="{C07F9145-0DE3-459F-A780-FB7492602C71}" srcOrd="0" destOrd="0" presId="urn:microsoft.com/office/officeart/2018/2/layout/IconVerticalSolidList"/>
    <dgm:cxn modelId="{2A47A373-9B15-49DA-8D9F-ED2648D9405D}" type="presOf" srcId="{278EAC57-1671-40D8-82CD-DC59FF1ED4C2}" destId="{687A4D91-350A-4BB8-AB86-47BC517FBE07}" srcOrd="0" destOrd="0" presId="urn:microsoft.com/office/officeart/2018/2/layout/IconVerticalSolidList"/>
    <dgm:cxn modelId="{6BEADC7D-6E03-47F3-85AD-E2CE0A2C0335}" type="presOf" srcId="{63B2244A-FEF0-4E43-A434-3E7EB27715FA}" destId="{ACE0AA29-438E-4159-944B-E8D720E568D9}" srcOrd="0" destOrd="0" presId="urn:microsoft.com/office/officeart/2018/2/layout/IconVerticalSolidList"/>
    <dgm:cxn modelId="{91B1959A-78BA-4716-8F57-7386FEEA725A}" srcId="{63B2244A-FEF0-4E43-A434-3E7EB27715FA}" destId="{278EAC57-1671-40D8-82CD-DC59FF1ED4C2}" srcOrd="0" destOrd="0" parTransId="{50723076-05DA-4F0B-9D16-9E794C1EDC54}" sibTransId="{5D08914E-6DAB-4A9E-939F-8FBA02F77AB0}"/>
    <dgm:cxn modelId="{6A7A9DE6-8EC0-4C80-A856-9B0EFED58029}" srcId="{63B2244A-FEF0-4E43-A434-3E7EB27715FA}" destId="{6F41DC72-3116-4CD7-91BE-17AD594361EC}" srcOrd="1" destOrd="0" parTransId="{A8E817BC-A53E-4666-BC4D-6F151086270F}" sibTransId="{C61C0D98-B58E-41DC-BF28-B97216B31BC8}"/>
    <dgm:cxn modelId="{4974F14B-0C9E-4FAE-8243-BB83195FC979}" type="presParOf" srcId="{ACE0AA29-438E-4159-944B-E8D720E568D9}" destId="{A7328168-4B07-4F25-A27D-C6B8E50E0BE6}" srcOrd="0" destOrd="0" presId="urn:microsoft.com/office/officeart/2018/2/layout/IconVerticalSolidList"/>
    <dgm:cxn modelId="{8C6D8B1F-CA7E-4BAE-B778-19E2015D2325}" type="presParOf" srcId="{A7328168-4B07-4F25-A27D-C6B8E50E0BE6}" destId="{F00A902A-56EA-49E1-93AE-566D3C7B97B9}" srcOrd="0" destOrd="0" presId="urn:microsoft.com/office/officeart/2018/2/layout/IconVerticalSolidList"/>
    <dgm:cxn modelId="{B4D00BB5-7643-41F5-B255-E38C7B72F2BF}" type="presParOf" srcId="{A7328168-4B07-4F25-A27D-C6B8E50E0BE6}" destId="{006A7BEA-A66D-4E50-8BB5-178A818A7DC3}" srcOrd="1" destOrd="0" presId="urn:microsoft.com/office/officeart/2018/2/layout/IconVerticalSolidList"/>
    <dgm:cxn modelId="{BA495DE2-B6EC-45DA-96B2-31A21A054766}" type="presParOf" srcId="{A7328168-4B07-4F25-A27D-C6B8E50E0BE6}" destId="{6A6E8971-BD64-445F-AA95-107F9EA56A45}" srcOrd="2" destOrd="0" presId="urn:microsoft.com/office/officeart/2018/2/layout/IconVerticalSolidList"/>
    <dgm:cxn modelId="{994713C3-90DE-4DB6-8D63-BD65F1AD789B}" type="presParOf" srcId="{A7328168-4B07-4F25-A27D-C6B8E50E0BE6}" destId="{687A4D91-350A-4BB8-AB86-47BC517FBE07}" srcOrd="3" destOrd="0" presId="urn:microsoft.com/office/officeart/2018/2/layout/IconVerticalSolidList"/>
    <dgm:cxn modelId="{F6FA982D-3E6C-46DF-948B-7821A9D74101}" type="presParOf" srcId="{ACE0AA29-438E-4159-944B-E8D720E568D9}" destId="{5F300AED-3ED2-4DD9-8A86-F0DDB03A8CED}" srcOrd="1" destOrd="0" presId="urn:microsoft.com/office/officeart/2018/2/layout/IconVerticalSolidList"/>
    <dgm:cxn modelId="{D0A457D6-9D47-4A31-9225-3D1E96B040A9}" type="presParOf" srcId="{ACE0AA29-438E-4159-944B-E8D720E568D9}" destId="{6E8451BD-A46F-45FB-B842-AC71F5184D7A}" srcOrd="2" destOrd="0" presId="urn:microsoft.com/office/officeart/2018/2/layout/IconVerticalSolidList"/>
    <dgm:cxn modelId="{F5D48BF7-4627-4177-BD51-7A65DC87EC23}" type="presParOf" srcId="{6E8451BD-A46F-45FB-B842-AC71F5184D7A}" destId="{EFC61B9D-4F27-4452-9B72-1A32AC32BD6D}" srcOrd="0" destOrd="0" presId="urn:microsoft.com/office/officeart/2018/2/layout/IconVerticalSolidList"/>
    <dgm:cxn modelId="{9092365F-14BC-4DD1-A6B3-4289C07C9083}" type="presParOf" srcId="{6E8451BD-A46F-45FB-B842-AC71F5184D7A}" destId="{BF88F7B9-054E-4B34-B62F-C84212BF8644}" srcOrd="1" destOrd="0" presId="urn:microsoft.com/office/officeart/2018/2/layout/IconVerticalSolidList"/>
    <dgm:cxn modelId="{740D8FE5-32CE-4277-AE9E-1E9DBED47815}" type="presParOf" srcId="{6E8451BD-A46F-45FB-B842-AC71F5184D7A}" destId="{27B1555A-2CFB-4C34-A971-AB82DB54805C}" srcOrd="2" destOrd="0" presId="urn:microsoft.com/office/officeart/2018/2/layout/IconVerticalSolidList"/>
    <dgm:cxn modelId="{EC6D8394-2F28-4C32-96BB-F86A27665AF3}" type="presParOf" srcId="{6E8451BD-A46F-45FB-B842-AC71F5184D7A}" destId="{C07F9145-0DE3-459F-A780-FB7492602C7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24741C-4DC3-4355-B23A-17C28A795DE8}">
      <dsp:nvSpPr>
        <dsp:cNvPr id="0" name=""/>
        <dsp:cNvSpPr/>
      </dsp:nvSpPr>
      <dsp:spPr>
        <a:xfrm>
          <a:off x="1608423" y="212566"/>
          <a:ext cx="4218622" cy="1465072"/>
        </a:xfrm>
        <a:prstGeom prst="ellipse">
          <a:avLst/>
        </a:prstGeom>
        <a:solidFill>
          <a:schemeClr val="accent1">
            <a:tint val="50000"/>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rot lat="0" lon="0" rev="0"/>
          </a:camera>
          <a:lightRig rig="contrasting" dir="t">
            <a:rot lat="0" lon="0" rev="1200000"/>
          </a:lightRig>
        </a:scene3d>
        <a:sp3d z="-152400" prstMaterial="matte"/>
      </dsp:spPr>
      <dsp:style>
        <a:lnRef idx="1">
          <a:scrgbClr r="0" g="0" b="0"/>
        </a:lnRef>
        <a:fillRef idx="1">
          <a:scrgbClr r="0" g="0" b="0"/>
        </a:fillRef>
        <a:effectRef idx="0">
          <a:scrgbClr r="0" g="0" b="0"/>
        </a:effectRef>
        <a:fontRef idx="minor"/>
      </dsp:style>
    </dsp:sp>
    <dsp:sp modelId="{CD316F20-E8B9-43AD-99E1-27200809D3D7}">
      <dsp:nvSpPr>
        <dsp:cNvPr id="0" name=""/>
        <dsp:cNvSpPr/>
      </dsp:nvSpPr>
      <dsp:spPr>
        <a:xfrm>
          <a:off x="3221040" y="3800030"/>
          <a:ext cx="817562" cy="523240"/>
        </a:xfrm>
        <a:prstGeom prst="downArrow">
          <a:avLst/>
        </a:prstGeom>
        <a:solidFill>
          <a:srgbClr val="003152"/>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FF25762-1E4D-4E10-AA6F-4839FDC2E7CA}">
      <dsp:nvSpPr>
        <dsp:cNvPr id="0" name=""/>
        <dsp:cNvSpPr/>
      </dsp:nvSpPr>
      <dsp:spPr>
        <a:xfrm>
          <a:off x="1714483" y="4218622"/>
          <a:ext cx="3924300" cy="981075"/>
        </a:xfrm>
        <a:prstGeom prst="rect">
          <a:avLst/>
        </a:prstGeom>
        <a:noFill/>
        <a:ln w="635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fr-CA" sz="3400" kern="1200" dirty="0"/>
            <a:t>APC</a:t>
          </a:r>
        </a:p>
      </dsp:txBody>
      <dsp:txXfrm>
        <a:off x="1714483" y="4218622"/>
        <a:ext cx="3924300" cy="981075"/>
      </dsp:txXfrm>
    </dsp:sp>
    <dsp:sp modelId="{200B100C-477B-40CB-AC86-7137F2104CC4}">
      <dsp:nvSpPr>
        <dsp:cNvPr id="0" name=""/>
        <dsp:cNvSpPr/>
      </dsp:nvSpPr>
      <dsp:spPr>
        <a:xfrm>
          <a:off x="3142170" y="1790788"/>
          <a:ext cx="1471612" cy="1471612"/>
        </a:xfrm>
        <a:prstGeom prst="ellipse">
          <a:avLst/>
        </a:prstGeom>
        <a:solidFill>
          <a:schemeClr val="accen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CA" sz="3500" kern="1200"/>
            <a:t>Jalon</a:t>
          </a:r>
        </a:p>
      </dsp:txBody>
      <dsp:txXfrm>
        <a:off x="3357683" y="2006301"/>
        <a:ext cx="1040586" cy="1040586"/>
      </dsp:txXfrm>
    </dsp:sp>
    <dsp:sp modelId="{6A26C962-FF15-473A-B8EA-1B84BF0F2662}">
      <dsp:nvSpPr>
        <dsp:cNvPr id="0" name=""/>
        <dsp:cNvSpPr/>
      </dsp:nvSpPr>
      <dsp:spPr>
        <a:xfrm>
          <a:off x="1841595" y="686752"/>
          <a:ext cx="1471612" cy="1471612"/>
        </a:xfrm>
        <a:prstGeom prst="ellipse">
          <a:avLst/>
        </a:prstGeom>
        <a:solidFill>
          <a:schemeClr val="tx2">
            <a:lumMod val="60000"/>
            <a:lumOff val="4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CA" sz="3500" kern="1200"/>
            <a:t>Jalon</a:t>
          </a:r>
        </a:p>
      </dsp:txBody>
      <dsp:txXfrm>
        <a:off x="2057108" y="902265"/>
        <a:ext cx="1040586" cy="1040586"/>
      </dsp:txXfrm>
    </dsp:sp>
    <dsp:sp modelId="{D29EA4A7-5592-4180-A633-5EF7C3D2A864}">
      <dsp:nvSpPr>
        <dsp:cNvPr id="0" name=""/>
        <dsp:cNvSpPr/>
      </dsp:nvSpPr>
      <dsp:spPr>
        <a:xfrm>
          <a:off x="3345910" y="330949"/>
          <a:ext cx="1471612" cy="1471612"/>
        </a:xfrm>
        <a:prstGeom prst="ellipse">
          <a:avLst/>
        </a:prstGeom>
        <a:solidFill>
          <a:srgbClr val="003152"/>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fr-CA" sz="3500" kern="1200"/>
            <a:t>Jalon</a:t>
          </a:r>
        </a:p>
      </dsp:txBody>
      <dsp:txXfrm>
        <a:off x="3561423" y="546462"/>
        <a:ext cx="1040586" cy="1040586"/>
      </dsp:txXfrm>
    </dsp:sp>
    <dsp:sp modelId="{5E34B284-E158-4CFC-9039-9AB40DEA730B}">
      <dsp:nvSpPr>
        <dsp:cNvPr id="0" name=""/>
        <dsp:cNvSpPr/>
      </dsp:nvSpPr>
      <dsp:spPr>
        <a:xfrm>
          <a:off x="1295414" y="32702"/>
          <a:ext cx="4578350" cy="3662680"/>
        </a:xfrm>
        <a:prstGeom prst="funnel">
          <a:avLst/>
        </a:prstGeom>
        <a:solidFill>
          <a:srgbClr val="998D5F">
            <a:alpha val="40000"/>
          </a:srgb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C13D1-5135-D342-8453-C5DD7EFEDBC2}">
      <dsp:nvSpPr>
        <dsp:cNvPr id="0" name=""/>
        <dsp:cNvSpPr/>
      </dsp:nvSpPr>
      <dsp:spPr>
        <a:xfrm>
          <a:off x="0" y="3651774"/>
          <a:ext cx="10515600" cy="79891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fr-CA" sz="1800" kern="1200" dirty="0"/>
            <a:t>Les données sont présentées à l’ensemble du comité, qui formule une recommandation sur la progression du résident :</a:t>
          </a:r>
        </a:p>
      </dsp:txBody>
      <dsp:txXfrm>
        <a:off x="0" y="3651774"/>
        <a:ext cx="10515600" cy="431416"/>
      </dsp:txXfrm>
    </dsp:sp>
    <dsp:sp modelId="{D23778EF-D4CF-E947-A325-845DDE55437D}">
      <dsp:nvSpPr>
        <dsp:cNvPr id="0" name=""/>
        <dsp:cNvSpPr/>
      </dsp:nvSpPr>
      <dsp:spPr>
        <a:xfrm>
          <a:off x="5134" y="4119502"/>
          <a:ext cx="3501776" cy="26292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100000"/>
            </a:lnSpc>
            <a:spcBef>
              <a:spcPct val="0"/>
            </a:spcBef>
            <a:spcAft>
              <a:spcPct val="35000"/>
            </a:spcAft>
            <a:buNone/>
          </a:pPr>
          <a:r>
            <a:rPr lang="fr-CA" sz="700" kern="1200" dirty="0"/>
            <a:t>En voie de réussite si le résident </a:t>
          </a:r>
          <a:br>
            <a:rPr lang="fr-CA" sz="700" kern="1200" dirty="0"/>
          </a:br>
          <a:r>
            <a:rPr lang="fr-CA" sz="700" kern="1200" dirty="0"/>
            <a:t>poursuit cette étape</a:t>
          </a:r>
        </a:p>
      </dsp:txBody>
      <dsp:txXfrm>
        <a:off x="5134" y="4119502"/>
        <a:ext cx="3501776" cy="262922"/>
      </dsp:txXfrm>
    </dsp:sp>
    <dsp:sp modelId="{B6622EAF-F325-AA4D-A226-D7A792ED10FB}">
      <dsp:nvSpPr>
        <dsp:cNvPr id="0" name=""/>
        <dsp:cNvSpPr/>
      </dsp:nvSpPr>
      <dsp:spPr>
        <a:xfrm>
          <a:off x="3506911" y="4119502"/>
          <a:ext cx="3501776" cy="26292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100000"/>
            </a:lnSpc>
            <a:spcBef>
              <a:spcPct val="0"/>
            </a:spcBef>
            <a:spcAft>
              <a:spcPct val="35000"/>
            </a:spcAft>
            <a:buNone/>
          </a:pPr>
          <a:r>
            <a:rPr lang="fr-CA" sz="700" kern="1200"/>
            <a:t>Passage à la prochaine étape, si approprié</a:t>
          </a:r>
        </a:p>
      </dsp:txBody>
      <dsp:txXfrm>
        <a:off x="3506911" y="4119502"/>
        <a:ext cx="3501776" cy="262922"/>
      </dsp:txXfrm>
    </dsp:sp>
    <dsp:sp modelId="{A9FFEC35-BBBA-4447-9359-C8167F34A1F8}">
      <dsp:nvSpPr>
        <dsp:cNvPr id="0" name=""/>
        <dsp:cNvSpPr/>
      </dsp:nvSpPr>
      <dsp:spPr>
        <a:xfrm>
          <a:off x="7008688" y="4119502"/>
          <a:ext cx="3501776" cy="262922"/>
        </a:xfrm>
        <a:prstGeom prst="rect">
          <a:avLst/>
        </a:prstGeom>
        <a:solidFill>
          <a:schemeClr val="accent2">
            <a:alpha val="90000"/>
            <a:tint val="40000"/>
            <a:hueOff val="0"/>
            <a:satOff val="0"/>
            <a:lumOff val="0"/>
            <a:alphaOff val="0"/>
          </a:schemeClr>
        </a:solidFill>
        <a:ln w="6350" cap="flat" cmpd="sng" algn="ctr">
          <a:solidFill>
            <a:schemeClr val="accent2">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784" tIns="8890" rIns="49784" bIns="8890" numCol="1" spcCol="1270" anchor="ctr" anchorCtr="0">
          <a:noAutofit/>
        </a:bodyPr>
        <a:lstStyle/>
        <a:p>
          <a:pPr marL="0" lvl="0" indent="0" algn="ctr" defTabSz="311150">
            <a:lnSpc>
              <a:spcPct val="100000"/>
            </a:lnSpc>
            <a:spcBef>
              <a:spcPct val="0"/>
            </a:spcBef>
            <a:spcAft>
              <a:spcPct val="35000"/>
            </a:spcAft>
            <a:buNone/>
          </a:pPr>
          <a:r>
            <a:rPr lang="fr-CA" sz="700" kern="1200"/>
            <a:t>Modification du plan d’apprentissage requise – soutien ou enrichissement</a:t>
          </a:r>
        </a:p>
      </dsp:txBody>
      <dsp:txXfrm>
        <a:off x="7008688" y="4119502"/>
        <a:ext cx="3501776" cy="262922"/>
      </dsp:txXfrm>
    </dsp:sp>
    <dsp:sp modelId="{679985C0-B2BC-0F4E-B22D-14F6F0591D79}">
      <dsp:nvSpPr>
        <dsp:cNvPr id="0" name=""/>
        <dsp:cNvSpPr/>
      </dsp:nvSpPr>
      <dsp:spPr>
        <a:xfrm rot="10800000">
          <a:off x="0" y="2435020"/>
          <a:ext cx="10515600" cy="1228737"/>
        </a:xfrm>
        <a:prstGeom prst="upArrowCallou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fr-CA" sz="1800" kern="1200" dirty="0"/>
            <a:t>Les données sont comparées à celles des pairs du résident et aux attentes relatives à l’étape de formation en cours.</a:t>
          </a:r>
        </a:p>
      </dsp:txBody>
      <dsp:txXfrm rot="10800000">
        <a:off x="0" y="2435020"/>
        <a:ext cx="10515600" cy="798396"/>
      </dsp:txXfrm>
    </dsp:sp>
    <dsp:sp modelId="{E53C2668-FEBA-C249-8972-58AE8B1E81CF}">
      <dsp:nvSpPr>
        <dsp:cNvPr id="0" name=""/>
        <dsp:cNvSpPr/>
      </dsp:nvSpPr>
      <dsp:spPr>
        <a:xfrm rot="10800000">
          <a:off x="0" y="1218267"/>
          <a:ext cx="10515600" cy="1228737"/>
        </a:xfrm>
        <a:prstGeom prst="upArrowCallou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fr-CA" sz="1800" kern="1200" dirty="0"/>
            <a:t>Avant la réunion, il examine toutes les données d’évaluation pertinentes.</a:t>
          </a:r>
        </a:p>
      </dsp:txBody>
      <dsp:txXfrm rot="10800000">
        <a:off x="0" y="1218267"/>
        <a:ext cx="10515600" cy="798396"/>
      </dsp:txXfrm>
    </dsp:sp>
    <dsp:sp modelId="{9E6211DE-71B5-BD4A-A0CD-B0BCC99D6E05}">
      <dsp:nvSpPr>
        <dsp:cNvPr id="0" name=""/>
        <dsp:cNvSpPr/>
      </dsp:nvSpPr>
      <dsp:spPr>
        <a:xfrm rot="10800000">
          <a:off x="0" y="1513"/>
          <a:ext cx="10515600" cy="1228737"/>
        </a:xfrm>
        <a:prstGeom prst="upArrowCallou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35000"/>
            </a:spcAft>
            <a:buNone/>
          </a:pPr>
          <a:r>
            <a:rPr lang="fr-CA" sz="1800" kern="1200" dirty="0"/>
            <a:t>Un examinateur se voit attribuer le dossier d’un résident.</a:t>
          </a:r>
        </a:p>
      </dsp:txBody>
      <dsp:txXfrm rot="10800000">
        <a:off x="0" y="1513"/>
        <a:ext cx="10515600" cy="798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0A902A-56EA-49E1-93AE-566D3C7B97B9}">
      <dsp:nvSpPr>
        <dsp:cNvPr id="0" name=""/>
        <dsp:cNvSpPr/>
      </dsp:nvSpPr>
      <dsp:spPr>
        <a:xfrm>
          <a:off x="0" y="228576"/>
          <a:ext cx="7419975" cy="11806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6A7BEA-A66D-4E50-8BB5-178A818A7DC3}">
      <dsp:nvSpPr>
        <dsp:cNvPr id="0" name=""/>
        <dsp:cNvSpPr/>
      </dsp:nvSpPr>
      <dsp:spPr>
        <a:xfrm>
          <a:off x="357138" y="494201"/>
          <a:ext cx="649342" cy="64934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7A4D91-350A-4BB8-AB86-47BC517FBE07}">
      <dsp:nvSpPr>
        <dsp:cNvPr id="0" name=""/>
        <dsp:cNvSpPr/>
      </dsp:nvSpPr>
      <dsp:spPr>
        <a:xfrm>
          <a:off x="1363620" y="228576"/>
          <a:ext cx="6056354" cy="1180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49" tIns="124949" rIns="124949" bIns="124949" numCol="1" spcCol="1270" anchor="ctr" anchorCtr="0">
          <a:noAutofit/>
        </a:bodyPr>
        <a:lstStyle/>
        <a:p>
          <a:pPr marL="0" lvl="0" indent="0" algn="l" defTabSz="622300">
            <a:lnSpc>
              <a:spcPct val="90000"/>
            </a:lnSpc>
            <a:spcBef>
              <a:spcPct val="0"/>
            </a:spcBef>
            <a:spcAft>
              <a:spcPct val="35000"/>
            </a:spcAft>
            <a:buNone/>
          </a:pPr>
          <a:r>
            <a:rPr lang="fr-CA" sz="1400" b="0" i="0" kern="1200" dirty="0"/>
            <a:t>Revoir le plan d’évaluation, notamment :</a:t>
          </a:r>
        </a:p>
        <a:p>
          <a:pPr marL="0" lvl="0" indent="0" algn="l" defTabSz="622300">
            <a:lnSpc>
              <a:spcPct val="90000"/>
            </a:lnSpc>
            <a:spcBef>
              <a:spcPct val="0"/>
            </a:spcBef>
            <a:spcAft>
              <a:spcPct val="35000"/>
            </a:spcAft>
            <a:buNone/>
          </a:pPr>
          <a:r>
            <a:rPr lang="fr-CA" sz="1400" b="0" i="0" kern="1200" dirty="0"/>
            <a:t>	-montrer des exemples de formulaires</a:t>
          </a:r>
        </a:p>
        <a:p>
          <a:pPr marL="0" lvl="0" indent="0" algn="l" defTabSz="622300">
            <a:lnSpc>
              <a:spcPct val="90000"/>
            </a:lnSpc>
            <a:spcBef>
              <a:spcPct val="0"/>
            </a:spcBef>
            <a:spcAft>
              <a:spcPct val="35000"/>
            </a:spcAft>
            <a:buNone/>
          </a:pPr>
          <a:r>
            <a:rPr lang="fr-CA" sz="1400" b="0" i="0" kern="1200" dirty="0"/>
            <a:t>	-faire une démonstration de la plateforme électronique en temps réel</a:t>
          </a:r>
        </a:p>
      </dsp:txBody>
      <dsp:txXfrm>
        <a:off x="1363620" y="228576"/>
        <a:ext cx="6056354" cy="1180623"/>
      </dsp:txXfrm>
    </dsp:sp>
    <dsp:sp modelId="{EFC61B9D-4F27-4452-9B72-1A32AC32BD6D}">
      <dsp:nvSpPr>
        <dsp:cNvPr id="0" name=""/>
        <dsp:cNvSpPr/>
      </dsp:nvSpPr>
      <dsp:spPr>
        <a:xfrm>
          <a:off x="0" y="1704356"/>
          <a:ext cx="7419975" cy="1180623"/>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88F7B9-054E-4B34-B62F-C84212BF8644}">
      <dsp:nvSpPr>
        <dsp:cNvPr id="0" name=""/>
        <dsp:cNvSpPr/>
      </dsp:nvSpPr>
      <dsp:spPr>
        <a:xfrm>
          <a:off x="357138" y="1969981"/>
          <a:ext cx="649342" cy="64934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7F9145-0DE3-459F-A780-FB7492602C71}">
      <dsp:nvSpPr>
        <dsp:cNvPr id="0" name=""/>
        <dsp:cNvSpPr/>
      </dsp:nvSpPr>
      <dsp:spPr>
        <a:xfrm>
          <a:off x="1363620" y="1704356"/>
          <a:ext cx="6056354" cy="1180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949" tIns="124949" rIns="124949" bIns="124949" numCol="1" spcCol="1270" anchor="ctr" anchorCtr="0">
          <a:noAutofit/>
        </a:bodyPr>
        <a:lstStyle/>
        <a:p>
          <a:pPr marL="0" lvl="0" indent="0" algn="l" defTabSz="622300">
            <a:lnSpc>
              <a:spcPct val="90000"/>
            </a:lnSpc>
            <a:spcBef>
              <a:spcPct val="0"/>
            </a:spcBef>
            <a:spcAft>
              <a:spcPct val="35000"/>
            </a:spcAft>
            <a:buNone/>
          </a:pPr>
          <a:r>
            <a:rPr lang="fr-CA" sz="1400" b="0" i="0" kern="1200" dirty="0"/>
            <a:t>S’assurer que tous savent comment se connecter à la plateforme et marquer la page sur leur appareil</a:t>
          </a:r>
        </a:p>
      </dsp:txBody>
      <dsp:txXfrm>
        <a:off x="1363620" y="1704356"/>
        <a:ext cx="6056354" cy="1180623"/>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58448-0430-0441-BB71-2595B7CF50CF}"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77EE89-0766-024F-9F88-80232D371B78}" type="slidenum">
              <a:rPr lang="en-US" smtClean="0"/>
              <a:t>‹#›</a:t>
            </a:fld>
            <a:endParaRPr lang="en-US"/>
          </a:p>
        </p:txBody>
      </p:sp>
    </p:spTree>
    <p:extLst>
      <p:ext uri="{BB962C8B-B14F-4D97-AF65-F5344CB8AC3E}">
        <p14:creationId xmlns:p14="http://schemas.microsoft.com/office/powerpoint/2010/main" val="697844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1</a:t>
            </a:fld>
            <a:endParaRPr lang="en-US"/>
          </a:p>
        </p:txBody>
      </p:sp>
    </p:spTree>
    <p:extLst>
      <p:ext uri="{BB962C8B-B14F-4D97-AF65-F5344CB8AC3E}">
        <p14:creationId xmlns:p14="http://schemas.microsoft.com/office/powerpoint/2010/main" val="1060842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fr-CA" dirty="0"/>
              <a:t>L’étude majeure menée par David Asch a montré qu’en obstétrique et gynécologie, le devenir des patientes pourrait être directement lié au lieu de formation des médecins.</a:t>
            </a:r>
          </a:p>
          <a:p>
            <a:pPr marL="174708" indent="-174708">
              <a:buFont typeface="Arial"/>
              <a:buChar char="•"/>
            </a:pPr>
            <a:r>
              <a:rPr lang="fr-CA" dirty="0"/>
              <a:t>David </a:t>
            </a:r>
            <a:r>
              <a:rPr lang="fr-CA" baseline="0" dirty="0"/>
              <a:t>Asch a montré que les taux de complications après la formation diminuent avec l’expérience, mais à un rythme spécifique au lieu de la résidence. Par exemple, si un médecin a fait sa résidence dans le programme « X », la trajectoire d’amélioration du taux de complications suit une courbe, qui diffère de celle du médecin qui a fait sa formation dans le programme « Y » (pour les besoins de la cause, disons que « Y » affiche un meilleur taux que « X »), et même si le taux de complications a diminué dans les deux cas, le taux pour « X » n’est jamais aussi faible que celui de « Y ».</a:t>
            </a:r>
          </a:p>
          <a:p>
            <a:pPr marL="174708" indent="-174708">
              <a:buFont typeface="Arial"/>
              <a:buChar char="•"/>
            </a:pPr>
            <a:r>
              <a:rPr lang="fr-CA" baseline="0" dirty="0"/>
              <a:t>C’est donc dire que les expériences en début de formation comptent, les méthodes d’apprentissage comptent, les programmes de formation comptent, et la rétroaction et le coaching comptent.</a:t>
            </a:r>
          </a:p>
        </p:txBody>
      </p:sp>
      <p:sp>
        <p:nvSpPr>
          <p:cNvPr id="4" name="Slide Number Placeholder 3"/>
          <p:cNvSpPr>
            <a:spLocks noGrp="1"/>
          </p:cNvSpPr>
          <p:nvPr>
            <p:ph type="sldNum" sz="quarter" idx="10"/>
          </p:nvPr>
        </p:nvSpPr>
        <p:spPr/>
        <p:txBody>
          <a:bodyPr/>
          <a:lstStyle/>
          <a:p>
            <a:fld id="{B2602FAB-FC34-1D4B-BF19-1C2329E689C6}" type="slidenum">
              <a:rPr lang="en-US" smtClean="0"/>
              <a:t>10</a:t>
            </a:fld>
            <a:endParaRPr lang="en-US"/>
          </a:p>
        </p:txBody>
      </p:sp>
    </p:spTree>
    <p:extLst>
      <p:ext uri="{BB962C8B-B14F-4D97-AF65-F5344CB8AC3E}">
        <p14:creationId xmlns:p14="http://schemas.microsoft.com/office/powerpoint/2010/main" val="1667387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Si la fréquence des évaluations augmente, l’incidence est moindre pour chacune d’elles</a:t>
            </a:r>
          </a:p>
          <a:p>
            <a:r>
              <a:rPr lang="fr-CA" dirty="0"/>
              <a:t>Quand les objectifs d’apprentissage sont clairs, les apprenants s’investissent davantage dans leur formation</a:t>
            </a:r>
          </a:p>
        </p:txBody>
      </p:sp>
      <p:sp>
        <p:nvSpPr>
          <p:cNvPr id="4" name="Slide Number Placeholder 3"/>
          <p:cNvSpPr>
            <a:spLocks noGrp="1"/>
          </p:cNvSpPr>
          <p:nvPr>
            <p:ph type="sldNum" sz="quarter" idx="10"/>
          </p:nvPr>
        </p:nvSpPr>
        <p:spPr/>
        <p:txBody>
          <a:bodyPr/>
          <a:lstStyle/>
          <a:p>
            <a:fld id="{B2602FAB-FC34-1D4B-BF19-1C2329E689C6}" type="slidenum">
              <a:rPr lang="en-US" smtClean="0"/>
              <a:t>11</a:t>
            </a:fld>
            <a:endParaRPr lang="en-US"/>
          </a:p>
        </p:txBody>
      </p:sp>
    </p:spTree>
    <p:extLst>
      <p:ext uri="{BB962C8B-B14F-4D97-AF65-F5344CB8AC3E}">
        <p14:creationId xmlns:p14="http://schemas.microsoft.com/office/powerpoint/2010/main" val="232854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12</a:t>
            </a:fld>
            <a:endParaRPr lang="en-US"/>
          </a:p>
        </p:txBody>
      </p:sp>
    </p:spTree>
    <p:extLst>
      <p:ext uri="{BB962C8B-B14F-4D97-AF65-F5344CB8AC3E}">
        <p14:creationId xmlns:p14="http://schemas.microsoft.com/office/powerpoint/2010/main" val="3255767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Passer en revue les 4 étapes d’apprentissage avec les résidents en leur rappelant que l’objectif est l’apprentissage à vie</a:t>
            </a:r>
          </a:p>
          <a:p>
            <a:r>
              <a:rPr lang="fr-CA" dirty="0"/>
              <a:t>Moment bien choisi pour parler de la durée de chaque étape dans votre discipline</a:t>
            </a:r>
          </a:p>
        </p:txBody>
      </p:sp>
      <p:sp>
        <p:nvSpPr>
          <p:cNvPr id="4" name="Slide Number Placeholder 3"/>
          <p:cNvSpPr>
            <a:spLocks noGrp="1"/>
          </p:cNvSpPr>
          <p:nvPr>
            <p:ph type="sldNum" sz="quarter" idx="10"/>
          </p:nvPr>
        </p:nvSpPr>
        <p:spPr/>
        <p:txBody>
          <a:bodyPr/>
          <a:lstStyle/>
          <a:p>
            <a:fld id="{B2602FAB-FC34-1D4B-BF19-1C2329E689C6}" type="slidenum">
              <a:rPr lang="en-US" smtClean="0"/>
              <a:t>13</a:t>
            </a:fld>
            <a:endParaRPr lang="en-US"/>
          </a:p>
        </p:txBody>
      </p:sp>
    </p:spTree>
    <p:extLst>
      <p:ext uri="{BB962C8B-B14F-4D97-AF65-F5344CB8AC3E}">
        <p14:creationId xmlns:p14="http://schemas.microsoft.com/office/powerpoint/2010/main" val="3976062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14</a:t>
            </a:fld>
            <a:endParaRPr lang="en-US"/>
          </a:p>
        </p:txBody>
      </p:sp>
    </p:spTree>
    <p:extLst>
      <p:ext uri="{BB962C8B-B14F-4D97-AF65-F5344CB8AC3E}">
        <p14:creationId xmlns:p14="http://schemas.microsoft.com/office/powerpoint/2010/main" val="4358333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Les jalons sont particulièrement utiles pour l’élaboration de programmes d’études et l’évaluation des apprenants, car ils fournissent les détails nécessaires.</a:t>
            </a:r>
          </a:p>
        </p:txBody>
      </p:sp>
      <p:sp>
        <p:nvSpPr>
          <p:cNvPr id="4" name="Slide Number Placeholder 3"/>
          <p:cNvSpPr>
            <a:spLocks noGrp="1"/>
          </p:cNvSpPr>
          <p:nvPr>
            <p:ph type="sldNum" sz="quarter" idx="10"/>
          </p:nvPr>
        </p:nvSpPr>
        <p:spPr/>
        <p:txBody>
          <a:bodyPr/>
          <a:lstStyle/>
          <a:p>
            <a:fld id="{B2602FAB-FC34-1D4B-BF19-1C2329E689C6}" type="slidenum">
              <a:rPr lang="en-US" smtClean="0"/>
              <a:t>15</a:t>
            </a:fld>
            <a:endParaRPr lang="en-US"/>
          </a:p>
        </p:txBody>
      </p:sp>
    </p:spTree>
    <p:extLst>
      <p:ext uri="{BB962C8B-B14F-4D97-AF65-F5344CB8AC3E}">
        <p14:creationId xmlns:p14="http://schemas.microsoft.com/office/powerpoint/2010/main" val="1313932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Trois vidéos pour mieux comprendre le concept des APC</a:t>
            </a:r>
          </a:p>
        </p:txBody>
      </p:sp>
      <p:sp>
        <p:nvSpPr>
          <p:cNvPr id="4" name="Slide Number Placeholder 3"/>
          <p:cNvSpPr>
            <a:spLocks noGrp="1"/>
          </p:cNvSpPr>
          <p:nvPr>
            <p:ph type="sldNum" sz="quarter" idx="10"/>
          </p:nvPr>
        </p:nvSpPr>
        <p:spPr/>
        <p:txBody>
          <a:bodyPr/>
          <a:lstStyle/>
          <a:p>
            <a:fld id="{B2602FAB-FC34-1D4B-BF19-1C2329E689C6}" type="slidenum">
              <a:rPr lang="en-US" smtClean="0"/>
              <a:t>16</a:t>
            </a:fld>
            <a:endParaRPr lang="en-US"/>
          </a:p>
        </p:txBody>
      </p:sp>
    </p:spTree>
    <p:extLst>
      <p:ext uri="{BB962C8B-B14F-4D97-AF65-F5344CB8AC3E}">
        <p14:creationId xmlns:p14="http://schemas.microsoft.com/office/powerpoint/2010/main" val="2267095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17</a:t>
            </a:fld>
            <a:endParaRPr lang="en-US"/>
          </a:p>
        </p:txBody>
      </p:sp>
    </p:spTree>
    <p:extLst>
      <p:ext uri="{BB962C8B-B14F-4D97-AF65-F5344CB8AC3E}">
        <p14:creationId xmlns:p14="http://schemas.microsoft.com/office/powerpoint/2010/main" val="42470770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18</a:t>
            </a:fld>
            <a:endParaRPr lang="en-US"/>
          </a:p>
        </p:txBody>
      </p:sp>
    </p:spTree>
    <p:extLst>
      <p:ext uri="{BB962C8B-B14F-4D97-AF65-F5344CB8AC3E}">
        <p14:creationId xmlns:p14="http://schemas.microsoft.com/office/powerpoint/2010/main" val="3420959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Au fil de l’enseignement et de l’apprentissage de chaque APC, les résidents progressent dans les étapes de formation.</a:t>
            </a:r>
          </a:p>
        </p:txBody>
      </p:sp>
      <p:sp>
        <p:nvSpPr>
          <p:cNvPr id="4" name="Slide Number Placeholder 3"/>
          <p:cNvSpPr>
            <a:spLocks noGrp="1"/>
          </p:cNvSpPr>
          <p:nvPr>
            <p:ph type="sldNum" sz="quarter" idx="10"/>
          </p:nvPr>
        </p:nvSpPr>
        <p:spPr/>
        <p:txBody>
          <a:bodyPr/>
          <a:lstStyle/>
          <a:p>
            <a:fld id="{B2602FAB-FC34-1D4B-BF19-1C2329E689C6}" type="slidenum">
              <a:rPr lang="en-US" smtClean="0"/>
              <a:t>19</a:t>
            </a:fld>
            <a:endParaRPr lang="en-US"/>
          </a:p>
        </p:txBody>
      </p:sp>
    </p:spTree>
    <p:extLst>
      <p:ext uri="{BB962C8B-B14F-4D97-AF65-F5344CB8AC3E}">
        <p14:creationId xmlns:p14="http://schemas.microsoft.com/office/powerpoint/2010/main" val="4032572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02FAB-FC34-1D4B-BF19-1C2329E689C6}" type="slidenum">
              <a:rPr lang="en-US" smtClean="0"/>
              <a:t>2</a:t>
            </a:fld>
            <a:endParaRPr lang="en-US"/>
          </a:p>
        </p:txBody>
      </p:sp>
    </p:spTree>
    <p:extLst>
      <p:ext uri="{BB962C8B-B14F-4D97-AF65-F5344CB8AC3E}">
        <p14:creationId xmlns:p14="http://schemas.microsoft.com/office/powerpoint/2010/main" val="552971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20</a:t>
            </a:fld>
            <a:endParaRPr lang="en-US"/>
          </a:p>
        </p:txBody>
      </p:sp>
    </p:spTree>
    <p:extLst>
      <p:ext uri="{BB962C8B-B14F-4D97-AF65-F5344CB8AC3E}">
        <p14:creationId xmlns:p14="http://schemas.microsoft.com/office/powerpoint/2010/main" val="5025015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21</a:t>
            </a:fld>
            <a:endParaRPr lang="en-US"/>
          </a:p>
        </p:txBody>
      </p:sp>
    </p:spTree>
    <p:extLst>
      <p:ext uri="{BB962C8B-B14F-4D97-AF65-F5344CB8AC3E}">
        <p14:creationId xmlns:p14="http://schemas.microsoft.com/office/powerpoint/2010/main" val="38206901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L’évaluation pour l’apprenant se déroule comme suit :</a:t>
            </a:r>
          </a:p>
          <a:p>
            <a:endParaRPr lang="en-US" dirty="0"/>
          </a:p>
          <a:p>
            <a:pPr marL="232943" indent="-232943">
              <a:buFont typeface="+mj-lt"/>
              <a:buAutoNum type="arabicPeriod"/>
            </a:pPr>
            <a:r>
              <a:rPr lang="fr-CA" dirty="0"/>
              <a:t>Planifie les activités d’apprentissage</a:t>
            </a:r>
          </a:p>
          <a:p>
            <a:pPr marL="640594" lvl="1" indent="-174708">
              <a:buFont typeface="Arial" panose="020B0604020202020204" pitchFamily="34" charset="0"/>
              <a:buChar char="•"/>
            </a:pPr>
            <a:r>
              <a:rPr lang="fr-CA" dirty="0"/>
              <a:t>Cette planification est effectuée selon une macro-perspective (stage) et une </a:t>
            </a:r>
            <a:r>
              <a:rPr lang="fr-CA" dirty="0" err="1"/>
              <a:t>microperspective</a:t>
            </a:r>
            <a:r>
              <a:rPr lang="fr-CA" dirty="0"/>
              <a:t> (journée). </a:t>
            </a:r>
          </a:p>
          <a:p>
            <a:pPr marL="640594" lvl="1" indent="-174708">
              <a:buFont typeface="Arial" panose="020B0604020202020204" pitchFamily="34" charset="0"/>
              <a:buChar char="•"/>
            </a:pPr>
            <a:r>
              <a:rPr lang="fr-CA" dirty="0"/>
              <a:t>Consulte les APC et jalons pour la journée ou l’ensemble du stage.</a:t>
            </a:r>
          </a:p>
          <a:p>
            <a:pPr marL="640594" lvl="1" indent="-174708">
              <a:buFont typeface="Arial" panose="020B0604020202020204" pitchFamily="34" charset="0"/>
              <a:buChar char="•"/>
            </a:pPr>
            <a:r>
              <a:rPr lang="fr-CA" dirty="0"/>
              <a:t>Choisit des activités d’observation.</a:t>
            </a:r>
          </a:p>
          <a:p>
            <a:pPr marL="640594" lvl="1" indent="-174708">
              <a:buFont typeface="Arial" panose="020B0604020202020204" pitchFamily="34" charset="0"/>
              <a:buChar char="•"/>
            </a:pPr>
            <a:r>
              <a:rPr lang="fr-CA" dirty="0"/>
              <a:t>Détermine avec le superviseur les occasions d’apprentissage.</a:t>
            </a:r>
          </a:p>
          <a:p>
            <a:pPr marL="232943" indent="-232943">
              <a:buFont typeface="+mj-lt"/>
              <a:buAutoNum type="arabicPeriod"/>
            </a:pPr>
            <a:r>
              <a:rPr lang="fr-CA" dirty="0"/>
              <a:t>Participe à la rencontre d’observation</a:t>
            </a:r>
          </a:p>
          <a:p>
            <a:pPr marL="640594" lvl="1" indent="-174708">
              <a:buFont typeface="Arial" panose="020B0604020202020204" pitchFamily="34" charset="0"/>
              <a:buChar char="•"/>
            </a:pPr>
            <a:r>
              <a:rPr lang="fr-CA" dirty="0"/>
              <a:t>Travaille avec le superviseur, les pairs et, souvent, le patient.</a:t>
            </a:r>
          </a:p>
          <a:p>
            <a:pPr marL="232943" indent="-232943">
              <a:buFont typeface="+mj-lt"/>
              <a:buAutoNum type="arabicPeriod"/>
            </a:pPr>
            <a:r>
              <a:rPr lang="fr-CA" dirty="0"/>
              <a:t>Échange des commentaires</a:t>
            </a:r>
          </a:p>
          <a:p>
            <a:pPr marL="640594" lvl="1" indent="-174708">
              <a:buFont typeface="Arial" panose="020B0604020202020204" pitchFamily="34" charset="0"/>
              <a:buChar char="•"/>
            </a:pPr>
            <a:r>
              <a:rPr lang="fr-CA" dirty="0"/>
              <a:t>Le résident s’évalue (c.-à-d. réfléchit à ses apprentissages).</a:t>
            </a:r>
          </a:p>
          <a:p>
            <a:pPr marL="640594" lvl="1" indent="-174708">
              <a:buFont typeface="Arial" panose="020B0604020202020204" pitchFamily="34" charset="0"/>
              <a:buChar char="•"/>
            </a:pPr>
            <a:r>
              <a:rPr lang="fr-CA" dirty="0"/>
              <a:t>Le superviseur fournit des commentaires d’apprentissage constructifs en fonction des preuves de la rencontre et de la structure de l’APC du Collège royal.</a:t>
            </a:r>
          </a:p>
          <a:p>
            <a:pPr marL="232943" indent="-232943">
              <a:buFont typeface="+mj-lt"/>
              <a:buAutoNum type="arabicPeriod"/>
            </a:pPr>
            <a:r>
              <a:rPr lang="fr-CA" dirty="0"/>
              <a:t>Consigne l’observation</a:t>
            </a:r>
          </a:p>
          <a:p>
            <a:pPr marL="640594" lvl="1" indent="-174708">
              <a:buFont typeface="Arial" panose="020B0604020202020204" pitchFamily="34" charset="0"/>
              <a:buChar char="•"/>
            </a:pPr>
            <a:r>
              <a:rPr lang="fr-CA" dirty="0"/>
              <a:t>Toutes les observations ne sont pas consignées.</a:t>
            </a:r>
          </a:p>
          <a:p>
            <a:pPr marL="640594" lvl="1" indent="-174708">
              <a:buFont typeface="Arial" panose="020B0604020202020204" pitchFamily="34" charset="0"/>
              <a:buChar char="•"/>
            </a:pPr>
            <a:r>
              <a:rPr lang="fr-CA" dirty="0"/>
              <a:t>L’observation peut être consignée dans </a:t>
            </a:r>
            <a:r>
              <a:rPr lang="fr-CA" dirty="0" err="1"/>
              <a:t>ePortfolio</a:t>
            </a:r>
            <a:r>
              <a:rPr lang="fr-CA" dirty="0"/>
              <a:t> ou un autre outil numérique. </a:t>
            </a:r>
          </a:p>
          <a:p>
            <a:endParaRPr lang="en-US" baseline="0" dirty="0"/>
          </a:p>
        </p:txBody>
      </p:sp>
      <p:sp>
        <p:nvSpPr>
          <p:cNvPr id="4" name="Slide Number Placeholder 3"/>
          <p:cNvSpPr>
            <a:spLocks noGrp="1"/>
          </p:cNvSpPr>
          <p:nvPr>
            <p:ph type="sldNum" sz="quarter" idx="10"/>
          </p:nvPr>
        </p:nvSpPr>
        <p:spPr/>
        <p:txBody>
          <a:bodyPr/>
          <a:lstStyle/>
          <a:p>
            <a:fld id="{02BE44E4-D6E0-446D-9134-31D2F2557413}" type="slidenum">
              <a:rPr lang="en-CA" smtClean="0"/>
              <a:t>22</a:t>
            </a:fld>
            <a:endParaRPr lang="en-CA"/>
          </a:p>
        </p:txBody>
      </p:sp>
    </p:spTree>
    <p:extLst>
      <p:ext uri="{BB962C8B-B14F-4D97-AF65-F5344CB8AC3E}">
        <p14:creationId xmlns:p14="http://schemas.microsoft.com/office/powerpoint/2010/main" val="11900073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Pour l’observateur, l’évaluation se déroule comme suit :</a:t>
            </a:r>
          </a:p>
          <a:p>
            <a:pPr marL="232943" indent="-232943">
              <a:buAutoNum type="arabicParenR"/>
            </a:pPr>
            <a:r>
              <a:rPr lang="fr-CA" baseline="0" dirty="0"/>
              <a:t>Soutient l’apprentissage</a:t>
            </a:r>
          </a:p>
          <a:p>
            <a:pPr marL="698830" lvl="1" indent="-232943">
              <a:buFont typeface="Arial" panose="020B0604020202020204" pitchFamily="34" charset="0"/>
              <a:buChar char="•"/>
            </a:pPr>
            <a:r>
              <a:rPr lang="fr-CA" baseline="0" dirty="0"/>
              <a:t>Travaille avec les apprenants.</a:t>
            </a:r>
          </a:p>
          <a:p>
            <a:pPr marL="698830" lvl="1" indent="-232943">
              <a:buFont typeface="Arial" panose="020B0604020202020204" pitchFamily="34" charset="0"/>
              <a:buChar char="•"/>
            </a:pPr>
            <a:r>
              <a:rPr lang="fr-CA" baseline="0" dirty="0"/>
              <a:t>Contribue à la description narrative des observations.</a:t>
            </a:r>
          </a:p>
          <a:p>
            <a:pPr marL="698830" lvl="1" indent="-232943">
              <a:buFont typeface="Arial" panose="020B0604020202020204" pitchFamily="34" charset="0"/>
              <a:buChar char="•"/>
            </a:pPr>
            <a:r>
              <a:rPr lang="fr-CA" baseline="0" dirty="0"/>
              <a:t>Examine les preuves de l’apprentissage.</a:t>
            </a:r>
          </a:p>
          <a:p>
            <a:pPr marL="232943" indent="-232943">
              <a:buAutoNum type="arabicParenR"/>
            </a:pPr>
            <a:r>
              <a:rPr lang="fr-CA" baseline="0" dirty="0"/>
              <a:t>Prépare l’observation</a:t>
            </a:r>
          </a:p>
          <a:p>
            <a:pPr marL="698830" lvl="1" indent="-232943">
              <a:buFont typeface="Arial" panose="020B0604020202020204" pitchFamily="34" charset="0"/>
              <a:buChar char="•"/>
            </a:pPr>
            <a:r>
              <a:rPr lang="fr-CA" baseline="0" dirty="0"/>
              <a:t>Examine et accepte les demandes d’observation.</a:t>
            </a:r>
          </a:p>
          <a:p>
            <a:pPr marL="698830" lvl="1" indent="-232943">
              <a:buFont typeface="Arial" panose="020B0604020202020204" pitchFamily="34" charset="0"/>
              <a:buChar char="•"/>
            </a:pPr>
            <a:r>
              <a:rPr lang="fr-CA" baseline="0" dirty="0"/>
              <a:t>Examine les jalons et APC.</a:t>
            </a:r>
          </a:p>
          <a:p>
            <a:pPr marL="232943" indent="-232943">
              <a:buFont typeface="+mj-lt"/>
              <a:buAutoNum type="arabicParenR"/>
            </a:pPr>
            <a:r>
              <a:rPr lang="fr-CA" baseline="0" dirty="0"/>
              <a:t>Participe à la rencontre d’observation</a:t>
            </a:r>
          </a:p>
          <a:p>
            <a:pPr marL="698830" lvl="1" indent="-232943" defTabSz="931774">
              <a:buFont typeface="Arial" panose="020B0604020202020204" pitchFamily="34" charset="0"/>
              <a:buChar char="•"/>
              <a:defRPr/>
            </a:pPr>
            <a:r>
              <a:rPr lang="fr-CA" dirty="0"/>
              <a:t>Travaille avec l’apprenant et, souvent, le patient.</a:t>
            </a:r>
          </a:p>
          <a:p>
            <a:pPr marL="232943" indent="-232943" defTabSz="931774">
              <a:buFont typeface="+mj-lt"/>
              <a:buAutoNum type="arabicParenR"/>
              <a:defRPr/>
            </a:pPr>
            <a:r>
              <a:rPr lang="fr-CA" dirty="0"/>
              <a:t>Fournit de la rétroaction</a:t>
            </a:r>
          </a:p>
          <a:p>
            <a:pPr marL="640594" lvl="1" indent="-174708">
              <a:buFont typeface="Arial" panose="020B0604020202020204" pitchFamily="34" charset="0"/>
              <a:buChar char="•"/>
            </a:pPr>
            <a:r>
              <a:rPr lang="fr-CA" dirty="0"/>
              <a:t>L’observateur fournit des commentaires constructifs précis pour l’apprentissage en fonction des preuves de la rencontre et de la structure de l’APC du Collège royal.</a:t>
            </a:r>
          </a:p>
          <a:p>
            <a:pPr marL="232943" indent="-232943">
              <a:buFont typeface="+mj-lt"/>
              <a:buAutoNum type="arabicParenR"/>
            </a:pPr>
            <a:r>
              <a:rPr lang="fr-CA" dirty="0"/>
              <a:t>Consigne l’observation</a:t>
            </a:r>
          </a:p>
          <a:p>
            <a:pPr marL="640594" lvl="1" indent="-174708">
              <a:buFont typeface="Arial" panose="020B0604020202020204" pitchFamily="34" charset="0"/>
              <a:buChar char="•"/>
            </a:pPr>
            <a:r>
              <a:rPr lang="fr-CA" dirty="0"/>
              <a:t>Toutes les observations ne sont pas consignées.</a:t>
            </a:r>
          </a:p>
          <a:p>
            <a:pPr marL="640594" lvl="1" indent="-174708">
              <a:buFont typeface="Arial" panose="020B0604020202020204" pitchFamily="34" charset="0"/>
              <a:buChar char="•"/>
            </a:pPr>
            <a:r>
              <a:rPr lang="fr-CA" dirty="0"/>
              <a:t>L’observation peut être consignée dans </a:t>
            </a:r>
            <a:r>
              <a:rPr lang="fr-CA" dirty="0" err="1"/>
              <a:t>ePortfolio</a:t>
            </a:r>
            <a:r>
              <a:rPr lang="fr-CA" dirty="0"/>
              <a:t> ou un autre outil numérique. </a:t>
            </a:r>
          </a:p>
          <a:p>
            <a:pPr marL="698830" lvl="1" indent="-232943" defTabSz="931774">
              <a:buFont typeface="Arial" panose="020B0604020202020204" pitchFamily="34" charset="0"/>
              <a:buChar char="•"/>
              <a:defRPr/>
            </a:pPr>
            <a:endParaRPr lang="en-US" dirty="0"/>
          </a:p>
          <a:p>
            <a:pPr marL="232943" indent="-232943">
              <a:buFont typeface="+mj-lt"/>
              <a:buAutoNum type="arabicParenR"/>
            </a:pPr>
            <a:endParaRPr lang="en-US" baseline="0" dirty="0"/>
          </a:p>
          <a:p>
            <a:pPr marL="698830" lvl="1" indent="-232943">
              <a:buAutoNum type="arabicParenR"/>
            </a:pPr>
            <a:endParaRPr lang="en-US" baseline="0" dirty="0"/>
          </a:p>
        </p:txBody>
      </p:sp>
      <p:sp>
        <p:nvSpPr>
          <p:cNvPr id="4" name="Slide Number Placeholder 3"/>
          <p:cNvSpPr>
            <a:spLocks noGrp="1"/>
          </p:cNvSpPr>
          <p:nvPr>
            <p:ph type="sldNum" sz="quarter" idx="10"/>
          </p:nvPr>
        </p:nvSpPr>
        <p:spPr/>
        <p:txBody>
          <a:bodyPr/>
          <a:lstStyle/>
          <a:p>
            <a:fld id="{02BE44E4-D6E0-446D-9134-31D2F2557413}" type="slidenum">
              <a:rPr lang="en-CA" smtClean="0"/>
              <a:t>23</a:t>
            </a:fld>
            <a:endParaRPr lang="en-CA"/>
          </a:p>
        </p:txBody>
      </p:sp>
    </p:spTree>
    <p:extLst>
      <p:ext uri="{BB962C8B-B14F-4D97-AF65-F5344CB8AC3E}">
        <p14:creationId xmlns:p14="http://schemas.microsoft.com/office/powerpoint/2010/main" val="1190007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aseline="0" dirty="0"/>
              <a:t>Vue d’ensemble du parcours d’évaluation</a:t>
            </a:r>
          </a:p>
        </p:txBody>
      </p:sp>
      <p:sp>
        <p:nvSpPr>
          <p:cNvPr id="4" name="Slide Number Placeholder 3"/>
          <p:cNvSpPr>
            <a:spLocks noGrp="1"/>
          </p:cNvSpPr>
          <p:nvPr>
            <p:ph type="sldNum" sz="quarter" idx="10"/>
          </p:nvPr>
        </p:nvSpPr>
        <p:spPr/>
        <p:txBody>
          <a:bodyPr/>
          <a:lstStyle/>
          <a:p>
            <a:fld id="{02BE44E4-D6E0-446D-9134-31D2F2557413}" type="slidenum">
              <a:rPr lang="en-CA" smtClean="0"/>
              <a:t>24</a:t>
            </a:fld>
            <a:endParaRPr lang="en-CA"/>
          </a:p>
        </p:txBody>
      </p:sp>
    </p:spTree>
    <p:extLst>
      <p:ext uri="{BB962C8B-B14F-4D97-AF65-F5344CB8AC3E}">
        <p14:creationId xmlns:p14="http://schemas.microsoft.com/office/powerpoint/2010/main" val="3928743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fr-CA" dirty="0"/>
              <a:t>Jetons un coup d’œil à la stratégie d’évaluation pour </a:t>
            </a:r>
            <a:r>
              <a:rPr lang="fr-CA" i="1" dirty="0"/>
              <a:t>ajouter le nom du programme</a:t>
            </a:r>
          </a:p>
          <a:p>
            <a:pPr marL="174708" indent="-174708">
              <a:buFont typeface="Arial" panose="020B0604020202020204" pitchFamily="34" charset="0"/>
              <a:buChar char="•"/>
            </a:pPr>
            <a:r>
              <a:rPr lang="fr-CA" i="1" baseline="0" dirty="0"/>
              <a:t>Voici à quoi cela ressemblera :  (Présenter aux résidents les principales caractéristiques, le plan d’évaluation, la façon de savoir combien d’évaluations sont nécessaires, les variables contextuelles, etc.) </a:t>
            </a:r>
          </a:p>
          <a:p>
            <a:pPr marL="174708" indent="-174708">
              <a:buFont typeface="Arial" panose="020B0604020202020204" pitchFamily="34" charset="0"/>
              <a:buChar char="•"/>
            </a:pPr>
            <a:endParaRPr lang="en-CA" i="1" baseline="0" dirty="0"/>
          </a:p>
          <a:p>
            <a:r>
              <a:rPr lang="fr-CA" sz="1200" b="1" dirty="0">
                <a:solidFill>
                  <a:schemeClr val="tx1"/>
                </a:solidFill>
                <a:latin typeface="+mn-lt"/>
                <a:ea typeface="+mn-ea"/>
                <a:cs typeface="+mn-cs"/>
              </a:rPr>
              <a:t>Pédiatrie : APC 1 ‒ Progression vers la discipline</a:t>
            </a:r>
          </a:p>
          <a:p>
            <a:r>
              <a:rPr lang="fr-CA" sz="1200" b="1" dirty="0">
                <a:solidFill>
                  <a:schemeClr val="tx1"/>
                </a:solidFill>
                <a:latin typeface="+mn-lt"/>
                <a:ea typeface="+mn-ea"/>
                <a:cs typeface="+mn-cs"/>
              </a:rPr>
              <a:t> </a:t>
            </a:r>
          </a:p>
          <a:p>
            <a:r>
              <a:rPr lang="fr-CA" sz="1200" b="1" dirty="0">
                <a:solidFill>
                  <a:schemeClr val="tx1"/>
                </a:solidFill>
                <a:latin typeface="+mn-lt"/>
                <a:ea typeface="+mn-ea"/>
                <a:cs typeface="+mn-cs"/>
              </a:rPr>
              <a:t>Réalisation d’une anamnèse et d’un examen physique de base et présentation du cas</a:t>
            </a:r>
          </a:p>
          <a:p>
            <a:r>
              <a:rPr lang="fr-CA" sz="1200" b="1" dirty="0">
                <a:solidFill>
                  <a:schemeClr val="tx1"/>
                </a:solidFill>
                <a:latin typeface="+mn-lt"/>
                <a:ea typeface="+mn-ea"/>
                <a:cs typeface="+mn-cs"/>
              </a:rPr>
              <a:t> </a:t>
            </a:r>
          </a:p>
          <a:p>
            <a:r>
              <a:rPr lang="fr-CA" sz="1200" dirty="0">
                <a:solidFill>
                  <a:schemeClr val="tx1"/>
                </a:solidFill>
                <a:latin typeface="+mn-lt"/>
                <a:ea typeface="+mn-ea"/>
                <a:cs typeface="+mn-cs"/>
              </a:rPr>
              <a:t> </a:t>
            </a:r>
          </a:p>
          <a:p>
            <a:r>
              <a:rPr lang="fr-CA" sz="1200" u="sng" dirty="0">
                <a:solidFill>
                  <a:schemeClr val="tx1"/>
                </a:solidFill>
                <a:latin typeface="+mn-lt"/>
                <a:ea typeface="+mn-ea"/>
                <a:cs typeface="+mn-cs"/>
              </a:rPr>
              <a:t>Caractéristiques principales</a:t>
            </a:r>
          </a:p>
          <a:p>
            <a:pPr lvl="0"/>
            <a:r>
              <a:rPr lang="fr-CA" sz="1200" dirty="0">
                <a:solidFill>
                  <a:schemeClr val="tx1"/>
                </a:solidFill>
                <a:latin typeface="+mn-lt"/>
                <a:ea typeface="+mn-ea"/>
                <a:cs typeface="+mn-cs"/>
              </a:rPr>
              <a:t>Cette APC porte sur l’évaluation clinique, notamment la réalisation d’une anamnèse et d’un examen physique de base ainsi que la présentation du cas, et sert à vérifier les compétences acquises durant les études en médecine.</a:t>
            </a:r>
          </a:p>
          <a:p>
            <a:pPr lvl="0"/>
            <a:r>
              <a:rPr lang="fr-CA" sz="1200" dirty="0">
                <a:solidFill>
                  <a:schemeClr val="tx1"/>
                </a:solidFill>
                <a:latin typeface="+mn-lt"/>
                <a:ea typeface="+mn-ea"/>
                <a:cs typeface="+mn-cs"/>
              </a:rPr>
              <a:t>Cette APC ne consiste pas à poser le bon diagnostic ni à effectuer la prise en charge et la communication du plan au patient et à sa famille. </a:t>
            </a:r>
          </a:p>
          <a:p>
            <a:r>
              <a:rPr lang="fr-CA" sz="1200" dirty="0">
                <a:solidFill>
                  <a:schemeClr val="tx1"/>
                </a:solidFill>
                <a:latin typeface="+mn-lt"/>
                <a:ea typeface="+mn-ea"/>
                <a:cs typeface="+mn-cs"/>
              </a:rPr>
              <a:t> </a:t>
            </a:r>
          </a:p>
          <a:p>
            <a:r>
              <a:rPr lang="fr-CA" sz="1200" dirty="0">
                <a:solidFill>
                  <a:schemeClr val="tx1"/>
                </a:solidFill>
                <a:latin typeface="+mn-lt"/>
                <a:ea typeface="+mn-ea"/>
                <a:cs typeface="+mn-cs"/>
              </a:rPr>
              <a:t> </a:t>
            </a:r>
          </a:p>
          <a:p>
            <a:r>
              <a:rPr lang="fr-CA" sz="1200" u="sng" dirty="0">
                <a:solidFill>
                  <a:schemeClr val="tx1"/>
                </a:solidFill>
                <a:latin typeface="+mn-lt"/>
                <a:ea typeface="+mn-ea"/>
                <a:cs typeface="+mn-cs"/>
              </a:rPr>
              <a:t>Plan d’évaluation :</a:t>
            </a:r>
          </a:p>
          <a:p>
            <a:r>
              <a:rPr lang="fr-CA" sz="1200" dirty="0">
                <a:solidFill>
                  <a:schemeClr val="tx1"/>
                </a:solidFill>
                <a:latin typeface="+mn-lt"/>
                <a:ea typeface="+mn-ea"/>
                <a:cs typeface="+mn-cs"/>
              </a:rPr>
              <a:t> </a:t>
            </a:r>
          </a:p>
          <a:p>
            <a:r>
              <a:rPr lang="fr-CA" sz="1200" dirty="0">
                <a:solidFill>
                  <a:schemeClr val="tx1"/>
                </a:solidFill>
                <a:latin typeface="+mn-lt"/>
                <a:ea typeface="+mn-ea"/>
                <a:cs typeface="+mn-cs"/>
              </a:rPr>
              <a:t>Observation directe de l’anamnèse et de l’examen physique par le superviseur ou un résident sénior </a:t>
            </a:r>
          </a:p>
          <a:p>
            <a:r>
              <a:rPr lang="fr-CA" sz="1200" dirty="0">
                <a:solidFill>
                  <a:schemeClr val="tx1"/>
                </a:solidFill>
                <a:latin typeface="+mn-lt"/>
                <a:ea typeface="+mn-ea"/>
                <a:cs typeface="+mn-cs"/>
              </a:rPr>
              <a:t> </a:t>
            </a:r>
          </a:p>
          <a:p>
            <a:r>
              <a:rPr lang="fr-CA" sz="1200" dirty="0">
                <a:solidFill>
                  <a:schemeClr val="tx1"/>
                </a:solidFill>
                <a:latin typeface="+mn-lt"/>
                <a:ea typeface="+mn-ea"/>
                <a:cs typeface="+mn-cs"/>
              </a:rPr>
              <a:t>Utiliser le formulaire 1. Ce formulaire permet de recueillir des renseignements sur :  </a:t>
            </a:r>
          </a:p>
          <a:p>
            <a:pPr lvl="0"/>
            <a:r>
              <a:rPr lang="fr-CA" sz="1200" dirty="0">
                <a:solidFill>
                  <a:schemeClr val="tx1"/>
                </a:solidFill>
                <a:latin typeface="+mn-lt"/>
                <a:ea typeface="+mn-ea"/>
                <a:cs typeface="+mn-cs"/>
              </a:rPr>
              <a:t>L’âge : nouveau-né; nourrisson; enfant d’âge préscolaire; enfant d’âge scolaire; adolescent</a:t>
            </a:r>
          </a:p>
          <a:p>
            <a:pPr lvl="0"/>
            <a:r>
              <a:rPr lang="fr-CA" sz="1200" dirty="0">
                <a:solidFill>
                  <a:schemeClr val="tx1"/>
                </a:solidFill>
                <a:latin typeface="+mn-lt"/>
                <a:ea typeface="+mn-ea"/>
                <a:cs typeface="+mn-cs"/>
              </a:rPr>
              <a:t>Le contexte clinique : hospitalisation; consultation externe; service d’urgence; milieu communautaire</a:t>
            </a:r>
          </a:p>
          <a:p>
            <a:pPr lvl="0"/>
            <a:r>
              <a:rPr lang="fr-CA" sz="1200" dirty="0">
                <a:solidFill>
                  <a:schemeClr val="tx1"/>
                </a:solidFill>
                <a:latin typeface="+mn-lt"/>
                <a:ea typeface="+mn-ea"/>
                <a:cs typeface="+mn-cs"/>
              </a:rPr>
              <a:t>L’activité observée (sélectionner toutes les réponses qui s’appliquent) : anamnèse; examen physique; présentation du cas</a:t>
            </a:r>
          </a:p>
          <a:p>
            <a:r>
              <a:rPr lang="fr-CA" sz="1200" dirty="0">
                <a:solidFill>
                  <a:schemeClr val="tx1"/>
                </a:solidFill>
                <a:latin typeface="+mn-lt"/>
                <a:ea typeface="+mn-ea"/>
                <a:cs typeface="+mn-cs"/>
              </a:rPr>
              <a:t> </a:t>
            </a:r>
          </a:p>
          <a:p>
            <a:r>
              <a:rPr lang="fr-CA" sz="1200" dirty="0">
                <a:solidFill>
                  <a:schemeClr val="tx1"/>
                </a:solidFill>
                <a:latin typeface="+mn-lt"/>
                <a:ea typeface="+mn-ea"/>
                <a:cs typeface="+mn-cs"/>
              </a:rPr>
              <a:t>Recueillir 4 observations de réussite  </a:t>
            </a:r>
          </a:p>
          <a:p>
            <a:pPr lvl="0"/>
            <a:r>
              <a:rPr lang="fr-CA" sz="1200" dirty="0">
                <a:solidFill>
                  <a:schemeClr val="tx1"/>
                </a:solidFill>
                <a:latin typeface="+mn-lt"/>
                <a:ea typeface="+mn-ea"/>
                <a:cs typeface="+mn-cs"/>
              </a:rPr>
              <a:t>Au moins 2 observations du déroulement complet d’une rencontre comprenant l’anamnèse, l’examen physique et la présentation du cas </a:t>
            </a:r>
          </a:p>
          <a:p>
            <a:pPr lvl="0"/>
            <a:r>
              <a:rPr lang="fr-CA" sz="1200" dirty="0">
                <a:solidFill>
                  <a:schemeClr val="tx1"/>
                </a:solidFill>
                <a:latin typeface="+mn-lt"/>
                <a:ea typeface="+mn-ea"/>
                <a:cs typeface="+mn-cs"/>
              </a:rPr>
              <a:t>Au moins 1 observation du déroulement complet d’une rencontre par un membre du corps professoral</a:t>
            </a:r>
          </a:p>
          <a:p>
            <a:pPr lvl="0"/>
            <a:r>
              <a:rPr lang="fr-CA" sz="1200" dirty="0">
                <a:solidFill>
                  <a:schemeClr val="tx1"/>
                </a:solidFill>
                <a:latin typeface="+mn-lt"/>
                <a:ea typeface="+mn-ea"/>
                <a:cs typeface="+mn-cs"/>
              </a:rPr>
              <a:t>Au moins 1 nouveau-né ou nourrisson</a:t>
            </a:r>
          </a:p>
          <a:p>
            <a:pPr lvl="0"/>
            <a:r>
              <a:rPr lang="fr-CA" sz="1200" dirty="0">
                <a:solidFill>
                  <a:schemeClr val="tx1"/>
                </a:solidFill>
                <a:latin typeface="+mn-lt"/>
                <a:ea typeface="+mn-ea"/>
                <a:cs typeface="+mn-cs"/>
              </a:rPr>
              <a:t>Au moins 1 enfant d’âge préscolaire ou scolaire</a:t>
            </a:r>
          </a:p>
          <a:p>
            <a:pPr lvl="0"/>
            <a:r>
              <a:rPr lang="fr-CA" sz="1200" dirty="0">
                <a:solidFill>
                  <a:schemeClr val="tx1"/>
                </a:solidFill>
                <a:latin typeface="+mn-lt"/>
                <a:ea typeface="+mn-ea"/>
                <a:cs typeface="+mn-cs"/>
              </a:rPr>
              <a:t>Au moins 1 adolescent</a:t>
            </a:r>
          </a:p>
          <a:p>
            <a:pPr lvl="0"/>
            <a:r>
              <a:rPr lang="fr-CA" sz="1200" dirty="0">
                <a:solidFill>
                  <a:schemeClr val="tx1"/>
                </a:solidFill>
                <a:latin typeface="+mn-lt"/>
                <a:ea typeface="+mn-ea"/>
                <a:cs typeface="+mn-cs"/>
              </a:rPr>
              <a:t>Au moins 2 observations par un membre du corps professoral </a:t>
            </a:r>
          </a:p>
          <a:p>
            <a:pPr marL="174708" indent="-174708">
              <a:buFont typeface="Arial" panose="020B0604020202020204" pitchFamily="34" charset="0"/>
              <a:buChar char="•"/>
            </a:pPr>
            <a:endParaRPr lang="en-US" i="1" baseline="0" dirty="0"/>
          </a:p>
        </p:txBody>
      </p:sp>
      <p:sp>
        <p:nvSpPr>
          <p:cNvPr id="4" name="Slide Number Placeholder 3"/>
          <p:cNvSpPr>
            <a:spLocks noGrp="1"/>
          </p:cNvSpPr>
          <p:nvPr>
            <p:ph type="sldNum" sz="quarter" idx="10"/>
          </p:nvPr>
        </p:nvSpPr>
        <p:spPr/>
        <p:txBody>
          <a:bodyPr/>
          <a:lstStyle/>
          <a:p>
            <a:fld id="{02BE44E4-D6E0-446D-9134-31D2F2557413}" type="slidenum">
              <a:rPr lang="en-CA" smtClean="0"/>
              <a:t>25</a:t>
            </a:fld>
            <a:endParaRPr lang="en-CA"/>
          </a:p>
        </p:txBody>
      </p:sp>
    </p:spTree>
    <p:extLst>
      <p:ext uri="{BB962C8B-B14F-4D97-AF65-F5344CB8AC3E}">
        <p14:creationId xmlns:p14="http://schemas.microsoft.com/office/powerpoint/2010/main" val="1101497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26</a:t>
            </a:fld>
            <a:endParaRPr lang="en-US"/>
          </a:p>
        </p:txBody>
      </p:sp>
    </p:spTree>
    <p:extLst>
      <p:ext uri="{BB962C8B-B14F-4D97-AF65-F5344CB8AC3E}">
        <p14:creationId xmlns:p14="http://schemas.microsoft.com/office/powerpoint/2010/main" val="17418428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b="0" i="1" baseline="0" dirty="0"/>
              <a:t>À quoi ressemble un avant-midi en milieu clinique dans notre spécialité?</a:t>
            </a:r>
          </a:p>
          <a:p>
            <a:r>
              <a:rPr lang="fr-CA" b="0" i="0" baseline="0" dirty="0"/>
              <a:t>L’avant-midi en milieu clinique est semblable au système actuel, mais les évaluations seront dirigées et précises. Au lieu d’assumer l’ensemble de l’enseignement et de l’évaluation du résident, l’enseignant clinique se voit confier une seule APC. Comme dans le système actuel, l’enseignant clinique saisit, à mesure qu’elles se présentent, les occasions de discuter et d’enseigner au résident, en équilibrant ainsi évaluation et apprentissage. Voici comment pourrait se dérouler un avant-midi :</a:t>
            </a:r>
          </a:p>
          <a:p>
            <a:pPr marL="174708" indent="-174708">
              <a:buFont typeface="Arial" charset="0"/>
              <a:buChar char="•"/>
            </a:pPr>
            <a:r>
              <a:rPr lang="fr-CA" b="0" i="0" baseline="0" dirty="0"/>
              <a:t>Vous arrivez en clinique et saluez l’infirmière, l’externe et la stagiaire. En regardant votre horaire, vous passez rapidement en revue l’APC du Collège royal que vous évaluerez avec votre stagiaire. </a:t>
            </a:r>
          </a:p>
          <a:p>
            <a:pPr marL="640594" lvl="1" indent="-174708">
              <a:buFont typeface="Arial" charset="0"/>
              <a:buChar char="•"/>
            </a:pPr>
            <a:r>
              <a:rPr lang="fr-CA" b="0" i="0" baseline="0" dirty="0"/>
              <a:t>Vous constatez qu’on vous a planifié deux tâches dans la même case horaire; vous demandez donc à votre stagiaire d’assumer l’une des deux tâches.</a:t>
            </a:r>
          </a:p>
          <a:p>
            <a:pPr marL="640594" lvl="1" indent="-174708">
              <a:buFont typeface="Arial" charset="0"/>
              <a:buChar char="•"/>
            </a:pPr>
            <a:r>
              <a:rPr lang="fr-CA" b="0" i="0" baseline="0" dirty="0"/>
              <a:t>Ensemble, vous déterminez une expérience dans laquelle vous pouvez observer la résidente pendant qu’elle réalise l’APC.</a:t>
            </a:r>
          </a:p>
          <a:p>
            <a:pPr marL="174708" indent="-174708">
              <a:buFont typeface="Arial" charset="0"/>
              <a:buChar char="•"/>
            </a:pPr>
            <a:r>
              <a:rPr lang="fr-CA" b="0" i="0" baseline="0" dirty="0"/>
              <a:t>Vous commencez à recevoir les patients en rencontrant votre stagiaire entre les consultations pour discuter des décisions et des orientations.</a:t>
            </a:r>
          </a:p>
          <a:p>
            <a:pPr marL="174708" indent="-174708">
              <a:buFont typeface="Arial" charset="0"/>
              <a:buChar char="•"/>
            </a:pPr>
            <a:r>
              <a:rPr lang="fr-CA" b="0" i="0" baseline="0" dirty="0"/>
              <a:t>Vous rencontrez la résidente pour l’observation de l’APC planifiée pendant la consultation avec le patient.</a:t>
            </a:r>
          </a:p>
          <a:p>
            <a:pPr marL="640594" lvl="1" indent="-174708">
              <a:buFont typeface="Arial" charset="0"/>
              <a:buChar char="•"/>
            </a:pPr>
            <a:r>
              <a:rPr lang="fr-CA" b="0" i="0" baseline="0" dirty="0"/>
              <a:t>Vous fournissez de la rétroaction et consignez vos observations dans l’outil d’évaluation numérique.</a:t>
            </a:r>
          </a:p>
          <a:p>
            <a:pPr marL="174708" indent="-174708">
              <a:buFont typeface="Arial" charset="0"/>
              <a:buChar char="•"/>
            </a:pPr>
            <a:r>
              <a:rPr lang="fr-CA" b="0" i="0" baseline="0" dirty="0"/>
              <a:t>Vous recevez les résultats d’un patient qui arrive à la clinique : malheureusement, de mauvaises nouvelles attendent le patient et sa famille.</a:t>
            </a:r>
          </a:p>
          <a:p>
            <a:pPr marL="640594" lvl="1" indent="-174708">
              <a:buFont typeface="Arial" charset="0"/>
              <a:buChar char="•"/>
            </a:pPr>
            <a:r>
              <a:rPr lang="fr-CA" b="0" i="0" baseline="0" dirty="0"/>
              <a:t>Vous demandez à la résidente de prendre part avec vous à cette conversation difficile.</a:t>
            </a:r>
          </a:p>
          <a:p>
            <a:pPr marL="174708" indent="-174708">
              <a:buFont typeface="Arial" charset="0"/>
              <a:buChar char="•"/>
            </a:pPr>
            <a:r>
              <a:rPr lang="fr-CA" b="0" i="0" baseline="0" dirty="0"/>
              <a:t>Vous poursuivez vos consultations, pendant lesquelles vous organisez les soins à domicile, modifiez les prescriptions de chimiothérapie et apportez des changements au besoin.</a:t>
            </a:r>
          </a:p>
          <a:p>
            <a:pPr marL="174708" indent="-174708">
              <a:buFont typeface="Arial" charset="0"/>
              <a:buChar char="•"/>
            </a:pPr>
            <a:r>
              <a:rPr lang="fr-CA" b="0" i="0" baseline="0" dirty="0"/>
              <a:t>La stagiaire vous pose une question; vous prenez le temps de lui répondre et d’évaluer sa compréhension.</a:t>
            </a:r>
          </a:p>
          <a:p>
            <a:pPr marL="640594" lvl="1" indent="-174708">
              <a:buFont typeface="Arial" charset="0"/>
              <a:buChar char="•"/>
            </a:pPr>
            <a:r>
              <a:rPr lang="fr-CA" b="0" i="0" baseline="0" dirty="0"/>
              <a:t>La stagiaire vous demande une observation et de fournir une rétroaction supplémentaire.</a:t>
            </a:r>
          </a:p>
          <a:p>
            <a:endParaRPr lang="en-CA" dirty="0"/>
          </a:p>
        </p:txBody>
      </p:sp>
      <p:sp>
        <p:nvSpPr>
          <p:cNvPr id="4" name="Slide Number Placeholder 3"/>
          <p:cNvSpPr>
            <a:spLocks noGrp="1"/>
          </p:cNvSpPr>
          <p:nvPr>
            <p:ph type="sldNum" sz="quarter" idx="10"/>
          </p:nvPr>
        </p:nvSpPr>
        <p:spPr/>
        <p:txBody>
          <a:bodyPr/>
          <a:lstStyle/>
          <a:p>
            <a:fld id="{02BE44E4-D6E0-446D-9134-31D2F2557413}" type="slidenum">
              <a:rPr lang="en-CA" smtClean="0"/>
              <a:t>27</a:t>
            </a:fld>
            <a:endParaRPr lang="en-CA"/>
          </a:p>
        </p:txBody>
      </p:sp>
    </p:spTree>
    <p:extLst>
      <p:ext uri="{BB962C8B-B14F-4D97-AF65-F5344CB8AC3E}">
        <p14:creationId xmlns:p14="http://schemas.microsoft.com/office/powerpoint/2010/main" val="13291906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fr-CA" baseline="0" dirty="0"/>
              <a:t>Nombre d’entre vous se demandent sûrement à quoi servent les données recueillies par l’observateur.</a:t>
            </a:r>
          </a:p>
          <a:p>
            <a:pPr marL="174708" indent="-174708">
              <a:buFont typeface="Arial" panose="020B0604020202020204" pitchFamily="34" charset="0"/>
              <a:buChar char="•"/>
            </a:pPr>
            <a:r>
              <a:rPr lang="fr-CA" baseline="0" dirty="0"/>
              <a:t>Comme vous le savez, la CPC visait initialement à mettre sur pied le </a:t>
            </a:r>
            <a:r>
              <a:rPr lang="fr-CA" baseline="0" dirty="0" err="1"/>
              <a:t>ePortfolio</a:t>
            </a:r>
            <a:r>
              <a:rPr lang="fr-CA" baseline="0" dirty="0"/>
              <a:t> du Collège royal afin qu’il soit utilisé dans tous les programmes et par tous les membres du corps professoral. </a:t>
            </a:r>
            <a:r>
              <a:rPr lang="fr-CA" dirty="0"/>
              <a:t>Cet outil devait servir à faire le suivi de l’apprentissage et des évaluations et à les consigner. </a:t>
            </a:r>
          </a:p>
          <a:p>
            <a:pPr marL="174708" indent="-174708">
              <a:buFont typeface="Arial" panose="020B0604020202020204" pitchFamily="34" charset="0"/>
              <a:buChar char="•"/>
            </a:pPr>
            <a:r>
              <a:rPr lang="fr-CA" dirty="0"/>
              <a:t>Toutefois, nous avons appris que plusieurs universités partenaires possèdent déjà des systèmes qui posent de nouveaux défis quant à la façon dont nous communiquons les données, y accédons et les intégrons.</a:t>
            </a:r>
          </a:p>
          <a:p>
            <a:pPr marL="174708" indent="-174708">
              <a:buFont typeface="Arial" panose="020B0604020202020204" pitchFamily="34" charset="0"/>
              <a:buChar char="•"/>
            </a:pPr>
            <a:r>
              <a:rPr lang="fr-CA" dirty="0"/>
              <a:t>Au cours des prochains mois, nous allons travailler avec nos partenaires pour intégrer et maximiser les technologies existantes et pour créer des solutions dans MAINPORT et ailleurs, lesquelles seront utilisables et pratiques localement.</a:t>
            </a:r>
          </a:p>
          <a:p>
            <a:pPr marL="174708" indent="-174708">
              <a:buFont typeface="Arial" panose="020B0604020202020204" pitchFamily="34" charset="0"/>
              <a:buChar char="•"/>
            </a:pPr>
            <a:r>
              <a:rPr lang="fr-CA" dirty="0"/>
              <a:t>Quels que soient les outils numériques en place, nous continuons de travailler en vue de permettre à l’apprenant et au superviseur de consigner électroniquement les données d’évaluation, les preuves d’apprentissage et les réflexions de l’apprenant. </a:t>
            </a:r>
          </a:p>
          <a:p>
            <a:pPr marL="174708" indent="-174708">
              <a:buFont typeface="Arial" panose="020B0604020202020204" pitchFamily="34" charset="0"/>
              <a:buChar char="•"/>
            </a:pPr>
            <a:r>
              <a:rPr lang="fr-CA" dirty="0"/>
              <a:t>Le directeur de programme utilisera cette information pour orienter les apprenants et évaluer le statut global du programme.</a:t>
            </a:r>
          </a:p>
          <a:p>
            <a:pPr marL="174708" indent="-174708">
              <a:buFont typeface="Arial" panose="020B0604020202020204" pitchFamily="34" charset="0"/>
              <a:buChar char="•"/>
            </a:pPr>
            <a:r>
              <a:rPr lang="fr-CA" dirty="0"/>
              <a:t>Il l’utilisera également pour préparer les réunions du comité de compétence.</a:t>
            </a:r>
          </a:p>
          <a:p>
            <a:pPr marL="174708" indent="-174708" defTabSz="931774">
              <a:buFont typeface="Arial" panose="020B0604020202020204" pitchFamily="34" charset="0"/>
              <a:buChar char="•"/>
              <a:defRPr/>
            </a:pPr>
            <a:r>
              <a:rPr lang="fr-CA" dirty="0"/>
              <a:t>Comme je l’ai mentionné plus tôt, le comité de compétence est le groupe responsable d’évaluer les progrès des stagiaires dans la réussite des APC et des jalons. </a:t>
            </a:r>
          </a:p>
          <a:p>
            <a:pPr marL="174708" indent="-174708" defTabSz="931774">
              <a:buFont typeface="Arial" panose="020B0604020202020204" pitchFamily="34" charset="0"/>
              <a:buChar char="•"/>
              <a:defRPr/>
            </a:pPr>
            <a:r>
              <a:rPr lang="fr-CA" dirty="0"/>
              <a:t>Bien que les observations en contexte clinique soient consignées et examinées par l’observateur et le directeur de programme, la décision sur le progrès de chaque apprenant appartient au CC.</a:t>
            </a:r>
          </a:p>
          <a:p>
            <a:pPr marL="174708" indent="-174708" defTabSz="931774">
              <a:buFont typeface="Arial" panose="020B0604020202020204" pitchFamily="34" charset="0"/>
              <a:buChar char="•"/>
              <a:defRPr/>
            </a:pPr>
            <a:r>
              <a:rPr lang="fr-CA" dirty="0"/>
              <a:t>De façon générale, le comité de compétence reçoit les rapports d’évaluation sur chaque apprenant. Ces données étayent un processus d’évaluation collective plutôt qu’une seule évaluation sommative et permettent au comité de déterminer en groupe si l’apprenant doit passer ou non à la prochaine étape de sa formation.</a:t>
            </a:r>
          </a:p>
          <a:p>
            <a:pPr marL="174708" indent="-174708" defTabSz="931774">
              <a:buFont typeface="Arial" panose="020B0604020202020204" pitchFamily="34" charset="0"/>
              <a:buChar char="•"/>
              <a:defRPr/>
            </a:pPr>
            <a:r>
              <a:rPr lang="fr-CA" dirty="0"/>
              <a:t>De concert avec les disciplines de cohorte 1, nous continuons de préciser la portée et les activités souhaitées du comité de compétence; à mesure que nous déterminons ce qui fonctionnera en contexte réel, nous communiquerons plus de détails sur notre proposition de processus lié au comité de compétence.</a:t>
            </a:r>
          </a:p>
          <a:p>
            <a:pPr marL="174708" indent="-174708" defTabSz="931774">
              <a:buFont typeface="Arial" panose="020B0604020202020204" pitchFamily="34" charset="0"/>
              <a:buChar char="•"/>
              <a:defRPr/>
            </a:pPr>
            <a:endParaRPr lang="en-CA" dirty="0"/>
          </a:p>
          <a:p>
            <a:pPr marL="174708" indent="-174708" defTabSz="931774">
              <a:buFont typeface="Arial" panose="020B0604020202020204" pitchFamily="34" charset="0"/>
              <a:buChar char="•"/>
              <a:defRPr/>
            </a:pPr>
            <a:endParaRPr lang="en-CA" b="0" i="0" baseline="0" dirty="0">
              <a:effectLst/>
            </a:endParaRPr>
          </a:p>
          <a:p>
            <a:pPr marL="174708" indent="-174708">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02BE44E4-D6E0-446D-9134-31D2F2557413}" type="slidenum">
              <a:rPr lang="en-CA" smtClean="0"/>
              <a:t>28</a:t>
            </a:fld>
            <a:endParaRPr lang="en-CA"/>
          </a:p>
        </p:txBody>
      </p:sp>
    </p:spTree>
    <p:extLst>
      <p:ext uri="{BB962C8B-B14F-4D97-AF65-F5344CB8AC3E}">
        <p14:creationId xmlns:p14="http://schemas.microsoft.com/office/powerpoint/2010/main" val="11014972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29</a:t>
            </a:fld>
            <a:endParaRPr lang="en-US"/>
          </a:p>
        </p:txBody>
      </p:sp>
    </p:spTree>
    <p:extLst>
      <p:ext uri="{BB962C8B-B14F-4D97-AF65-F5344CB8AC3E}">
        <p14:creationId xmlns:p14="http://schemas.microsoft.com/office/powerpoint/2010/main" val="3506256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3</a:t>
            </a:fld>
            <a:endParaRPr lang="en-US"/>
          </a:p>
        </p:txBody>
      </p:sp>
    </p:spTree>
    <p:extLst>
      <p:ext uri="{BB962C8B-B14F-4D97-AF65-F5344CB8AC3E}">
        <p14:creationId xmlns:p14="http://schemas.microsoft.com/office/powerpoint/2010/main" val="569103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602FAB-FC34-1D4B-BF19-1C2329E689C6}" type="slidenum">
              <a:rPr lang="en-US" smtClean="0"/>
              <a:t>30</a:t>
            </a:fld>
            <a:endParaRPr lang="en-US"/>
          </a:p>
        </p:txBody>
      </p:sp>
    </p:spTree>
    <p:extLst>
      <p:ext uri="{BB962C8B-B14F-4D97-AF65-F5344CB8AC3E}">
        <p14:creationId xmlns:p14="http://schemas.microsoft.com/office/powerpoint/2010/main" val="833427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31</a:t>
            </a:fld>
            <a:endParaRPr lang="en-US"/>
          </a:p>
        </p:txBody>
      </p:sp>
    </p:spTree>
    <p:extLst>
      <p:ext uri="{BB962C8B-B14F-4D97-AF65-F5344CB8AC3E}">
        <p14:creationId xmlns:p14="http://schemas.microsoft.com/office/powerpoint/2010/main" val="31563318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32</a:t>
            </a:fld>
            <a:endParaRPr lang="en-US"/>
          </a:p>
        </p:txBody>
      </p:sp>
    </p:spTree>
    <p:extLst>
      <p:ext uri="{BB962C8B-B14F-4D97-AF65-F5344CB8AC3E}">
        <p14:creationId xmlns:p14="http://schemas.microsoft.com/office/powerpoint/2010/main" val="16870402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Discussion sur le fait que la rétroaction vise à favoriser le développement des résidents et qu’ils doivent être capables d’accepter la critique constructive et parfois négative.</a:t>
            </a:r>
            <a:r>
              <a:rPr lang="fr-CA" baseline="0" dirty="0"/>
              <a:t> Il s’agit d’un changement de culture.</a:t>
            </a:r>
          </a:p>
        </p:txBody>
      </p:sp>
      <p:sp>
        <p:nvSpPr>
          <p:cNvPr id="4" name="Slide Number Placeholder 3"/>
          <p:cNvSpPr>
            <a:spLocks noGrp="1"/>
          </p:cNvSpPr>
          <p:nvPr>
            <p:ph type="sldNum" sz="quarter" idx="10"/>
          </p:nvPr>
        </p:nvSpPr>
        <p:spPr/>
        <p:txBody>
          <a:bodyPr/>
          <a:lstStyle/>
          <a:p>
            <a:fld id="{B2602FAB-FC34-1D4B-BF19-1C2329E689C6}" type="slidenum">
              <a:rPr lang="en-US" smtClean="0"/>
              <a:t>33</a:t>
            </a:fld>
            <a:endParaRPr lang="en-US"/>
          </a:p>
        </p:txBody>
      </p:sp>
    </p:spTree>
    <p:extLst>
      <p:ext uri="{BB962C8B-B14F-4D97-AF65-F5344CB8AC3E}">
        <p14:creationId xmlns:p14="http://schemas.microsoft.com/office/powerpoint/2010/main" val="4434415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B2602FAB-FC34-1D4B-BF19-1C2329E689C6}" type="slidenum">
              <a:rPr lang="en-US" smtClean="0"/>
              <a:t>34</a:t>
            </a:fld>
            <a:endParaRPr lang="en-US"/>
          </a:p>
        </p:txBody>
      </p:sp>
    </p:spTree>
    <p:extLst>
      <p:ext uri="{BB962C8B-B14F-4D97-AF65-F5344CB8AC3E}">
        <p14:creationId xmlns:p14="http://schemas.microsoft.com/office/powerpoint/2010/main" val="31173362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35</a:t>
            </a:fld>
            <a:endParaRPr lang="en-US"/>
          </a:p>
        </p:txBody>
      </p:sp>
    </p:spTree>
    <p:extLst>
      <p:ext uri="{BB962C8B-B14F-4D97-AF65-F5344CB8AC3E}">
        <p14:creationId xmlns:p14="http://schemas.microsoft.com/office/powerpoint/2010/main" val="30812115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36</a:t>
            </a:fld>
            <a:endParaRPr lang="en-US"/>
          </a:p>
        </p:txBody>
      </p:sp>
    </p:spTree>
    <p:extLst>
      <p:ext uri="{BB962C8B-B14F-4D97-AF65-F5344CB8AC3E}">
        <p14:creationId xmlns:p14="http://schemas.microsoft.com/office/powerpoint/2010/main" val="31930298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37</a:t>
            </a:fld>
            <a:endParaRPr lang="en-US"/>
          </a:p>
        </p:txBody>
      </p:sp>
    </p:spTree>
    <p:extLst>
      <p:ext uri="{BB962C8B-B14F-4D97-AF65-F5344CB8AC3E}">
        <p14:creationId xmlns:p14="http://schemas.microsoft.com/office/powerpoint/2010/main" val="3047454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38</a:t>
            </a:fld>
            <a:endParaRPr lang="en-US"/>
          </a:p>
        </p:txBody>
      </p:sp>
    </p:spTree>
    <p:extLst>
      <p:ext uri="{BB962C8B-B14F-4D97-AF65-F5344CB8AC3E}">
        <p14:creationId xmlns:p14="http://schemas.microsoft.com/office/powerpoint/2010/main" val="261625094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39</a:t>
            </a:fld>
            <a:endParaRPr lang="en-US"/>
          </a:p>
        </p:txBody>
      </p:sp>
    </p:spTree>
    <p:extLst>
      <p:ext uri="{BB962C8B-B14F-4D97-AF65-F5344CB8AC3E}">
        <p14:creationId xmlns:p14="http://schemas.microsoft.com/office/powerpoint/2010/main" val="607283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fr-CA" dirty="0"/>
              <a:t>Le</a:t>
            </a:r>
            <a:r>
              <a:rPr lang="fr-CA" baseline="0" dirty="0"/>
              <a:t> plus important changement en formation médicale dans les 100 dernières années, depuis la publication du rapport Flexner.</a:t>
            </a:r>
          </a:p>
          <a:p>
            <a:pPr marL="174708" indent="-174708">
              <a:buFont typeface="Arial"/>
              <a:buChar char="•"/>
            </a:pPr>
            <a:r>
              <a:rPr lang="fr-CA" baseline="0" dirty="0"/>
              <a:t>Une occasion unique de participer à sa mise en œuvre.</a:t>
            </a:r>
          </a:p>
        </p:txBody>
      </p:sp>
      <p:sp>
        <p:nvSpPr>
          <p:cNvPr id="4" name="Slide Number Placeholder 3"/>
          <p:cNvSpPr>
            <a:spLocks noGrp="1"/>
          </p:cNvSpPr>
          <p:nvPr>
            <p:ph type="sldNum" sz="quarter" idx="10"/>
          </p:nvPr>
        </p:nvSpPr>
        <p:spPr/>
        <p:txBody>
          <a:bodyPr/>
          <a:lstStyle/>
          <a:p>
            <a:fld id="{B2602FAB-FC34-1D4B-BF19-1C2329E689C6}" type="slidenum">
              <a:rPr lang="en-US" smtClean="0"/>
              <a:t>4</a:t>
            </a:fld>
            <a:endParaRPr lang="en-US"/>
          </a:p>
        </p:txBody>
      </p:sp>
    </p:spTree>
    <p:extLst>
      <p:ext uri="{BB962C8B-B14F-4D97-AF65-F5344CB8AC3E}">
        <p14:creationId xmlns:p14="http://schemas.microsoft.com/office/powerpoint/2010/main" val="24563235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41</a:t>
            </a:fld>
            <a:endParaRPr lang="en-US"/>
          </a:p>
        </p:txBody>
      </p:sp>
    </p:spTree>
    <p:extLst>
      <p:ext uri="{BB962C8B-B14F-4D97-AF65-F5344CB8AC3E}">
        <p14:creationId xmlns:p14="http://schemas.microsoft.com/office/powerpoint/2010/main" val="35715345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Dans cette partie de la présentation, on peut former de petits sous-groupes ou faire une séance en grand groupe.  Il serait préférable qu’elle soit animée par une personne expérimentée. Faites travailler les groupes sur certains de ces défis pour trouver des solutions.  Les résidents gagnent à comprendre qu’ils sont susceptibles de voir ces problèmes et à savoir comment les atténuer.  </a:t>
            </a:r>
          </a:p>
          <a:p>
            <a:endParaRPr lang="en-CA" dirty="0"/>
          </a:p>
          <a:p>
            <a:pPr lvl="1">
              <a:lnSpc>
                <a:spcPct val="120000"/>
              </a:lnSpc>
            </a:pPr>
            <a:r>
              <a:rPr lang="fr-CA" dirty="0"/>
              <a:t>Sentiment de courir après des APC – </a:t>
            </a:r>
            <a:r>
              <a:rPr lang="fr-CA" i="1" dirty="0"/>
              <a:t>faire le suivi de ce à quoi est liée chaque APC; si ça semble trop, en parler au directeur de programme et au président du CC.</a:t>
            </a:r>
          </a:p>
          <a:p>
            <a:pPr lvl="1">
              <a:lnSpc>
                <a:spcPct val="120000"/>
              </a:lnSpc>
            </a:pPr>
            <a:r>
              <a:rPr lang="fr-CA" dirty="0"/>
              <a:t>Membre du corps professoral qui répond « Non » ou ignore les demandes d’observation envoyées par la plateforme électronique  </a:t>
            </a:r>
            <a:r>
              <a:rPr lang="fr-CA" i="1" dirty="0"/>
              <a:t>- Votre directeur de programme parlera à la personne pour l’amener à faire l’observation, mais cette démarche prend du temps.</a:t>
            </a:r>
          </a:p>
          <a:p>
            <a:pPr lvl="1">
              <a:lnSpc>
                <a:spcPct val="120000"/>
              </a:lnSpc>
            </a:pPr>
            <a:r>
              <a:rPr lang="fr-CA" dirty="0"/>
              <a:t>Certains membres du corps professoral n’adhèrent encore pas à la CPC</a:t>
            </a:r>
            <a:r>
              <a:rPr lang="fr-CA" i="1" dirty="0"/>
              <a:t> – voir solution précédente.</a:t>
            </a:r>
          </a:p>
          <a:p>
            <a:pPr lvl="1">
              <a:lnSpc>
                <a:spcPct val="120000"/>
              </a:lnSpc>
            </a:pPr>
            <a:r>
              <a:rPr lang="fr-CA" dirty="0"/>
              <a:t>Impression qu’il faut obtenir un 4 ou un 5 dans les observations d’APC - </a:t>
            </a:r>
            <a:r>
              <a:rPr lang="fr-CA" i="1" dirty="0"/>
              <a:t>N’oubliez pas que c’est normal que certaines APC ne vous soient pas confiées. L’enjeu est le développement. Accueillez la rétroaction et le coaching avec un état d’esprit axé sur la progression, vous y arriverez.</a:t>
            </a:r>
          </a:p>
          <a:p>
            <a:pPr lvl="1">
              <a:lnSpc>
                <a:spcPct val="120000"/>
              </a:lnSpc>
            </a:pPr>
            <a:r>
              <a:rPr lang="fr-CA" dirty="0"/>
              <a:t>Rétroaction pas toujours rapide et applicable - </a:t>
            </a:r>
            <a:r>
              <a:rPr lang="fr-CA" i="1" dirty="0"/>
              <a:t>Le responsable du perfectionnement du corps professoral veillera à y remédier.</a:t>
            </a:r>
          </a:p>
          <a:p>
            <a:pPr lvl="1">
              <a:lnSpc>
                <a:spcPct val="120000"/>
              </a:lnSpc>
            </a:pPr>
            <a:r>
              <a:rPr lang="fr-CA" dirty="0"/>
              <a:t>Plateformes électroniques peu conviviales </a:t>
            </a:r>
          </a:p>
          <a:p>
            <a:pPr lvl="1">
              <a:lnSpc>
                <a:spcPct val="120000"/>
              </a:lnSpc>
            </a:pPr>
            <a:r>
              <a:rPr lang="fr-CA" dirty="0"/>
              <a:t>Impression de fardeau de travail supplémentaire</a:t>
            </a:r>
          </a:p>
          <a:p>
            <a:pPr lvl="1">
              <a:lnSpc>
                <a:spcPct val="120000"/>
              </a:lnSpc>
            </a:pPr>
            <a:r>
              <a:rPr lang="fr-CA" dirty="0"/>
              <a:t>Informez-vous auprès de votre directeur ou de l’administrateur de programme sur : </a:t>
            </a:r>
          </a:p>
          <a:p>
            <a:pPr lvl="2">
              <a:lnSpc>
                <a:spcPct val="120000"/>
              </a:lnSpc>
            </a:pPr>
            <a:r>
              <a:rPr lang="fr-CA" dirty="0"/>
              <a:t>Le processus lié au comité de compétence</a:t>
            </a:r>
          </a:p>
          <a:p>
            <a:pPr lvl="2">
              <a:lnSpc>
                <a:spcPct val="120000"/>
              </a:lnSpc>
            </a:pPr>
            <a:r>
              <a:rPr lang="fr-CA" dirty="0"/>
              <a:t>La façon dont les APC sont associées aux stages</a:t>
            </a:r>
          </a:p>
          <a:p>
            <a:pPr lvl="2">
              <a:lnSpc>
                <a:spcPct val="120000"/>
              </a:lnSpc>
            </a:pPr>
            <a:r>
              <a:rPr lang="fr-CA" dirty="0"/>
              <a:t>Les stages hors du service d’attache</a:t>
            </a:r>
          </a:p>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42</a:t>
            </a:fld>
            <a:endParaRPr lang="en-US"/>
          </a:p>
        </p:txBody>
      </p:sp>
    </p:spTree>
    <p:extLst>
      <p:ext uri="{BB962C8B-B14F-4D97-AF65-F5344CB8AC3E}">
        <p14:creationId xmlns:p14="http://schemas.microsoft.com/office/powerpoint/2010/main" val="27987929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43</a:t>
            </a:fld>
            <a:endParaRPr lang="en-US"/>
          </a:p>
        </p:txBody>
      </p:sp>
    </p:spTree>
    <p:extLst>
      <p:ext uri="{BB962C8B-B14F-4D97-AF65-F5344CB8AC3E}">
        <p14:creationId xmlns:p14="http://schemas.microsoft.com/office/powerpoint/2010/main" val="3485973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a:t>Le système de formation canadien est excellent, mais c’est possible de faire encore mieux.</a:t>
            </a:r>
          </a:p>
          <a:p>
            <a:r>
              <a:rPr lang="fr-CA" baseline="0">
                <a:solidFill>
                  <a:srgbClr val="00B0F0"/>
                </a:solidFill>
              </a:rPr>
              <a:t>Il est temps d’abandonner le modèle selon le nombre d’heures et d’être plus clair quant à ce que vous devez accomplir, en tant que futurs diplômés, à chaque étape de votre formation.</a:t>
            </a:r>
          </a:p>
        </p:txBody>
      </p:sp>
      <p:sp>
        <p:nvSpPr>
          <p:cNvPr id="4" name="Slide Number Placeholder 3"/>
          <p:cNvSpPr>
            <a:spLocks noGrp="1"/>
          </p:cNvSpPr>
          <p:nvPr>
            <p:ph type="sldNum" sz="quarter" idx="10"/>
          </p:nvPr>
        </p:nvSpPr>
        <p:spPr/>
        <p:txBody>
          <a:bodyPr/>
          <a:lstStyle/>
          <a:p>
            <a:fld id="{B2602FAB-FC34-1D4B-BF19-1C2329E689C6}" type="slidenum">
              <a:rPr lang="en-US" smtClean="0"/>
              <a:t>5</a:t>
            </a:fld>
            <a:endParaRPr lang="en-US"/>
          </a:p>
        </p:txBody>
      </p:sp>
    </p:spTree>
    <p:extLst>
      <p:ext uri="{BB962C8B-B14F-4D97-AF65-F5344CB8AC3E}">
        <p14:creationId xmlns:p14="http://schemas.microsoft.com/office/powerpoint/2010/main" val="678780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a:buChar char="•"/>
            </a:pPr>
            <a:r>
              <a:rPr lang="fr-CA" dirty="0"/>
              <a:t>Ce changement vise à assurer la compétence plutôt qu’un nombre d’heures consacré à un stage clinique en particulier. Ces deux critères ne s’équivalent pas.</a:t>
            </a:r>
            <a:r>
              <a:rPr lang="fr-CA" baseline="0" dirty="0"/>
              <a:t> </a:t>
            </a:r>
          </a:p>
          <a:p>
            <a:pPr marL="174708" indent="-174708">
              <a:buFont typeface="Arial"/>
              <a:buChar char="•"/>
            </a:pPr>
            <a:r>
              <a:rPr lang="fr-CA" baseline="0" dirty="0"/>
              <a:t>La CPC intègre également la notion d’évaluation pour FAVORISER l’apprentissage, plutôt que pour APPRÉCIER l’apprentissage.</a:t>
            </a:r>
          </a:p>
          <a:p>
            <a:pPr marL="174708" indent="-174708" defTabSz="931774">
              <a:buFont typeface="Arial"/>
              <a:buChar char="•"/>
              <a:defRPr/>
            </a:pPr>
            <a:r>
              <a:rPr lang="fr-CA" dirty="0"/>
              <a:t>Le modèle de formation classique repose sur le nombre d’heures (un modèle en « sachet de thé », où l’étudiant « baigne » dans un programme de formation pendant un nombre d’heures historiquement déterminé pour devenir un praticien accompli).</a:t>
            </a:r>
          </a:p>
          <a:p>
            <a:pPr marL="174708" indent="-174708" defTabSz="931774">
              <a:buFont typeface="Arial"/>
              <a:buChar char="•"/>
              <a:defRPr/>
            </a:pPr>
            <a:endParaRPr lang="en-US" dirty="0"/>
          </a:p>
        </p:txBody>
      </p:sp>
      <p:sp>
        <p:nvSpPr>
          <p:cNvPr id="4" name="Slide Number Placeholder 3"/>
          <p:cNvSpPr>
            <a:spLocks noGrp="1"/>
          </p:cNvSpPr>
          <p:nvPr>
            <p:ph type="sldNum" sz="quarter" idx="10"/>
          </p:nvPr>
        </p:nvSpPr>
        <p:spPr/>
        <p:txBody>
          <a:bodyPr/>
          <a:lstStyle/>
          <a:p>
            <a:fld id="{B2602FAB-FC34-1D4B-BF19-1C2329E689C6}" type="slidenum">
              <a:rPr lang="en-US" smtClean="0"/>
              <a:t>6</a:t>
            </a:fld>
            <a:endParaRPr lang="en-US"/>
          </a:p>
        </p:txBody>
      </p:sp>
    </p:spTree>
    <p:extLst>
      <p:ext uri="{BB962C8B-B14F-4D97-AF65-F5344CB8AC3E}">
        <p14:creationId xmlns:p14="http://schemas.microsoft.com/office/powerpoint/2010/main" val="1995361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7</a:t>
            </a:fld>
            <a:endParaRPr lang="en-US"/>
          </a:p>
        </p:txBody>
      </p:sp>
    </p:spTree>
    <p:extLst>
      <p:ext uri="{BB962C8B-B14F-4D97-AF65-F5344CB8AC3E}">
        <p14:creationId xmlns:p14="http://schemas.microsoft.com/office/powerpoint/2010/main" val="4197202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2602FAB-FC34-1D4B-BF19-1C2329E689C6}" type="slidenum">
              <a:rPr lang="en-US" smtClean="0"/>
              <a:t>8</a:t>
            </a:fld>
            <a:endParaRPr lang="en-US"/>
          </a:p>
        </p:txBody>
      </p:sp>
    </p:spTree>
    <p:extLst>
      <p:ext uri="{BB962C8B-B14F-4D97-AF65-F5344CB8AC3E}">
        <p14:creationId xmlns:p14="http://schemas.microsoft.com/office/powerpoint/2010/main" val="170538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2602FAB-FC34-1D4B-BF19-1C2329E689C6}" type="slidenum">
              <a:rPr lang="en-US" smtClean="0"/>
              <a:t>9</a:t>
            </a:fld>
            <a:endParaRPr lang="en-US"/>
          </a:p>
        </p:txBody>
      </p:sp>
    </p:spTree>
    <p:extLst>
      <p:ext uri="{BB962C8B-B14F-4D97-AF65-F5344CB8AC3E}">
        <p14:creationId xmlns:p14="http://schemas.microsoft.com/office/powerpoint/2010/main" val="3653878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jpe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CC084FF-86DD-F246-9969-F048933C9F5D}"/>
              </a:ext>
            </a:extLst>
          </p:cNvPr>
          <p:cNvPicPr>
            <a:picLocks noChangeAspect="1"/>
          </p:cNvPicPr>
          <p:nvPr userDrawn="1"/>
        </p:nvPicPr>
        <p:blipFill>
          <a:blip r:embed="rId2"/>
          <a:srcRect/>
          <a:stretch/>
        </p:blipFill>
        <p:spPr>
          <a:xfrm>
            <a:off x="5639" y="0"/>
            <a:ext cx="12180721" cy="6858000"/>
          </a:xfrm>
          <a:prstGeom prst="rect">
            <a:avLst/>
          </a:prstGeom>
        </p:spPr>
      </p:pic>
      <p:sp>
        <p:nvSpPr>
          <p:cNvPr id="2" name="Title 1">
            <a:extLst>
              <a:ext uri="{FF2B5EF4-FFF2-40B4-BE49-F238E27FC236}">
                <a16:creationId xmlns:a16="http://schemas.microsoft.com/office/drawing/2014/main" id="{5C9EB946-BDFE-DD49-A9B2-862820418E33}"/>
              </a:ext>
            </a:extLst>
          </p:cNvPr>
          <p:cNvSpPr>
            <a:spLocks noGrp="1"/>
          </p:cNvSpPr>
          <p:nvPr>
            <p:ph type="ctrTitle"/>
          </p:nvPr>
        </p:nvSpPr>
        <p:spPr>
          <a:xfrm>
            <a:off x="1171301" y="1739321"/>
            <a:ext cx="9440091" cy="1193800"/>
          </a:xfrm>
        </p:spPr>
        <p:txBody>
          <a:bodyPr anchor="b">
            <a:normAutofit/>
          </a:bodyPr>
          <a:lstStyle>
            <a:lvl1pPr algn="l">
              <a:defRPr sz="4800" b="1">
                <a:solidFill>
                  <a:srgbClr val="00ADBF"/>
                </a:solidFill>
              </a:defRPr>
            </a:lvl1pPr>
          </a:lstStyle>
          <a:p>
            <a:endParaRPr lang="en-US" dirty="0"/>
          </a:p>
        </p:txBody>
      </p:sp>
      <p:sp>
        <p:nvSpPr>
          <p:cNvPr id="3" name="Subtitle 2">
            <a:extLst>
              <a:ext uri="{FF2B5EF4-FFF2-40B4-BE49-F238E27FC236}">
                <a16:creationId xmlns:a16="http://schemas.microsoft.com/office/drawing/2014/main" id="{EDB87FD1-84DA-DA44-B8C9-D3BFCF6D5C1B}"/>
              </a:ext>
            </a:extLst>
          </p:cNvPr>
          <p:cNvSpPr>
            <a:spLocks noGrp="1"/>
          </p:cNvSpPr>
          <p:nvPr>
            <p:ph type="subTitle" idx="1"/>
          </p:nvPr>
        </p:nvSpPr>
        <p:spPr>
          <a:xfrm>
            <a:off x="1171302" y="3016943"/>
            <a:ext cx="9440091" cy="1244123"/>
          </a:xfrm>
        </p:spPr>
        <p:txBody>
          <a:bodyPr/>
          <a:lstStyle>
            <a:lvl1pPr marL="0" indent="0" algn="l">
              <a:buNone/>
              <a:defRPr sz="7200" b="0">
                <a:solidFill>
                  <a:srgbClr val="0C3B5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12632257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73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939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12192000" cy="5638800"/>
          </a:xfrm>
          <a:prstGeom prst="rect">
            <a:avLst/>
          </a:prstGeom>
          <a:solidFill>
            <a:srgbClr val="003152">
              <a:alpha val="85000"/>
            </a:srgbClr>
          </a:solidFill>
          <a:ln>
            <a:noFill/>
          </a:ln>
          <a:effectLst/>
        </p:spPr>
        <p:txBody>
          <a:bodyPr wrap="none" anchor="ctr"/>
          <a:lstStyle/>
          <a:p>
            <a:endParaRPr lang="en-US" sz="1800"/>
          </a:p>
        </p:txBody>
      </p:sp>
      <p:sp>
        <p:nvSpPr>
          <p:cNvPr id="9" name="Rectangle 14"/>
          <p:cNvSpPr>
            <a:spLocks noChangeArrowheads="1"/>
          </p:cNvSpPr>
          <p:nvPr userDrawn="1"/>
        </p:nvSpPr>
        <p:spPr bwMode="auto">
          <a:xfrm>
            <a:off x="508000" y="1022350"/>
            <a:ext cx="11176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2" name="Rectangle 21"/>
          <p:cNvSpPr/>
          <p:nvPr userDrawn="1"/>
        </p:nvSpPr>
        <p:spPr>
          <a:xfrm>
            <a:off x="0" y="0"/>
            <a:ext cx="12192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115689" y="78885"/>
            <a:ext cx="11959748"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762869" y="169856"/>
            <a:ext cx="684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85839" y="196112"/>
            <a:ext cx="6601061" cy="844917"/>
          </a:xfrm>
        </p:spPr>
        <p:txBody>
          <a:bodyPr>
            <a:normAutofit/>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117600" y="1524001"/>
            <a:ext cx="9855200" cy="4419600"/>
          </a:xfrm>
        </p:spPr>
        <p:txBody>
          <a:bodyPr/>
          <a:lstStyle>
            <a:lvl1pPr marL="228600" indent="-228600">
              <a:spcAft>
                <a:spcPts val="864"/>
              </a:spcAft>
              <a:defRPr sz="2400" b="0" i="0">
                <a:solidFill>
                  <a:srgbClr val="0F3350"/>
                </a:solidFill>
                <a:latin typeface="Calibri Light" panose="020F0302020204030204" pitchFamily="34" charset="0"/>
                <a:cs typeface="Calibri Light" panose="020F0302020204030204" pitchFamily="34" charset="0"/>
              </a:defRPr>
            </a:lvl1pPr>
            <a:lvl2pPr marL="742950" indent="-285750">
              <a:spcBef>
                <a:spcPts val="48"/>
              </a:spcBef>
              <a:buFont typeface="Arial"/>
              <a:buChar char="•"/>
              <a:defRPr sz="2000" b="0" i="0">
                <a:solidFill>
                  <a:schemeClr val="accent2"/>
                </a:solidFill>
                <a:latin typeface="Calibri Light" panose="020F0302020204030204" pitchFamily="34" charset="0"/>
                <a:cs typeface="Calibri Light" panose="020F0302020204030204" pitchFamily="34" charset="0"/>
              </a:defRPr>
            </a:lvl2pPr>
            <a:lvl3pPr marL="1143000" indent="-228600">
              <a:spcBef>
                <a:spcPts val="600"/>
              </a:spcBef>
              <a:buFont typeface="Lucida Grande"/>
              <a:buChar char="-"/>
              <a:defRPr sz="1800" b="0" i="0">
                <a:solidFill>
                  <a:srgbClr val="414F5C"/>
                </a:solidFill>
                <a:latin typeface="Calibri Light" panose="020F0302020204030204" pitchFamily="34" charset="0"/>
                <a:cs typeface="Calibri Light" panose="020F0302020204030204" pitchFamily="34" charset="0"/>
              </a:defRPr>
            </a:lvl3pPr>
            <a:lvl4pPr marL="141732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4pPr>
            <a:lvl5pPr marL="169164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0364" y="6490047"/>
            <a:ext cx="4165072" cy="365125"/>
          </a:xfrm>
        </p:spPr>
        <p:txBody>
          <a:bodyPr/>
          <a:lstStyle>
            <a:lvl1pPr>
              <a:defRPr sz="1000" b="0" i="0">
                <a:latin typeface="Calibri Light" panose="020F0302020204030204" pitchFamily="34" charset="0"/>
                <a:cs typeface="Calibri Light" panose="020F0302020204030204" pitchFamily="34" charset="0"/>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10212146" y="244544"/>
            <a:ext cx="1646081" cy="749677"/>
          </a:xfrm>
          <a:ln w="19050" cmpd="sng">
            <a:solidFill>
              <a:schemeClr val="bg1"/>
            </a:solidFill>
          </a:ln>
        </p:spPr>
        <p:txBody>
          <a:bodyPr>
            <a:normAutofit/>
          </a:bodyPr>
          <a:lstStyle>
            <a:lvl1pPr marL="0" indent="0">
              <a:buFontTx/>
              <a:buNone/>
              <a:defRPr sz="1000" b="0" i="0">
                <a:latin typeface="Calibri Light" panose="020F0302020204030204" pitchFamily="34" charset="0"/>
                <a:cs typeface="Calibri Light" panose="020F0302020204030204" pitchFamily="34" charset="0"/>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537" y="139099"/>
            <a:ext cx="2499761" cy="969264"/>
          </a:xfrm>
          <a:prstGeom prst="rect">
            <a:avLst/>
          </a:prstGeom>
        </p:spPr>
      </p:pic>
    </p:spTree>
    <p:extLst>
      <p:ext uri="{BB962C8B-B14F-4D97-AF65-F5344CB8AC3E}">
        <p14:creationId xmlns:p14="http://schemas.microsoft.com/office/powerpoint/2010/main" val="427521271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12192000" cy="5638800"/>
          </a:xfrm>
          <a:prstGeom prst="rect">
            <a:avLst/>
          </a:prstGeom>
          <a:solidFill>
            <a:srgbClr val="003152">
              <a:alpha val="85000"/>
            </a:srgbClr>
          </a:solidFill>
          <a:ln>
            <a:noFill/>
          </a:ln>
          <a:effectLst/>
        </p:spPr>
        <p:txBody>
          <a:bodyPr wrap="none" anchor="ctr"/>
          <a:lstStyle/>
          <a:p>
            <a:endParaRPr lang="en-US" sz="1800"/>
          </a:p>
        </p:txBody>
      </p:sp>
      <p:sp>
        <p:nvSpPr>
          <p:cNvPr id="9" name="Rectangle 14"/>
          <p:cNvSpPr>
            <a:spLocks noChangeArrowheads="1"/>
          </p:cNvSpPr>
          <p:nvPr userDrawn="1"/>
        </p:nvSpPr>
        <p:spPr bwMode="auto">
          <a:xfrm>
            <a:off x="508000" y="1022350"/>
            <a:ext cx="11176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2" name="Rectangle 21"/>
          <p:cNvSpPr/>
          <p:nvPr userDrawn="1"/>
        </p:nvSpPr>
        <p:spPr>
          <a:xfrm>
            <a:off x="0" y="0"/>
            <a:ext cx="12192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115689" y="78885"/>
            <a:ext cx="11959748"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762869" y="169856"/>
            <a:ext cx="684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85839" y="196112"/>
            <a:ext cx="6601061" cy="844917"/>
          </a:xfrm>
        </p:spPr>
        <p:txBody>
          <a:bodyPr>
            <a:normAutofit/>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117600" y="1524001"/>
            <a:ext cx="9855200" cy="4419600"/>
          </a:xfrm>
        </p:spPr>
        <p:txBody>
          <a:bodyPr/>
          <a:lstStyle>
            <a:lvl1pPr marL="228600" indent="-228600">
              <a:spcAft>
                <a:spcPts val="864"/>
              </a:spcAft>
              <a:defRPr sz="2400" b="0" i="0">
                <a:solidFill>
                  <a:srgbClr val="0F3350"/>
                </a:solidFill>
                <a:latin typeface="Calibri Light" panose="020F0302020204030204" pitchFamily="34" charset="0"/>
                <a:cs typeface="Calibri Light" panose="020F0302020204030204" pitchFamily="34" charset="0"/>
              </a:defRPr>
            </a:lvl1pPr>
            <a:lvl2pPr marL="742950" indent="-285750">
              <a:spcBef>
                <a:spcPts val="48"/>
              </a:spcBef>
              <a:buFont typeface="Arial"/>
              <a:buChar char="•"/>
              <a:defRPr sz="2000" b="0" i="0">
                <a:solidFill>
                  <a:schemeClr val="accent2"/>
                </a:solidFill>
                <a:latin typeface="Calibri Light" panose="020F0302020204030204" pitchFamily="34" charset="0"/>
                <a:cs typeface="Calibri Light" panose="020F0302020204030204" pitchFamily="34" charset="0"/>
              </a:defRPr>
            </a:lvl2pPr>
            <a:lvl3pPr marL="1143000" indent="-228600">
              <a:spcBef>
                <a:spcPts val="600"/>
              </a:spcBef>
              <a:buFont typeface="Lucida Grande"/>
              <a:buChar char="-"/>
              <a:defRPr sz="1800" b="0" i="0">
                <a:solidFill>
                  <a:srgbClr val="414F5C"/>
                </a:solidFill>
                <a:latin typeface="Calibri Light" panose="020F0302020204030204" pitchFamily="34" charset="0"/>
                <a:cs typeface="Calibri Light" panose="020F0302020204030204" pitchFamily="34" charset="0"/>
              </a:defRPr>
            </a:lvl3pPr>
            <a:lvl4pPr marL="141732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4pPr>
            <a:lvl5pPr marL="169164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0364" y="6490047"/>
            <a:ext cx="4165072" cy="365125"/>
          </a:xfrm>
        </p:spPr>
        <p:txBody>
          <a:bodyPr/>
          <a:lstStyle>
            <a:lvl1pPr>
              <a:defRPr sz="1000" b="0" i="0">
                <a:latin typeface="Calibri Light" panose="020F0302020204030204" pitchFamily="34" charset="0"/>
                <a:cs typeface="Calibri Light" panose="020F0302020204030204" pitchFamily="34" charset="0"/>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10212146" y="244544"/>
            <a:ext cx="1646081" cy="749677"/>
          </a:xfrm>
          <a:ln w="19050" cmpd="sng">
            <a:solidFill>
              <a:schemeClr val="bg1"/>
            </a:solidFill>
          </a:ln>
        </p:spPr>
        <p:txBody>
          <a:bodyPr>
            <a:normAutofit/>
          </a:bodyPr>
          <a:lstStyle>
            <a:lvl1pPr marL="0" indent="0">
              <a:buFontTx/>
              <a:buNone/>
              <a:defRPr sz="1000" b="0" i="0">
                <a:latin typeface="Calibri Light" panose="020F0302020204030204" pitchFamily="34" charset="0"/>
                <a:cs typeface="Calibri Light" panose="020F0302020204030204" pitchFamily="34" charset="0"/>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537" y="139099"/>
            <a:ext cx="2499761" cy="969264"/>
          </a:xfrm>
          <a:prstGeom prst="rect">
            <a:avLst/>
          </a:prstGeom>
        </p:spPr>
      </p:pic>
    </p:spTree>
    <p:extLst>
      <p:ext uri="{BB962C8B-B14F-4D97-AF65-F5344CB8AC3E}">
        <p14:creationId xmlns:p14="http://schemas.microsoft.com/office/powerpoint/2010/main" val="106779826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b="0" i="0"/>
            </a:lvl1pPr>
          </a:lstStyle>
          <a:p>
            <a:r>
              <a:rPr lang="en-GB" dirty="0"/>
              <a:t>Click to edit Master title style</a:t>
            </a:r>
            <a:endParaRPr lang="en-US" dirty="0"/>
          </a:p>
        </p:txBody>
      </p:sp>
      <p:sp>
        <p:nvSpPr>
          <p:cNvPr id="3" name="Content Placeholder 2"/>
          <p:cNvSpPr>
            <a:spLocks noGrp="1"/>
          </p:cNvSpPr>
          <p:nvPr>
            <p:ph sz="half" idx="1"/>
          </p:nvPr>
        </p:nvSpPr>
        <p:spPr>
          <a:xfrm>
            <a:off x="838200" y="1988604"/>
            <a:ext cx="5181600" cy="4002622"/>
          </a:xfrm>
        </p:spPr>
        <p:txBody>
          <a:bodyPr/>
          <a:lstStyle>
            <a:lvl1pPr>
              <a:defRPr b="0" i="0"/>
            </a:lvl1pPr>
            <a:lvl2pPr>
              <a:defRPr b="0" i="0"/>
            </a:lvl2pPr>
            <a:lvl3pPr>
              <a:defRPr b="0" i="0"/>
            </a:lvl3pPr>
            <a:lvl4pPr>
              <a:defRPr b="0" i="0"/>
            </a:lvl4pPr>
            <a:lvl5pPr>
              <a:defRPr b="0"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72200" y="1988603"/>
            <a:ext cx="5181600" cy="4002623"/>
          </a:xfrm>
        </p:spPr>
        <p:txBody>
          <a:bodyPr/>
          <a:lstStyle>
            <a:lvl1pPr>
              <a:defRPr b="0" i="0"/>
            </a:lvl1pPr>
            <a:lvl2pPr>
              <a:defRPr b="0" i="0"/>
            </a:lvl2pPr>
            <a:lvl3pPr>
              <a:defRPr b="0" i="0"/>
            </a:lvl3pPr>
            <a:lvl4pPr>
              <a:defRPr b="0" i="0"/>
            </a:lvl4pPr>
            <a:lvl5pPr>
              <a:defRPr b="0" i="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lvl1pPr>
              <a:defRPr b="0" i="0"/>
            </a:lvl1pPr>
          </a:lstStyle>
          <a:p>
            <a:fld id="{84298AAB-EDAA-8040-8A2E-487A9DA94182}" type="datetimeFigureOut">
              <a:rPr lang="en-US" smtClean="0"/>
              <a:pPr/>
              <a:t>2/9/2021</a:t>
            </a:fld>
            <a:endParaRPr lang="en-US" dirty="0"/>
          </a:p>
        </p:txBody>
      </p:sp>
      <p:sp>
        <p:nvSpPr>
          <p:cNvPr id="6" name="Footer Placeholder 5"/>
          <p:cNvSpPr>
            <a:spLocks noGrp="1"/>
          </p:cNvSpPr>
          <p:nvPr>
            <p:ph type="ftr" sz="quarter" idx="11"/>
          </p:nvPr>
        </p:nvSpPr>
        <p:spPr/>
        <p:txBody>
          <a:bodyPr/>
          <a:lstStyle>
            <a:lvl1pPr>
              <a:defRPr b="0" i="0"/>
            </a:lvl1pPr>
          </a:lstStyle>
          <a:p>
            <a:endParaRPr lang="en-US" dirty="0"/>
          </a:p>
        </p:txBody>
      </p:sp>
      <p:sp>
        <p:nvSpPr>
          <p:cNvPr id="7" name="Slide Number Placeholder 6"/>
          <p:cNvSpPr>
            <a:spLocks noGrp="1"/>
          </p:cNvSpPr>
          <p:nvPr>
            <p:ph type="sldNum" sz="quarter" idx="12"/>
          </p:nvPr>
        </p:nvSpPr>
        <p:spPr/>
        <p:txBody>
          <a:bodyPr/>
          <a:lstStyle>
            <a:lvl1pPr>
              <a:defRPr b="0" i="0"/>
            </a:lvl1pPr>
          </a:lstStyle>
          <a:p>
            <a:fld id="{FC6D5A19-C0B7-7147-814E-ABDA914EFB9A}" type="slidenum">
              <a:rPr lang="en-US" smtClean="0"/>
              <a:pPr/>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690689"/>
            <a:ext cx="2828544" cy="173736"/>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2769" y="6057318"/>
            <a:ext cx="2259407" cy="778811"/>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572825" y="6260658"/>
            <a:ext cx="1292792" cy="446589"/>
          </a:xfrm>
          <a:prstGeom prst="rect">
            <a:avLst/>
          </a:prstGeom>
        </p:spPr>
      </p:pic>
    </p:spTree>
    <p:extLst>
      <p:ext uri="{BB962C8B-B14F-4D97-AF65-F5344CB8AC3E}">
        <p14:creationId xmlns:p14="http://schemas.microsoft.com/office/powerpoint/2010/main" val="142846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0" y="1219200"/>
            <a:ext cx="12192000" cy="5638800"/>
          </a:xfrm>
          <a:prstGeom prst="rect">
            <a:avLst/>
          </a:prstGeom>
          <a:solidFill>
            <a:srgbClr val="003152">
              <a:alpha val="85000"/>
            </a:srgbClr>
          </a:solidFill>
          <a:ln>
            <a:noFill/>
          </a:ln>
          <a:effectLst/>
        </p:spPr>
        <p:txBody>
          <a:bodyPr wrap="none" anchor="ctr"/>
          <a:lstStyle/>
          <a:p>
            <a:endParaRPr lang="en-US" sz="1800"/>
          </a:p>
        </p:txBody>
      </p:sp>
      <p:sp>
        <p:nvSpPr>
          <p:cNvPr id="9" name="Rectangle 14"/>
          <p:cNvSpPr>
            <a:spLocks noChangeArrowheads="1"/>
          </p:cNvSpPr>
          <p:nvPr userDrawn="1"/>
        </p:nvSpPr>
        <p:spPr bwMode="auto">
          <a:xfrm>
            <a:off x="508000" y="1022350"/>
            <a:ext cx="11176000" cy="5530850"/>
          </a:xfrm>
          <a:prstGeom prst="rect">
            <a:avLst/>
          </a:prstGeom>
          <a:solidFill>
            <a:schemeClr val="bg1"/>
          </a:solidFill>
          <a:ln w="38100">
            <a:solidFill>
              <a:srgbClr val="998D5F"/>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sz="1800"/>
          </a:p>
        </p:txBody>
      </p:sp>
      <p:sp>
        <p:nvSpPr>
          <p:cNvPr id="22" name="Rectangle 21"/>
          <p:cNvSpPr/>
          <p:nvPr userDrawn="1"/>
        </p:nvSpPr>
        <p:spPr>
          <a:xfrm>
            <a:off x="0" y="0"/>
            <a:ext cx="12192000" cy="1219200"/>
          </a:xfrm>
          <a:prstGeom prst="rect">
            <a:avLst/>
          </a:prstGeom>
          <a:solidFill>
            <a:srgbClr val="003152"/>
          </a:solidFill>
          <a:ln>
            <a:noFill/>
          </a:ln>
          <a:effectLst>
            <a:outerShdw blurRad="111125" dist="508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p:cNvSpPr/>
          <p:nvPr userDrawn="1"/>
        </p:nvSpPr>
        <p:spPr>
          <a:xfrm>
            <a:off x="115689" y="78885"/>
            <a:ext cx="11959748" cy="106103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0" name="Rectangle 19"/>
          <p:cNvSpPr/>
          <p:nvPr userDrawn="1"/>
        </p:nvSpPr>
        <p:spPr>
          <a:xfrm>
            <a:off x="2762869" y="169856"/>
            <a:ext cx="6840000" cy="894905"/>
          </a:xfrm>
          <a:prstGeom prst="rect">
            <a:avLst/>
          </a:prstGeom>
          <a:solidFill>
            <a:srgbClr val="998D5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2885839" y="196112"/>
            <a:ext cx="6601061" cy="844917"/>
          </a:xfrm>
        </p:spPr>
        <p:txBody>
          <a:bodyPr>
            <a:normAutofit/>
          </a:bodyPr>
          <a:lstStyle>
            <a:lvl1pPr algn="l">
              <a:defRPr sz="2400" b="0" i="0">
                <a:solidFill>
                  <a:schemeClr val="bg1"/>
                </a:solidFill>
                <a:latin typeface="Calibri Light" panose="020F0302020204030204" pitchFamily="34" charset="0"/>
                <a:cs typeface="Calibri Light" panose="020F0302020204030204" pitchFamily="34" charset="0"/>
              </a:defRPr>
            </a:lvl1pPr>
          </a:lstStyle>
          <a:p>
            <a:r>
              <a:rPr lang="en-US" dirty="0"/>
              <a:t>Click to edit Master title style</a:t>
            </a:r>
          </a:p>
        </p:txBody>
      </p:sp>
      <p:sp>
        <p:nvSpPr>
          <p:cNvPr id="3" name="Content Placeholder 2"/>
          <p:cNvSpPr>
            <a:spLocks noGrp="1"/>
          </p:cNvSpPr>
          <p:nvPr>
            <p:ph idx="1"/>
          </p:nvPr>
        </p:nvSpPr>
        <p:spPr>
          <a:xfrm>
            <a:off x="1117600" y="1524001"/>
            <a:ext cx="9855200" cy="4419600"/>
          </a:xfrm>
        </p:spPr>
        <p:txBody>
          <a:bodyPr/>
          <a:lstStyle>
            <a:lvl1pPr marL="228600" indent="-228600">
              <a:spcAft>
                <a:spcPts val="864"/>
              </a:spcAft>
              <a:defRPr sz="2400" b="0" i="0">
                <a:solidFill>
                  <a:srgbClr val="0F3350"/>
                </a:solidFill>
                <a:latin typeface="Calibri Light" panose="020F0302020204030204" pitchFamily="34" charset="0"/>
                <a:cs typeface="Calibri Light" panose="020F0302020204030204" pitchFamily="34" charset="0"/>
              </a:defRPr>
            </a:lvl1pPr>
            <a:lvl2pPr marL="742950" indent="-285750">
              <a:spcBef>
                <a:spcPts val="48"/>
              </a:spcBef>
              <a:buFont typeface="Arial"/>
              <a:buChar char="•"/>
              <a:defRPr sz="2000" b="0" i="0">
                <a:solidFill>
                  <a:schemeClr val="accent2"/>
                </a:solidFill>
                <a:latin typeface="Calibri Light" panose="020F0302020204030204" pitchFamily="34" charset="0"/>
                <a:cs typeface="Calibri Light" panose="020F0302020204030204" pitchFamily="34" charset="0"/>
              </a:defRPr>
            </a:lvl2pPr>
            <a:lvl3pPr marL="1143000" indent="-228600">
              <a:spcBef>
                <a:spcPts val="600"/>
              </a:spcBef>
              <a:buFont typeface="Lucida Grande"/>
              <a:buChar char="-"/>
              <a:defRPr sz="1800" b="0" i="0">
                <a:solidFill>
                  <a:srgbClr val="414F5C"/>
                </a:solidFill>
                <a:latin typeface="Calibri Light" panose="020F0302020204030204" pitchFamily="34" charset="0"/>
                <a:cs typeface="Calibri Light" panose="020F0302020204030204" pitchFamily="34" charset="0"/>
              </a:defRPr>
            </a:lvl3pPr>
            <a:lvl4pPr marL="141732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4pPr>
            <a:lvl5pPr marL="1691640" indent="-228600">
              <a:spcBef>
                <a:spcPts val="600"/>
              </a:spcBef>
              <a:buFont typeface="Lucida Grande"/>
              <a:buChar char="-"/>
              <a:defRPr sz="1600" b="0" i="0">
                <a:solidFill>
                  <a:schemeClr val="accent6"/>
                </a:solidFill>
                <a:latin typeface="Calibri Light" panose="020F0302020204030204" pitchFamily="34" charset="0"/>
                <a:cs typeface="Calibri Light" panose="020F03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7910364" y="6490047"/>
            <a:ext cx="4165072" cy="365125"/>
          </a:xfrm>
        </p:spPr>
        <p:txBody>
          <a:bodyPr/>
          <a:lstStyle>
            <a:lvl1pPr>
              <a:defRPr sz="1000" b="0" i="0">
                <a:latin typeface="Calibri Light" panose="020F0302020204030204" pitchFamily="34" charset="0"/>
                <a:cs typeface="Calibri Light" panose="020F0302020204030204" pitchFamily="34" charset="0"/>
              </a:defRPr>
            </a:lvl1pPr>
          </a:lstStyle>
          <a:p>
            <a:fld id="{51EBB4C4-B395-064C-BD76-B6B6D3504CC4}" type="slidenum">
              <a:rPr lang="en-US" smtClean="0"/>
              <a:pPr/>
              <a:t>‹#›</a:t>
            </a:fld>
            <a:endParaRPr lang="en-US" dirty="0"/>
          </a:p>
        </p:txBody>
      </p:sp>
      <p:sp>
        <p:nvSpPr>
          <p:cNvPr id="17" name="Picture Placeholder 16"/>
          <p:cNvSpPr>
            <a:spLocks noGrp="1"/>
          </p:cNvSpPr>
          <p:nvPr>
            <p:ph type="pic" sz="quarter" idx="13"/>
          </p:nvPr>
        </p:nvSpPr>
        <p:spPr>
          <a:xfrm>
            <a:off x="10212146" y="244544"/>
            <a:ext cx="1646081" cy="749677"/>
          </a:xfrm>
          <a:ln w="19050" cmpd="sng">
            <a:solidFill>
              <a:schemeClr val="bg1"/>
            </a:solidFill>
          </a:ln>
        </p:spPr>
        <p:txBody>
          <a:bodyPr>
            <a:normAutofit/>
          </a:bodyPr>
          <a:lstStyle>
            <a:lvl1pPr marL="0" indent="0">
              <a:buFontTx/>
              <a:buNone/>
              <a:defRPr sz="1000" b="0" i="0">
                <a:latin typeface="Calibri Light" panose="020F0302020204030204" pitchFamily="34" charset="0"/>
                <a:cs typeface="Calibri Light" panose="020F0302020204030204" pitchFamily="34" charset="0"/>
              </a:defRPr>
            </a:lvl1pPr>
          </a:lstStyle>
          <a:p>
            <a:endParaRPr lang="en-US" dirty="0"/>
          </a:p>
        </p:txBody>
      </p:sp>
      <p:pic>
        <p:nvPicPr>
          <p:cNvPr id="19" name="Picture 18" descr="Title Slide_external_bilen3.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9537" y="139099"/>
            <a:ext cx="2499761" cy="969264"/>
          </a:xfrm>
          <a:prstGeom prst="rect">
            <a:avLst/>
          </a:prstGeom>
        </p:spPr>
      </p:pic>
    </p:spTree>
    <p:extLst>
      <p:ext uri="{BB962C8B-B14F-4D97-AF65-F5344CB8AC3E}">
        <p14:creationId xmlns:p14="http://schemas.microsoft.com/office/powerpoint/2010/main" val="331876521"/>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0" y="1785"/>
            <a:ext cx="12192000" cy="6854429"/>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p:nvPr>
        </p:nvSpPr>
        <p:spPr>
          <a:xfrm>
            <a:off x="838200" y="365125"/>
            <a:ext cx="10515600" cy="4958437"/>
          </a:xfrm>
        </p:spPr>
        <p:txBody>
          <a:bodyPr/>
          <a:lstStyle>
            <a:lvl1pPr algn="ctr">
              <a:defRPr sz="6000" b="0">
                <a:solidFill>
                  <a:srgbClr val="662B7E"/>
                </a:solidFill>
                <a:latin typeface="+mn-lt"/>
              </a:defRPr>
            </a:lvl1pPr>
          </a:lstStyle>
          <a:p>
            <a:endParaRPr lang="en-US" dirty="0"/>
          </a:p>
        </p:txBody>
      </p:sp>
    </p:spTree>
    <p:extLst>
      <p:ext uri="{BB962C8B-B14F-4D97-AF65-F5344CB8AC3E}">
        <p14:creationId xmlns:p14="http://schemas.microsoft.com/office/powerpoint/2010/main" val="4031262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0" y="1785"/>
            <a:ext cx="12192000" cy="6854429"/>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p:nvPr>
        </p:nvSpPr>
        <p:spPr/>
        <p:txBody>
          <a:bodyPr/>
          <a:lstStyle>
            <a:lvl1pPr>
              <a:defRPr b="0">
                <a:solidFill>
                  <a:srgbClr val="0C3B5D"/>
                </a:solidFill>
                <a:latin typeface="+mn-lt"/>
              </a:defRPr>
            </a:lvl1pPr>
          </a:lstStyle>
          <a:p>
            <a:endParaRPr lang="en-US" dirty="0"/>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1591454"/>
            <a:ext cx="10515600" cy="3543209"/>
          </a:xfrm>
        </p:spPr>
        <p:txBody>
          <a:bodyPr/>
          <a:lstStyle>
            <a:lvl1pPr>
              <a:buFont typeface="Arial" panose="020B0604020202020204" pitchFamily="34" charset="0"/>
              <a:buNone/>
              <a:defRPr>
                <a:solidFill>
                  <a:srgbClr val="0C3B5D"/>
                </a:solidFill>
              </a:defRPr>
            </a:lvl1pPr>
          </a:lstStyle>
          <a:p>
            <a:pPr lvl="0"/>
            <a:endParaRPr lang="en-US" dirty="0"/>
          </a:p>
        </p:txBody>
      </p:sp>
    </p:spTree>
    <p:extLst>
      <p:ext uri="{BB962C8B-B14F-4D97-AF65-F5344CB8AC3E}">
        <p14:creationId xmlns:p14="http://schemas.microsoft.com/office/powerpoint/2010/main" val="21958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Sub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0" y="365125"/>
            <a:ext cx="12192000" cy="6854429"/>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hasCustomPrompt="1"/>
          </p:nvPr>
        </p:nvSpPr>
        <p:spPr/>
        <p:txBody>
          <a:bodyPr/>
          <a:lstStyle>
            <a:lvl1pPr>
              <a:defRPr sz="2800" b="1">
                <a:solidFill>
                  <a:srgbClr val="662B7E"/>
                </a:solidFill>
                <a:latin typeface="+mn-lt"/>
              </a:defRPr>
            </a:lvl1pPr>
          </a:lstStyle>
          <a:p>
            <a:r>
              <a:rPr lang="en-US" dirty="0"/>
              <a:t>Subtitle</a:t>
            </a:r>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1553776"/>
            <a:ext cx="10515600" cy="3543209"/>
          </a:xfrm>
        </p:spPr>
        <p:txBody>
          <a:bodyPr/>
          <a:lstStyle>
            <a:lvl1pPr>
              <a:buFont typeface="Arial" panose="020B0604020202020204" pitchFamily="34" charset="0"/>
              <a:buNone/>
              <a:defRPr>
                <a:solidFill>
                  <a:srgbClr val="0C3B5D"/>
                </a:solidFill>
                <a:latin typeface="Calibri" panose="020F0502020204030204" pitchFamily="34" charset="0"/>
                <a:cs typeface="Calibri" panose="020F0502020204030204" pitchFamily="34" charset="0"/>
              </a:defRPr>
            </a:lvl1pPr>
          </a:lstStyle>
          <a:p>
            <a:pPr lvl="0"/>
            <a:endParaRPr lang="en-US" dirty="0"/>
          </a:p>
        </p:txBody>
      </p:sp>
    </p:spTree>
    <p:extLst>
      <p:ext uri="{BB962C8B-B14F-4D97-AF65-F5344CB8AC3E}">
        <p14:creationId xmlns:p14="http://schemas.microsoft.com/office/powerpoint/2010/main" val="3192895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Large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1" y="1785"/>
            <a:ext cx="12191998" cy="6854428"/>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p:nvPr>
        </p:nvSpPr>
        <p:spPr/>
        <p:txBody>
          <a:bodyPr/>
          <a:lstStyle>
            <a:lvl1pPr>
              <a:defRPr b="0">
                <a:solidFill>
                  <a:srgbClr val="0C3B5D"/>
                </a:solidFill>
                <a:latin typeface="+mn-lt"/>
              </a:defRPr>
            </a:lvl1pPr>
          </a:lstStyle>
          <a:p>
            <a:endParaRPr lang="en-US" dirty="0"/>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1569147"/>
            <a:ext cx="10515600" cy="3543209"/>
          </a:xfrm>
        </p:spPr>
        <p:txBody>
          <a:bodyPr/>
          <a:lstStyle>
            <a:lvl1pPr>
              <a:buFont typeface="Arial" panose="020B0604020202020204" pitchFamily="34" charset="0"/>
              <a:buNone/>
              <a:defRPr>
                <a:solidFill>
                  <a:srgbClr val="0C3B5D"/>
                </a:solidFill>
              </a:defRPr>
            </a:lvl1pPr>
          </a:lstStyle>
          <a:p>
            <a:pPr lvl="0"/>
            <a:endParaRPr lang="en-US" dirty="0"/>
          </a:p>
        </p:txBody>
      </p:sp>
    </p:spTree>
    <p:extLst>
      <p:ext uri="{BB962C8B-B14F-4D97-AF65-F5344CB8AC3E}">
        <p14:creationId xmlns:p14="http://schemas.microsoft.com/office/powerpoint/2010/main" val="163182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5_Subtitle and Large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1" y="1785"/>
            <a:ext cx="12191998" cy="6854428"/>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hasCustomPrompt="1"/>
          </p:nvPr>
        </p:nvSpPr>
        <p:spPr/>
        <p:txBody>
          <a:bodyPr/>
          <a:lstStyle>
            <a:lvl1pPr>
              <a:defRPr sz="2800" b="1">
                <a:solidFill>
                  <a:srgbClr val="662B7E"/>
                </a:solidFill>
                <a:latin typeface="+mn-lt"/>
              </a:defRPr>
            </a:lvl1pPr>
          </a:lstStyle>
          <a:p>
            <a:r>
              <a:rPr lang="en-US" dirty="0"/>
              <a:t>Subtitle</a:t>
            </a:r>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1566132"/>
            <a:ext cx="10515600" cy="4253900"/>
          </a:xfrm>
        </p:spPr>
        <p:txBody>
          <a:bodyPr/>
          <a:lstStyle>
            <a:lvl1pPr>
              <a:buFont typeface="Arial" panose="020B0604020202020204" pitchFamily="34" charset="0"/>
              <a:buNone/>
              <a:defRPr>
                <a:solidFill>
                  <a:srgbClr val="0C3B5D"/>
                </a:solidFill>
              </a:defRPr>
            </a:lvl1pPr>
          </a:lstStyle>
          <a:p>
            <a:pPr lvl="0"/>
            <a:endParaRPr lang="en-US" dirty="0"/>
          </a:p>
        </p:txBody>
      </p:sp>
    </p:spTree>
    <p:extLst>
      <p:ext uri="{BB962C8B-B14F-4D97-AF65-F5344CB8AC3E}">
        <p14:creationId xmlns:p14="http://schemas.microsoft.com/office/powerpoint/2010/main" val="204919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6_Subtitle and Large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26051D4-7D46-334C-B5F3-C1D143AA1924}"/>
              </a:ext>
            </a:extLst>
          </p:cNvPr>
          <p:cNvPicPr>
            <a:picLocks noChangeAspect="1"/>
          </p:cNvPicPr>
          <p:nvPr userDrawn="1"/>
        </p:nvPicPr>
        <p:blipFill>
          <a:blip r:embed="rId2"/>
          <a:srcRect/>
          <a:stretch/>
        </p:blipFill>
        <p:spPr>
          <a:xfrm>
            <a:off x="8811" y="3572"/>
            <a:ext cx="12174377" cy="6854427"/>
          </a:xfrm>
          <a:prstGeom prst="rect">
            <a:avLst/>
          </a:prstGeom>
        </p:spPr>
      </p:pic>
      <p:sp>
        <p:nvSpPr>
          <p:cNvPr id="2" name="Title 1">
            <a:extLst>
              <a:ext uri="{FF2B5EF4-FFF2-40B4-BE49-F238E27FC236}">
                <a16:creationId xmlns:a16="http://schemas.microsoft.com/office/drawing/2014/main" id="{A8393DF1-05AD-FB42-98C6-963AC3D6E939}"/>
              </a:ext>
            </a:extLst>
          </p:cNvPr>
          <p:cNvSpPr>
            <a:spLocks noGrp="1"/>
          </p:cNvSpPr>
          <p:nvPr>
            <p:ph type="title" hasCustomPrompt="1"/>
          </p:nvPr>
        </p:nvSpPr>
        <p:spPr>
          <a:xfrm>
            <a:off x="838200" y="1401306"/>
            <a:ext cx="10515600" cy="1325563"/>
          </a:xfrm>
        </p:spPr>
        <p:txBody>
          <a:bodyPr/>
          <a:lstStyle>
            <a:lvl1pPr algn="ctr">
              <a:defRPr sz="4000" b="1">
                <a:solidFill>
                  <a:schemeClr val="bg1"/>
                </a:solidFill>
                <a:latin typeface="+mn-lt"/>
              </a:defRPr>
            </a:lvl1pPr>
          </a:lstStyle>
          <a:p>
            <a:r>
              <a:rPr lang="en-US" dirty="0"/>
              <a:t>Subtitle</a:t>
            </a:r>
          </a:p>
        </p:txBody>
      </p:sp>
      <p:sp>
        <p:nvSpPr>
          <p:cNvPr id="3" name="Content Placeholder 2">
            <a:extLst>
              <a:ext uri="{FF2B5EF4-FFF2-40B4-BE49-F238E27FC236}">
                <a16:creationId xmlns:a16="http://schemas.microsoft.com/office/drawing/2014/main" id="{01078469-BB0B-154A-A20B-454DE3D5E84B}"/>
              </a:ext>
            </a:extLst>
          </p:cNvPr>
          <p:cNvSpPr>
            <a:spLocks noGrp="1"/>
          </p:cNvSpPr>
          <p:nvPr>
            <p:ph idx="1"/>
          </p:nvPr>
        </p:nvSpPr>
        <p:spPr>
          <a:xfrm>
            <a:off x="838200" y="2602313"/>
            <a:ext cx="10515600" cy="4253900"/>
          </a:xfrm>
        </p:spPr>
        <p:txBody>
          <a:bodyPr/>
          <a:lstStyle>
            <a:lvl1pPr algn="ctr">
              <a:buFont typeface="Arial" panose="020B0604020202020204" pitchFamily="34" charset="0"/>
              <a:buNone/>
              <a:defRPr sz="2000">
                <a:solidFill>
                  <a:schemeClr val="bg1"/>
                </a:solidFill>
              </a:defRPr>
            </a:lvl1pPr>
          </a:lstStyle>
          <a:p>
            <a:pPr lvl="0"/>
            <a:endParaRPr lang="en-US" dirty="0"/>
          </a:p>
        </p:txBody>
      </p:sp>
    </p:spTree>
    <p:extLst>
      <p:ext uri="{BB962C8B-B14F-4D97-AF65-F5344CB8AC3E}">
        <p14:creationId xmlns:p14="http://schemas.microsoft.com/office/powerpoint/2010/main" val="3811323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with Lef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192890" y="876753"/>
            <a:ext cx="6701836" cy="2387600"/>
          </a:xfrm>
        </p:spPr>
        <p:txBody>
          <a:bodyPr anchor="b">
            <a:normAutofit/>
          </a:bodyPr>
          <a:lstStyle>
            <a:lvl1pPr algn="r">
              <a:defRPr sz="4000" b="0" i="0"/>
            </a:lvl1pPr>
          </a:lstStyle>
          <a:p>
            <a:r>
              <a:rPr lang="en-GB" dirty="0"/>
              <a:t>Click to edit Master title style</a:t>
            </a:r>
            <a:endParaRPr lang="en-US" dirty="0"/>
          </a:p>
        </p:txBody>
      </p:sp>
      <p:sp>
        <p:nvSpPr>
          <p:cNvPr id="8" name="Subtitle 2"/>
          <p:cNvSpPr>
            <a:spLocks noGrp="1"/>
          </p:cNvSpPr>
          <p:nvPr>
            <p:ph type="subTitle" idx="1"/>
          </p:nvPr>
        </p:nvSpPr>
        <p:spPr>
          <a:xfrm>
            <a:off x="6291675" y="3905956"/>
            <a:ext cx="5603051" cy="1178107"/>
          </a:xfrm>
        </p:spPr>
        <p:txBody>
          <a:bodyPr/>
          <a:lstStyle>
            <a:lvl1pPr marL="0" indent="0" algn="r">
              <a:buNone/>
              <a:defRPr sz="2400" b="0" i="0">
                <a:solidFill>
                  <a:srgbClr val="414F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6181" y="3498286"/>
            <a:ext cx="2828544" cy="173736"/>
          </a:xfrm>
          <a:prstGeom prst="rect">
            <a:avLst/>
          </a:prstGeom>
        </p:spPr>
      </p:pic>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90517" y="5787988"/>
            <a:ext cx="3104209" cy="1070012"/>
          </a:xfrm>
          <a:prstGeom prst="rect">
            <a:avLst/>
          </a:prstGeom>
        </p:spPr>
      </p:pic>
      <p:sp>
        <p:nvSpPr>
          <p:cNvPr id="11" name="TextBox 10"/>
          <p:cNvSpPr txBox="1"/>
          <p:nvPr userDrawn="1"/>
        </p:nvSpPr>
        <p:spPr>
          <a:xfrm>
            <a:off x="6156208" y="5264768"/>
            <a:ext cx="5738517" cy="523220"/>
          </a:xfrm>
          <a:prstGeom prst="rect">
            <a:avLst/>
          </a:prstGeom>
          <a:noFill/>
        </p:spPr>
        <p:txBody>
          <a:bodyPr wrap="square" rtlCol="0">
            <a:spAutoFit/>
          </a:bodyPr>
          <a:lstStyle/>
          <a:p>
            <a:pPr algn="r"/>
            <a:r>
              <a:rPr lang="en-US" sz="1400" b="0" i="0" dirty="0">
                <a:solidFill>
                  <a:srgbClr val="414F5C"/>
                </a:solidFill>
                <a:latin typeface="Calibri Light" panose="020F0302020204030204" pitchFamily="34" charset="0"/>
                <a:ea typeface="Verdana" charset="0"/>
                <a:cs typeface="Calibri Light" panose="020F0302020204030204" pitchFamily="34" charset="0"/>
              </a:rPr>
              <a:t>The best health for all.</a:t>
            </a:r>
            <a:endParaRPr lang="en-US" sz="1400" b="0" i="0" baseline="0" dirty="0">
              <a:solidFill>
                <a:srgbClr val="414F5C"/>
              </a:solidFill>
              <a:latin typeface="Calibri Light" panose="020F0302020204030204" pitchFamily="34" charset="0"/>
              <a:ea typeface="Verdana" charset="0"/>
              <a:cs typeface="Calibri Light" panose="020F0302020204030204" pitchFamily="34" charset="0"/>
            </a:endParaRPr>
          </a:p>
          <a:p>
            <a:pPr algn="r"/>
            <a:r>
              <a:rPr lang="en-US" sz="1400" b="0" i="0" dirty="0">
                <a:solidFill>
                  <a:srgbClr val="414F5C"/>
                </a:solidFill>
                <a:latin typeface="Calibri Light" panose="020F0302020204030204" pitchFamily="34" charset="0"/>
                <a:ea typeface="Verdana" charset="0"/>
                <a:cs typeface="Calibri Light" panose="020F0302020204030204" pitchFamily="34" charset="0"/>
              </a:rPr>
              <a:t>The best care for all.</a:t>
            </a:r>
          </a:p>
        </p:txBody>
      </p:sp>
      <p:pic>
        <p:nvPicPr>
          <p:cNvPr id="2" name="Pictur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413986" y="158585"/>
            <a:ext cx="3480740" cy="1202405"/>
          </a:xfrm>
          <a:prstGeom prst="rect">
            <a:avLst/>
          </a:prstGeom>
        </p:spPr>
      </p:pic>
    </p:spTree>
    <p:extLst>
      <p:ext uri="{BB962C8B-B14F-4D97-AF65-F5344CB8AC3E}">
        <p14:creationId xmlns:p14="http://schemas.microsoft.com/office/powerpoint/2010/main" val="2810267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839383" y="1761597"/>
            <a:ext cx="9042164" cy="1884099"/>
          </a:xfrm>
        </p:spPr>
        <p:txBody>
          <a:bodyPr anchor="b">
            <a:normAutofit/>
          </a:bodyPr>
          <a:lstStyle>
            <a:lvl1pPr algn="ctr">
              <a:defRPr sz="4000" b="0" i="0" baseline="0"/>
            </a:lvl1pPr>
          </a:lstStyle>
          <a:p>
            <a:r>
              <a:rPr lang="en-CA" dirty="0"/>
              <a:t>Click to edit Master Divider title style</a:t>
            </a:r>
            <a:endParaRPr lang="en-US" dirty="0"/>
          </a:p>
        </p:txBody>
      </p:sp>
      <p:sp>
        <p:nvSpPr>
          <p:cNvPr id="3" name="Text Placeholder 2"/>
          <p:cNvSpPr>
            <a:spLocks noGrp="1"/>
          </p:cNvSpPr>
          <p:nvPr>
            <p:ph type="body" idx="1"/>
          </p:nvPr>
        </p:nvSpPr>
        <p:spPr>
          <a:xfrm>
            <a:off x="1839383" y="4010821"/>
            <a:ext cx="9042164" cy="1500187"/>
          </a:xfrm>
        </p:spPr>
        <p:txBody>
          <a:bodyPr/>
          <a:lstStyle>
            <a:lvl1pPr marL="0" indent="0" algn="ctr">
              <a:buNone/>
              <a:defRPr sz="2400" b="0" i="0">
                <a:solidFill>
                  <a:srgbClr val="414F5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lvl1pPr>
              <a:defRPr b="0" i="0"/>
            </a:lvl1pPr>
          </a:lstStyle>
          <a:p>
            <a:fld id="{84298AAB-EDAA-8040-8A2E-487A9DA94182}" type="datetimeFigureOut">
              <a:rPr lang="en-US" smtClean="0"/>
              <a:pPr/>
              <a:t>2/9/2021</a:t>
            </a:fld>
            <a:endParaRPr lang="en-US" dirty="0"/>
          </a:p>
        </p:txBody>
      </p:sp>
      <p:sp>
        <p:nvSpPr>
          <p:cNvPr id="5" name="Footer Placeholder 4"/>
          <p:cNvSpPr>
            <a:spLocks noGrp="1"/>
          </p:cNvSpPr>
          <p:nvPr>
            <p:ph type="ftr" sz="quarter" idx="11"/>
          </p:nvPr>
        </p:nvSpPr>
        <p:spPr/>
        <p:txBody>
          <a:bodyPr/>
          <a:lstStyle>
            <a:lvl1pPr>
              <a:defRPr b="0" i="0"/>
            </a:lvl1pPr>
          </a:lstStyle>
          <a:p>
            <a:endParaRPr lang="en-US" dirty="0"/>
          </a:p>
        </p:txBody>
      </p:sp>
      <p:sp>
        <p:nvSpPr>
          <p:cNvPr id="6" name="Slide Number Placeholder 5"/>
          <p:cNvSpPr>
            <a:spLocks noGrp="1"/>
          </p:cNvSpPr>
          <p:nvPr>
            <p:ph type="sldNum" sz="quarter" idx="12"/>
          </p:nvPr>
        </p:nvSpPr>
        <p:spPr/>
        <p:txBody>
          <a:bodyPr/>
          <a:lstStyle>
            <a:lvl1pPr>
              <a:defRPr b="0" i="0"/>
            </a:lvl1pPr>
          </a:lstStyle>
          <a:p>
            <a:fld id="{FC6D5A19-C0B7-7147-814E-ABDA914EFB9A}"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46192" y="3741389"/>
            <a:ext cx="2828544" cy="17373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2769" y="6057318"/>
            <a:ext cx="2259407" cy="778811"/>
          </a:xfrm>
          <a:prstGeom prst="rect">
            <a:avLst/>
          </a:prstGeom>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72825" y="6260658"/>
            <a:ext cx="1292792" cy="446589"/>
          </a:xfrm>
          <a:prstGeom prst="rect">
            <a:avLst/>
          </a:prstGeom>
        </p:spPr>
      </p:pic>
    </p:spTree>
    <p:extLst>
      <p:ext uri="{BB962C8B-B14F-4D97-AF65-F5344CB8AC3E}">
        <p14:creationId xmlns:p14="http://schemas.microsoft.com/office/powerpoint/2010/main" val="583740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D387277-B48D-2644-89CC-DF49E8E36A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E9439B8-44F0-3741-9969-97B03B15022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30DF334-8F13-6E4E-835D-D95B862E45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969992-BD2B-1F43-A75D-ACFD2AF3A767}" type="datetimeFigureOut">
              <a:rPr lang="en-US" smtClean="0"/>
              <a:t>2/9/2021</a:t>
            </a:fld>
            <a:endParaRPr lang="en-US"/>
          </a:p>
        </p:txBody>
      </p:sp>
      <p:sp>
        <p:nvSpPr>
          <p:cNvPr id="5" name="Footer Placeholder 4">
            <a:extLst>
              <a:ext uri="{FF2B5EF4-FFF2-40B4-BE49-F238E27FC236}">
                <a16:creationId xmlns:a16="http://schemas.microsoft.com/office/drawing/2014/main" id="{AF1B5AFC-935C-184B-B165-5EE4FED86D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0E2F513-CD81-984B-B69F-BAE25F7F66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7D6C8A-DA28-8F4A-B039-A0C323352FEF}" type="slidenum">
              <a:rPr lang="en-US" smtClean="0"/>
              <a:t>‹#›</a:t>
            </a:fld>
            <a:endParaRPr lang="en-US"/>
          </a:p>
        </p:txBody>
      </p:sp>
    </p:spTree>
    <p:extLst>
      <p:ext uri="{BB962C8B-B14F-4D97-AF65-F5344CB8AC3E}">
        <p14:creationId xmlns:p14="http://schemas.microsoft.com/office/powerpoint/2010/main" val="98599191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61" r:id="rId3"/>
    <p:sldLayoutId id="2147483660" r:id="rId4"/>
    <p:sldLayoutId id="2147483650" r:id="rId5"/>
    <p:sldLayoutId id="2147483662" r:id="rId6"/>
    <p:sldLayoutId id="2147483663"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C3B5D"/>
          </a:solidFill>
          <a:latin typeface="Calibri" panose="020F0502020204030204" pitchFamily="34" charset="0"/>
          <a:ea typeface="Open Sans" panose="020B060603050402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11.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14.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16.xml"/><Relationship Id="rId6" Type="http://schemas.openxmlformats.org/officeDocument/2006/relationships/hyperlink" Target="https://creativecommons.org/licenses/by-nc-nd/3.0/" TargetMode="External"/><Relationship Id="rId5" Type="http://schemas.openxmlformats.org/officeDocument/2006/relationships/hyperlink" Target="https://autoconocimientointegral.com/2014/04/17/no-es-lo-que-haces-sino-como-lo-haces/" TargetMode="Externa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16.xml"/><Relationship Id="rId7" Type="http://schemas.openxmlformats.org/officeDocument/2006/relationships/image" Target="../media/image18.png"/><Relationship Id="rId2" Type="http://schemas.openxmlformats.org/officeDocument/2006/relationships/slideLayout" Target="../slideLayouts/slideLayout5.xml"/><Relationship Id="rId1" Type="http://schemas.openxmlformats.org/officeDocument/2006/relationships/tags" Target="../tags/tag17.xml"/><Relationship Id="rId6" Type="http://schemas.openxmlformats.org/officeDocument/2006/relationships/hyperlink" Target="https://youtu.be/HS5BUiAMKW8" TargetMode="External"/><Relationship Id="rId5" Type="http://schemas.openxmlformats.org/officeDocument/2006/relationships/hyperlink" Target="https://www.youtube.com/watch?v=5Ase3ETcsu0&amp;feature=youtu.be" TargetMode="External"/><Relationship Id="rId4" Type="http://schemas.openxmlformats.org/officeDocument/2006/relationships/hyperlink" Target="http://www.kaltura.com/index.php/extwidget/preview/partner_id/1688662/uiconf_id/36768311/entry_id/1_lplakpp9/embed/auto?" TargetMode="External"/><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9.xml"/><Relationship Id="rId7" Type="http://schemas.openxmlformats.org/officeDocument/2006/relationships/diagramColors" Target="../diagrams/colors1.xml"/><Relationship Id="rId2" Type="http://schemas.openxmlformats.org/officeDocument/2006/relationships/slideLayout" Target="../slideLayouts/slideLayout5.xml"/><Relationship Id="rId1" Type="http://schemas.openxmlformats.org/officeDocument/2006/relationships/tags" Target="../tags/tag2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23.png"/><Relationship Id="rId2" Type="http://schemas.openxmlformats.org/officeDocument/2006/relationships/slideLayout" Target="../slideLayouts/slideLayout3.xml"/><Relationship Id="rId1" Type="http://schemas.openxmlformats.org/officeDocument/2006/relationships/tags" Target="../tags/tag22.xml"/><Relationship Id="rId6" Type="http://schemas.openxmlformats.org/officeDocument/2006/relationships/image" Target="../media/image22.png"/><Relationship Id="rId5" Type="http://schemas.openxmlformats.org/officeDocument/2006/relationships/hyperlink" Target="https://youtu.be/tvoFKwEsexE" TargetMode="External"/><Relationship Id="rId4" Type="http://schemas.openxmlformats.org/officeDocument/2006/relationships/hyperlink" Target="https://youtu.be/uiErUw8Kj1A"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7.gif"/><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gi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24.gif"/><Relationship Id="rId2" Type="http://schemas.openxmlformats.org/officeDocument/2006/relationships/slideLayout" Target="../slideLayouts/slideLayout5.xml"/><Relationship Id="rId1" Type="http://schemas.openxmlformats.org/officeDocument/2006/relationships/tags" Target="../tags/tag24.xml"/><Relationship Id="rId6" Type="http://schemas.openxmlformats.org/officeDocument/2006/relationships/image" Target="../media/image26.jpeg"/><Relationship Id="rId5" Type="http://schemas.openxmlformats.org/officeDocument/2006/relationships/image" Target="../media/image27.gif"/><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7" Type="http://schemas.openxmlformats.org/officeDocument/2006/relationships/image" Target="../media/image26.jpeg"/><Relationship Id="rId2" Type="http://schemas.openxmlformats.org/officeDocument/2006/relationships/slideLayout" Target="../slideLayouts/slideLayout6.xml"/><Relationship Id="rId1" Type="http://schemas.openxmlformats.org/officeDocument/2006/relationships/tags" Target="../tags/tag25.xml"/><Relationship Id="rId6" Type="http://schemas.openxmlformats.org/officeDocument/2006/relationships/image" Target="../media/image27.gif"/><Relationship Id="rId5" Type="http://schemas.openxmlformats.org/officeDocument/2006/relationships/image" Target="../media/image28.png"/><Relationship Id="rId4" Type="http://schemas.openxmlformats.org/officeDocument/2006/relationships/image" Target="../media/image24.gif"/></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5.xml"/><Relationship Id="rId1" Type="http://schemas.openxmlformats.org/officeDocument/2006/relationships/tags" Target="../tags/tag27.xml"/><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5.xml"/><Relationship Id="rId1" Type="http://schemas.openxmlformats.org/officeDocument/2006/relationships/tags" Target="../tags/tag28.xml"/><Relationship Id="rId6" Type="http://schemas.openxmlformats.org/officeDocument/2006/relationships/image" Target="../media/image27.gif"/><Relationship Id="rId5" Type="http://schemas.openxmlformats.org/officeDocument/2006/relationships/image" Target="../media/image24.gif"/><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0.xml"/><Relationship Id="rId7" Type="http://schemas.openxmlformats.org/officeDocument/2006/relationships/diagramColors" Target="../diagrams/colors2.xml"/><Relationship Id="rId2" Type="http://schemas.openxmlformats.org/officeDocument/2006/relationships/slideLayout" Target="../slideLayouts/slideLayout5.xml"/><Relationship Id="rId1" Type="http://schemas.openxmlformats.org/officeDocument/2006/relationships/tags" Target="../tags/tag3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31.xml"/><Relationship Id="rId7" Type="http://schemas.openxmlformats.org/officeDocument/2006/relationships/diagramColors" Target="../diagrams/colors3.xml"/><Relationship Id="rId2" Type="http://schemas.openxmlformats.org/officeDocument/2006/relationships/slideLayout" Target="../slideLayouts/slideLayout3.xml"/><Relationship Id="rId1" Type="http://schemas.openxmlformats.org/officeDocument/2006/relationships/tags" Target="../tags/tag3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5.xml"/><Relationship Id="rId1" Type="http://schemas.openxmlformats.org/officeDocument/2006/relationships/tags" Target="../tags/tag35.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36.xml"/><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6.xml"/><Relationship Id="rId1" Type="http://schemas.openxmlformats.org/officeDocument/2006/relationships/tags" Target="../tags/tag37.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5.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5.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hyperlink" Target="https://creativecommons.org/licenses/by-nc-sa/3.0/" TargetMode="External"/><Relationship Id="rId5" Type="http://schemas.openxmlformats.org/officeDocument/2006/relationships/hyperlink" Target="https://empowermentmomentsblog.com/2014/11/17/dare-to-be-the-best-you/" TargetMode="Externa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hyperlink" Target="https://creativecommons.org/licenses/by/3.0/" TargetMode="External"/><Relationship Id="rId5" Type="http://schemas.openxmlformats.org/officeDocument/2006/relationships/hyperlink" Target="http://www.freeimageslive.co.uk/free_stock_image/cup-and-teabag-jpg" TargetMode="Externa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301" y="1253443"/>
            <a:ext cx="9440091" cy="1926254"/>
          </a:xfrm>
        </p:spPr>
        <p:txBody>
          <a:bodyPr>
            <a:normAutofit/>
          </a:bodyPr>
          <a:lstStyle/>
          <a:p>
            <a:r>
              <a:rPr lang="fr-CA" sz="3600" dirty="0"/>
              <a:t>Bienvenue en </a:t>
            </a:r>
            <a:br>
              <a:rPr lang="fr-CA" sz="3600" dirty="0"/>
            </a:br>
            <a:r>
              <a:rPr lang="fr-CA" sz="3600" dirty="0"/>
              <a:t>(</a:t>
            </a:r>
            <a:r>
              <a:rPr lang="fr-CA" sz="3600" dirty="0">
                <a:solidFill>
                  <a:srgbClr val="FF0000"/>
                </a:solidFill>
              </a:rPr>
              <a:t>inscrire le nom de la discipline</a:t>
            </a:r>
            <a:r>
              <a:rPr lang="fr-CA" sz="3600" dirty="0"/>
              <a:t>)</a:t>
            </a:r>
          </a:p>
        </p:txBody>
      </p:sp>
      <p:sp>
        <p:nvSpPr>
          <p:cNvPr id="3" name="Subtitle 2"/>
          <p:cNvSpPr>
            <a:spLocks noGrp="1"/>
          </p:cNvSpPr>
          <p:nvPr>
            <p:ph type="subTitle" idx="1"/>
          </p:nvPr>
        </p:nvSpPr>
        <p:spPr>
          <a:xfrm>
            <a:off x="1171302" y="3263519"/>
            <a:ext cx="9440091" cy="1244123"/>
          </a:xfrm>
        </p:spPr>
        <p:txBody>
          <a:bodyPr>
            <a:normAutofit/>
          </a:bodyPr>
          <a:lstStyle/>
          <a:p>
            <a:r>
              <a:rPr lang="fr-CA" sz="3600" dirty="0"/>
              <a:t>Introduction à la CPC </a:t>
            </a:r>
            <a:br>
              <a:rPr lang="fr-CA" sz="3600" dirty="0"/>
            </a:br>
            <a:r>
              <a:rPr lang="fr-CA" sz="3600" dirty="0"/>
              <a:t>pour les résidents</a:t>
            </a:r>
          </a:p>
        </p:txBody>
      </p:sp>
    </p:spTree>
    <p:custDataLst>
      <p:tags r:id="rId1"/>
    </p:custDataLst>
    <p:extLst>
      <p:ext uri="{BB962C8B-B14F-4D97-AF65-F5344CB8AC3E}">
        <p14:creationId xmlns:p14="http://schemas.microsoft.com/office/powerpoint/2010/main" val="75718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Pourquoi changer?</a:t>
            </a:r>
          </a:p>
        </p:txBody>
      </p:sp>
      <p:sp>
        <p:nvSpPr>
          <p:cNvPr id="3" name="Content Placeholder 2"/>
          <p:cNvSpPr>
            <a:spLocks noGrp="1"/>
          </p:cNvSpPr>
          <p:nvPr>
            <p:ph idx="1"/>
          </p:nvPr>
        </p:nvSpPr>
        <p:spPr/>
        <p:txBody>
          <a:bodyPr/>
          <a:lstStyle/>
          <a:p>
            <a:r>
              <a:rPr lang="fr-CA" sz="2400">
                <a:ea typeface="Verdana" panose="020B0604030504040204" pitchFamily="34" charset="0"/>
              </a:rPr>
              <a:t>Des données probantes révèlent que le lieu de la résidence détermine le niveau de soins qu’un médecin prodigue tout au long de sa carrière. </a:t>
            </a:r>
          </a:p>
          <a:p>
            <a:endParaRPr lang="en-US"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1498" y="2983996"/>
            <a:ext cx="1722797" cy="2772137"/>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5" name="Content Placeholder 3"/>
          <p:cNvPicPr>
            <a:picLocks noGrp="1" noChangeAspect="1"/>
          </p:cNvPicPr>
          <p:nvPr/>
        </p:nvPicPr>
        <p:blipFill>
          <a:blip r:embed="rId5">
            <a:extLst>
              <a:ext uri="{28A0092B-C50C-407E-A947-70E740481C1C}">
                <a14:useLocalDpi xmlns:a14="http://schemas.microsoft.com/office/drawing/2010/main" val="0"/>
              </a:ext>
            </a:extLst>
          </a:blip>
          <a:stretch>
            <a:fillRect/>
          </a:stretch>
        </p:blipFill>
        <p:spPr>
          <a:xfrm>
            <a:off x="3829345" y="2387380"/>
            <a:ext cx="5523032" cy="4003146"/>
          </a:xfrm>
          <a:prstGeom prst="rect">
            <a:avLst/>
          </a:prstGeom>
        </p:spPr>
      </p:pic>
    </p:spTree>
    <p:custDataLst>
      <p:tags r:id="rId1"/>
    </p:custDataLst>
    <p:extLst>
      <p:ext uri="{BB962C8B-B14F-4D97-AF65-F5344CB8AC3E}">
        <p14:creationId xmlns:p14="http://schemas.microsoft.com/office/powerpoint/2010/main" val="886548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Quels sont les avantages de la CPC pour les apprenants?</a:t>
            </a:r>
          </a:p>
        </p:txBody>
      </p:sp>
      <p:sp>
        <p:nvSpPr>
          <p:cNvPr id="3" name="Content Placeholder 2"/>
          <p:cNvSpPr>
            <a:spLocks noGrp="1"/>
          </p:cNvSpPr>
          <p:nvPr>
            <p:ph idx="1"/>
          </p:nvPr>
        </p:nvSpPr>
        <p:spPr>
          <a:xfrm>
            <a:off x="838200" y="2085230"/>
            <a:ext cx="10515600" cy="3543209"/>
          </a:xfrm>
        </p:spPr>
        <p:txBody>
          <a:bodyPr>
            <a:normAutofit fontScale="77500" lnSpcReduction="20000"/>
          </a:bodyPr>
          <a:lstStyle/>
          <a:p>
            <a:pPr>
              <a:lnSpc>
                <a:spcPct val="110000"/>
              </a:lnSpc>
            </a:pPr>
            <a:r>
              <a:rPr lang="fr-CA" dirty="0"/>
              <a:t>Évaluation plus fréquente et supervision efficace par des membres du corps professoral</a:t>
            </a:r>
          </a:p>
          <a:p>
            <a:pPr>
              <a:lnSpc>
                <a:spcPct val="110000"/>
              </a:lnSpc>
            </a:pPr>
            <a:r>
              <a:rPr lang="fr-CA" dirty="0"/>
              <a:t>Parcours d’apprentissage bien définis et connaissance des compétences requises pour passer aux prochaines étapes de la formation</a:t>
            </a:r>
          </a:p>
          <a:p>
            <a:pPr>
              <a:lnSpc>
                <a:spcPct val="110000"/>
              </a:lnSpc>
            </a:pPr>
            <a:r>
              <a:rPr lang="fr-CA" dirty="0"/>
              <a:t>Parcours d’apprentissage axé sur le développement personnel</a:t>
            </a:r>
          </a:p>
          <a:p>
            <a:pPr>
              <a:lnSpc>
                <a:spcPct val="110000"/>
              </a:lnSpc>
            </a:pPr>
            <a:r>
              <a:rPr lang="fr-CA" dirty="0"/>
              <a:t>Transitions plus aisées entre les étapes</a:t>
            </a:r>
          </a:p>
          <a:p>
            <a:pPr>
              <a:lnSpc>
                <a:spcPct val="110000"/>
              </a:lnSpc>
            </a:pPr>
            <a:r>
              <a:rPr lang="fr-CA" dirty="0"/>
              <a:t>Renforcement de l’autonomie des résidents durant leur formation</a:t>
            </a:r>
          </a:p>
          <a:p>
            <a:pPr>
              <a:lnSpc>
                <a:spcPct val="110000"/>
              </a:lnSpc>
            </a:pPr>
            <a:r>
              <a:rPr lang="fr-CA" dirty="0"/>
              <a:t>Occasion de se préparer à la pratique indépendante en peaufinant leurs compétences et en travaillant de manière plus autonome durant la dernière étape de la résidence</a:t>
            </a:r>
          </a:p>
        </p:txBody>
      </p:sp>
    </p:spTree>
    <p:custDataLst>
      <p:tags r:id="rId1"/>
    </p:custDataLst>
    <p:extLst>
      <p:ext uri="{BB962C8B-B14F-4D97-AF65-F5344CB8AC3E}">
        <p14:creationId xmlns:p14="http://schemas.microsoft.com/office/powerpoint/2010/main" val="512237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Étapes, APC et jalons</a:t>
            </a:r>
          </a:p>
        </p:txBody>
      </p:sp>
    </p:spTree>
    <p:custDataLst>
      <p:tags r:id="rId1"/>
    </p:custDataLst>
    <p:extLst>
      <p:ext uri="{BB962C8B-B14F-4D97-AF65-F5344CB8AC3E}">
        <p14:creationId xmlns:p14="http://schemas.microsoft.com/office/powerpoint/2010/main" val="2789343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3C49AC28-8698-411C-B7BE-D0551041F5D3}"/>
              </a:ext>
            </a:extLst>
          </p:cNvPr>
          <p:cNvPicPr>
            <a:picLocks noGrp="1" noChangeAspect="1"/>
          </p:cNvPicPr>
          <p:nvPr/>
        </p:nvPicPr>
        <p:blipFill>
          <a:blip r:embed="rId4" cstate="print">
            <a:extLst>
              <a:ext uri="{28A0092B-C50C-407E-A947-70E740481C1C}">
                <a14:useLocalDpi xmlns:a14="http://schemas.microsoft.com/office/drawing/2010/main" val="0"/>
              </a:ext>
            </a:extLst>
          </a:blip>
          <a:srcRect l="10847" t="14635" r="9934" b="2937"/>
          <a:stretch>
            <a:fillRect/>
          </a:stretch>
        </p:blipFill>
        <p:spPr>
          <a:xfrm>
            <a:off x="3014623" y="261516"/>
            <a:ext cx="6679636" cy="6596485"/>
          </a:xfrm>
          <a:prstGeom prst="rect">
            <a:avLst/>
          </a:prstGeom>
        </p:spPr>
      </p:pic>
    </p:spTree>
    <p:custDataLst>
      <p:tags r:id="rId1"/>
    </p:custDataLst>
    <p:extLst>
      <p:ext uri="{BB962C8B-B14F-4D97-AF65-F5344CB8AC3E}">
        <p14:creationId xmlns:p14="http://schemas.microsoft.com/office/powerpoint/2010/main" val="421221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Qu’est-ce qu’une APC?</a:t>
            </a:r>
          </a:p>
        </p:txBody>
      </p:sp>
      <p:sp>
        <p:nvSpPr>
          <p:cNvPr id="3" name="Content Placeholder 2"/>
          <p:cNvSpPr>
            <a:spLocks noGrp="1"/>
          </p:cNvSpPr>
          <p:nvPr>
            <p:ph idx="1"/>
          </p:nvPr>
        </p:nvSpPr>
        <p:spPr>
          <a:xfrm>
            <a:off x="2152650" y="2055814"/>
            <a:ext cx="7846483" cy="3935412"/>
          </a:xfrm>
        </p:spPr>
        <p:txBody>
          <a:bodyPr>
            <a:normAutofit/>
          </a:bodyPr>
          <a:lstStyle/>
          <a:p>
            <a:r>
              <a:rPr lang="fr-CA" dirty="0"/>
              <a:t>Une activité professionnelle </a:t>
            </a:r>
            <a:r>
              <a:rPr lang="fr-CA" dirty="0" err="1"/>
              <a:t>confiable</a:t>
            </a:r>
            <a:r>
              <a:rPr lang="fr-CA" dirty="0"/>
              <a:t> (APC) est une tâche clinique qu’un superviseur peut confier à un résident lorsque celui-ci démontre un niveau suffisant de compétence. </a:t>
            </a:r>
          </a:p>
          <a:p>
            <a:pPr lvl="1"/>
            <a:r>
              <a:rPr lang="fr-CA" dirty="0"/>
              <a:t>En général, chaque APC comprend plusieurs jalons. </a:t>
            </a:r>
          </a:p>
          <a:p>
            <a:pPr lvl="1"/>
            <a:r>
              <a:rPr lang="fr-CA" dirty="0"/>
              <a:t>Les APC sont utilisées aux fins d’évaluation générale.</a:t>
            </a:r>
          </a:p>
          <a:p>
            <a:r>
              <a:rPr lang="fr-CA" dirty="0">
                <a:solidFill>
                  <a:srgbClr val="FF0000"/>
                </a:solidFill>
              </a:rPr>
              <a:t>P. ex., (ajouter un exemple d’APC propre à votre discipline)</a:t>
            </a:r>
          </a:p>
        </p:txBody>
      </p:sp>
    </p:spTree>
    <p:custDataLst>
      <p:tags r:id="rId1"/>
    </p:custDataLst>
    <p:extLst>
      <p:ext uri="{BB962C8B-B14F-4D97-AF65-F5344CB8AC3E}">
        <p14:creationId xmlns:p14="http://schemas.microsoft.com/office/powerpoint/2010/main" val="141560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Qu’est-ce qu’un jalon?</a:t>
            </a:r>
          </a:p>
        </p:txBody>
      </p:sp>
      <p:sp>
        <p:nvSpPr>
          <p:cNvPr id="3" name="Content Placeholder 2"/>
          <p:cNvSpPr>
            <a:spLocks noGrp="1"/>
          </p:cNvSpPr>
          <p:nvPr>
            <p:ph idx="1"/>
          </p:nvPr>
        </p:nvSpPr>
        <p:spPr>
          <a:xfrm>
            <a:off x="838199" y="2250533"/>
            <a:ext cx="10515600" cy="3543209"/>
          </a:xfrm>
        </p:spPr>
        <p:txBody>
          <a:bodyPr/>
          <a:lstStyle/>
          <a:p>
            <a:r>
              <a:rPr lang="fr-CA" dirty="0"/>
              <a:t>Un jalon est un marqueur observable des habiletés d’une personne dans une trajectoire de développement de la compétence.</a:t>
            </a:r>
          </a:p>
          <a:p>
            <a:pPr lvl="1"/>
            <a:r>
              <a:rPr lang="fr-CA" dirty="0"/>
              <a:t>	Les jalons sont utilisés aux fins de planification et d’enseignement.</a:t>
            </a:r>
          </a:p>
          <a:p>
            <a:r>
              <a:rPr lang="fr-CA" dirty="0">
                <a:solidFill>
                  <a:srgbClr val="FF0000"/>
                </a:solidFill>
              </a:rPr>
              <a:t>P. ex., (ajouter un exemple de jalon propre à votre discipline)</a:t>
            </a:r>
          </a:p>
        </p:txBody>
      </p:sp>
      <p:pic>
        <p:nvPicPr>
          <p:cNvPr id="6" name="Picture 5">
            <a:extLst>
              <a:ext uri="{FF2B5EF4-FFF2-40B4-BE49-F238E27FC236}">
                <a16:creationId xmlns:a16="http://schemas.microsoft.com/office/drawing/2014/main" id="{5C59A43E-38B7-4DE4-BA9C-0828375DAC2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786290" y="4536572"/>
            <a:ext cx="2619419" cy="1747485"/>
          </a:xfrm>
          <a:prstGeom prst="rect">
            <a:avLst/>
          </a:prstGeom>
          <a:ln>
            <a:solidFill>
              <a:schemeClr val="tx1"/>
            </a:solidFill>
          </a:ln>
        </p:spPr>
      </p:pic>
      <p:sp>
        <p:nvSpPr>
          <p:cNvPr id="7" name="TextBox 6">
            <a:extLst>
              <a:ext uri="{FF2B5EF4-FFF2-40B4-BE49-F238E27FC236}">
                <a16:creationId xmlns:a16="http://schemas.microsoft.com/office/drawing/2014/main" id="{E09E1027-3C7D-4655-A41F-C59F89F4200B}"/>
              </a:ext>
            </a:extLst>
          </p:cNvPr>
          <p:cNvSpPr txBox="1"/>
          <p:nvPr/>
        </p:nvSpPr>
        <p:spPr>
          <a:xfrm>
            <a:off x="4943225" y="6353588"/>
            <a:ext cx="2619419" cy="369332"/>
          </a:xfrm>
          <a:prstGeom prst="rect">
            <a:avLst/>
          </a:prstGeom>
          <a:noFill/>
        </p:spPr>
        <p:txBody>
          <a:bodyPr wrap="square" rtlCol="0">
            <a:spAutoFit/>
          </a:bodyPr>
          <a:lstStyle/>
          <a:p>
            <a:r>
              <a:rPr lang="fr-CA" sz="900">
                <a:hlinkClick r:id="rId5" tooltip="https://autoconocimientointegral.com/2014/04/17/no-es-lo-que-haces-sino-como-lo-haces/"/>
              </a:rPr>
              <a:t>Cette image</a:t>
            </a:r>
            <a:r>
              <a:rPr lang="fr-CA" sz="900"/>
              <a:t> d’un auteur inconnu est protégée sous licence par </a:t>
            </a:r>
            <a:r>
              <a:rPr lang="fr-CA" sz="900">
                <a:hlinkClick r:id="rId6" tooltip="https://creativecommons.org/licenses/by-nc-nd/3.0/"/>
              </a:rPr>
              <a:t>CC BY-NC-ND</a:t>
            </a:r>
          </a:p>
        </p:txBody>
      </p:sp>
    </p:spTree>
    <p:custDataLst>
      <p:tags r:id="rId1"/>
    </p:custDataLst>
    <p:extLst>
      <p:ext uri="{BB962C8B-B14F-4D97-AF65-F5344CB8AC3E}">
        <p14:creationId xmlns:p14="http://schemas.microsoft.com/office/powerpoint/2010/main" val="707589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En quoi les APC diffèrent-elles des jalons?</a:t>
            </a:r>
          </a:p>
        </p:txBody>
      </p:sp>
      <p:sp>
        <p:nvSpPr>
          <p:cNvPr id="3" name="Content Placeholder 2"/>
          <p:cNvSpPr>
            <a:spLocks noGrp="1"/>
          </p:cNvSpPr>
          <p:nvPr>
            <p:ph idx="1"/>
          </p:nvPr>
        </p:nvSpPr>
        <p:spPr/>
        <p:txBody>
          <a:bodyPr/>
          <a:lstStyle/>
          <a:p>
            <a:r>
              <a:rPr lang="fr-CA" dirty="0"/>
              <a:t>La principale différence est que les APC sont des tâches ou des activités qui doivent être exécutées, tandis que les jalons renvoient aux habiletés de la personne.</a:t>
            </a:r>
          </a:p>
          <a:p>
            <a:endParaRPr lang="en-US" dirty="0"/>
          </a:p>
        </p:txBody>
      </p:sp>
      <p:graphicFrame>
        <p:nvGraphicFramePr>
          <p:cNvPr id="4" name="Table 3">
            <a:extLst>
              <a:ext uri="{FF2B5EF4-FFF2-40B4-BE49-F238E27FC236}">
                <a16:creationId xmlns:a16="http://schemas.microsoft.com/office/drawing/2014/main" id="{2443C004-9660-435C-96FB-89B28D0CFA94}"/>
              </a:ext>
            </a:extLst>
          </p:cNvPr>
          <p:cNvGraphicFramePr>
            <a:graphicFrameLocks noGrp="1"/>
          </p:cNvGraphicFramePr>
          <p:nvPr>
            <p:extLst>
              <p:ext uri="{D42A27DB-BD31-4B8C-83A1-F6EECF244321}">
                <p14:modId xmlns:p14="http://schemas.microsoft.com/office/powerpoint/2010/main" val="3137337789"/>
              </p:ext>
            </p:extLst>
          </p:nvPr>
        </p:nvGraphicFramePr>
        <p:xfrm>
          <a:off x="2007912" y="3298858"/>
          <a:ext cx="7420328" cy="3017520"/>
        </p:xfrm>
        <a:graphic>
          <a:graphicData uri="http://schemas.openxmlformats.org/drawingml/2006/table">
            <a:tbl>
              <a:tblPr firstRow="1" bandRow="1">
                <a:tableStyleId>{2D5ABB26-0587-4C30-8999-92F81FD0307C}</a:tableStyleId>
              </a:tblPr>
              <a:tblGrid>
                <a:gridCol w="7420328">
                  <a:extLst>
                    <a:ext uri="{9D8B030D-6E8A-4147-A177-3AD203B41FA5}">
                      <a16:colId xmlns:a16="http://schemas.microsoft.com/office/drawing/2014/main" val="3175787656"/>
                    </a:ext>
                  </a:extLst>
                </a:gridCol>
              </a:tblGrid>
              <a:tr h="12970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4"/>
                        </a:rPr>
                        <a:t>Qu’est-ce qu’une APC?</a:t>
                      </a:r>
                      <a:r>
                        <a:rPr lang="fr-CA" dirty="0"/>
                        <a:t> (en anglais) (1:17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5"/>
                        </a:rPr>
                        <a:t>Comprendre les activités professionnelles </a:t>
                      </a:r>
                      <a:r>
                        <a:rPr lang="fr-CA" dirty="0" err="1">
                          <a:hlinkClick r:id="rId5"/>
                        </a:rPr>
                        <a:t>confiables</a:t>
                      </a:r>
                      <a:r>
                        <a:rPr lang="fr-CA" dirty="0"/>
                        <a:t> (APC) </a:t>
                      </a:r>
                      <a:br>
                        <a:rPr lang="fr-CA" dirty="0"/>
                      </a:br>
                      <a:r>
                        <a:rPr lang="fr-CA" dirty="0"/>
                        <a:t>(en anglais) (5:11 min)</a:t>
                      </a:r>
                    </a:p>
                    <a:p>
                      <a:endParaRPr lang="en-US" dirty="0"/>
                    </a:p>
                  </a:txBody>
                  <a:tcPr/>
                </a:tc>
                <a:extLst>
                  <a:ext uri="{0D108BD9-81ED-4DB2-BD59-A6C34878D82A}">
                    <a16:rowId xmlns:a16="http://schemas.microsoft.com/office/drawing/2014/main" val="876741704"/>
                  </a:ext>
                </a:extLst>
              </a:tr>
              <a:tr h="8106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hlinkClick r:id="rId6"/>
                        </a:rPr>
                        <a:t>Les APC - D</a:t>
                      </a:r>
                      <a:r>
                        <a:rPr lang="fr-CA" baseline="30000" dirty="0">
                          <a:hlinkClick r:id="rId6"/>
                        </a:rPr>
                        <a:t>re</a:t>
                      </a:r>
                      <a:r>
                        <a:rPr lang="fr-CA" dirty="0">
                          <a:hlinkClick r:id="rId6"/>
                        </a:rPr>
                        <a:t> Lisa </a:t>
                      </a:r>
                      <a:r>
                        <a:rPr lang="fr-CA" dirty="0" err="1">
                          <a:hlinkClick r:id="rId6"/>
                        </a:rPr>
                        <a:t>Bahrey</a:t>
                      </a:r>
                      <a:r>
                        <a:rPr lang="fr-CA" dirty="0">
                          <a:hlinkClick r:id="rId6"/>
                        </a:rPr>
                        <a:t>, Département d’anesthésiologie, Université de Toronto</a:t>
                      </a:r>
                      <a:r>
                        <a:rPr lang="fr-CA" dirty="0"/>
                        <a:t> (en anglais) (3:47 min)</a:t>
                      </a:r>
                    </a:p>
                    <a:p>
                      <a:endParaRPr lang="en-US" dirty="0"/>
                    </a:p>
                  </a:txBody>
                  <a:tcPr/>
                </a:tc>
                <a:extLst>
                  <a:ext uri="{0D108BD9-81ED-4DB2-BD59-A6C34878D82A}">
                    <a16:rowId xmlns:a16="http://schemas.microsoft.com/office/drawing/2014/main" val="945260836"/>
                  </a:ext>
                </a:extLst>
              </a:tr>
              <a:tr h="328761">
                <a:tc>
                  <a:txBody>
                    <a:bodyPr/>
                    <a:lstStyle/>
                    <a:p>
                      <a:endParaRPr lang="en-US" dirty="0"/>
                    </a:p>
                  </a:txBody>
                  <a:tcPr/>
                </a:tc>
                <a:extLst>
                  <a:ext uri="{0D108BD9-81ED-4DB2-BD59-A6C34878D82A}">
                    <a16:rowId xmlns:a16="http://schemas.microsoft.com/office/drawing/2014/main" val="3369649914"/>
                  </a:ext>
                </a:extLst>
              </a:tr>
            </a:tbl>
          </a:graphicData>
        </a:graphic>
      </p:graphicFrame>
      <p:pic>
        <p:nvPicPr>
          <p:cNvPr id="6" name="Picture 5">
            <a:extLst>
              <a:ext uri="{FF2B5EF4-FFF2-40B4-BE49-F238E27FC236}">
                <a16:creationId xmlns:a16="http://schemas.microsoft.com/office/drawing/2014/main" id="{FF9D19EA-8165-47AE-96CE-31F3263C09C2}"/>
              </a:ext>
            </a:extLst>
          </p:cNvPr>
          <p:cNvPicPr>
            <a:picLocks noChangeAspect="1"/>
          </p:cNvPicPr>
          <p:nvPr/>
        </p:nvPicPr>
        <p:blipFill>
          <a:blip r:embed="rId7"/>
          <a:stretch>
            <a:fillRect/>
          </a:stretch>
        </p:blipFill>
        <p:spPr>
          <a:xfrm>
            <a:off x="9098577" y="2934416"/>
            <a:ext cx="934212" cy="934212"/>
          </a:xfrm>
          <a:prstGeom prst="rect">
            <a:avLst/>
          </a:prstGeom>
        </p:spPr>
      </p:pic>
      <p:pic>
        <p:nvPicPr>
          <p:cNvPr id="8" name="Picture 7">
            <a:extLst>
              <a:ext uri="{FF2B5EF4-FFF2-40B4-BE49-F238E27FC236}">
                <a16:creationId xmlns:a16="http://schemas.microsoft.com/office/drawing/2014/main" id="{B2CF34EF-D3FC-48F4-B24F-B226F877ABA1}"/>
              </a:ext>
            </a:extLst>
          </p:cNvPr>
          <p:cNvPicPr>
            <a:picLocks noChangeAspect="1"/>
          </p:cNvPicPr>
          <p:nvPr/>
        </p:nvPicPr>
        <p:blipFill>
          <a:blip r:embed="rId8"/>
          <a:stretch>
            <a:fillRect/>
          </a:stretch>
        </p:blipFill>
        <p:spPr>
          <a:xfrm>
            <a:off x="9071921" y="4029527"/>
            <a:ext cx="952500" cy="952500"/>
          </a:xfrm>
          <a:prstGeom prst="rect">
            <a:avLst/>
          </a:prstGeom>
        </p:spPr>
      </p:pic>
      <p:pic>
        <p:nvPicPr>
          <p:cNvPr id="10" name="Picture 9">
            <a:extLst>
              <a:ext uri="{FF2B5EF4-FFF2-40B4-BE49-F238E27FC236}">
                <a16:creationId xmlns:a16="http://schemas.microsoft.com/office/drawing/2014/main" id="{F21F341A-2CC1-4CB7-A501-3EF2C3B05886}"/>
              </a:ext>
            </a:extLst>
          </p:cNvPr>
          <p:cNvPicPr>
            <a:picLocks noChangeAspect="1"/>
          </p:cNvPicPr>
          <p:nvPr/>
        </p:nvPicPr>
        <p:blipFill>
          <a:blip r:embed="rId9"/>
          <a:stretch>
            <a:fillRect/>
          </a:stretch>
        </p:blipFill>
        <p:spPr>
          <a:xfrm>
            <a:off x="9089433" y="5142926"/>
            <a:ext cx="952500" cy="952500"/>
          </a:xfrm>
          <a:prstGeom prst="rect">
            <a:avLst/>
          </a:prstGeom>
        </p:spPr>
      </p:pic>
    </p:spTree>
    <p:custDataLst>
      <p:tags r:id="rId1"/>
    </p:custDataLst>
    <p:extLst>
      <p:ext uri="{BB962C8B-B14F-4D97-AF65-F5344CB8AC3E}">
        <p14:creationId xmlns:p14="http://schemas.microsoft.com/office/powerpoint/2010/main" val="1109461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Comment </a:t>
            </a:r>
            <a:r>
              <a:rPr lang="fr-CA" dirty="0" err="1"/>
              <a:t>CanMEDS</a:t>
            </a:r>
            <a:r>
              <a:rPr lang="fr-CA" dirty="0"/>
              <a:t> s’inscrit-il </a:t>
            </a:r>
            <a:br>
              <a:rPr lang="fr-CA" dirty="0"/>
            </a:br>
            <a:r>
              <a:rPr lang="fr-CA" dirty="0"/>
              <a:t>dans cette approche?</a:t>
            </a:r>
          </a:p>
        </p:txBody>
      </p:sp>
      <p:sp>
        <p:nvSpPr>
          <p:cNvPr id="3" name="Content Placeholder 2"/>
          <p:cNvSpPr>
            <a:spLocks noGrp="1"/>
          </p:cNvSpPr>
          <p:nvPr>
            <p:ph idx="1"/>
          </p:nvPr>
        </p:nvSpPr>
        <p:spPr>
          <a:xfrm>
            <a:off x="838200" y="1975502"/>
            <a:ext cx="10515600" cy="3543209"/>
          </a:xfrm>
        </p:spPr>
        <p:txBody>
          <a:bodyPr>
            <a:normAutofit/>
          </a:bodyPr>
          <a:lstStyle/>
          <a:p>
            <a:r>
              <a:rPr lang="fr-CA" dirty="0"/>
              <a:t>Les APC et les jalons sont associés </a:t>
            </a:r>
            <a:br>
              <a:rPr lang="fr-CA" dirty="0"/>
            </a:br>
            <a:r>
              <a:rPr lang="fr-CA" dirty="0"/>
              <a:t>à des compétences </a:t>
            </a:r>
            <a:r>
              <a:rPr lang="fr-CA" dirty="0" err="1"/>
              <a:t>CanMEDS</a:t>
            </a:r>
            <a:endParaRPr lang="fr-CA" dirty="0"/>
          </a:p>
          <a:p>
            <a:r>
              <a:rPr lang="fr-CA" dirty="0"/>
              <a:t>Les rôles </a:t>
            </a:r>
            <a:r>
              <a:rPr lang="fr-CA" dirty="0" err="1"/>
              <a:t>CanMEDS</a:t>
            </a:r>
            <a:r>
              <a:rPr lang="fr-CA" dirty="0"/>
              <a:t> transversaux (autres qu’expert médical) sont enseignés et évalués</a:t>
            </a:r>
          </a:p>
        </p:txBody>
      </p:sp>
      <p:pic>
        <p:nvPicPr>
          <p:cNvPr id="8" name="Picture 7">
            <a:extLst>
              <a:ext uri="{FF2B5EF4-FFF2-40B4-BE49-F238E27FC236}">
                <a16:creationId xmlns:a16="http://schemas.microsoft.com/office/drawing/2014/main" id="{7814F954-509D-4A7E-9E7D-6B311B9DF3E3}"/>
              </a:ext>
            </a:extLst>
          </p:cNvPr>
          <p:cNvPicPr>
            <a:picLocks noChangeAspect="1"/>
          </p:cNvPicPr>
          <p:nvPr/>
        </p:nvPicPr>
        <p:blipFill>
          <a:blip r:embed="rId4"/>
          <a:stretch>
            <a:fillRect/>
          </a:stretch>
        </p:blipFill>
        <p:spPr>
          <a:xfrm>
            <a:off x="6617205" y="3429000"/>
            <a:ext cx="3529591" cy="3139446"/>
          </a:xfrm>
          <a:prstGeom prst="rect">
            <a:avLst/>
          </a:prstGeom>
        </p:spPr>
      </p:pic>
    </p:spTree>
    <p:custDataLst>
      <p:tags r:id="rId1"/>
    </p:custDataLst>
    <p:extLst>
      <p:ext uri="{BB962C8B-B14F-4D97-AF65-F5344CB8AC3E}">
        <p14:creationId xmlns:p14="http://schemas.microsoft.com/office/powerpoint/2010/main" val="20603861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Exemple d’APC et de jalons</a:t>
            </a:r>
          </a:p>
        </p:txBody>
      </p:sp>
      <p:sp>
        <p:nvSpPr>
          <p:cNvPr id="3" name="Content Placeholder 2"/>
          <p:cNvSpPr>
            <a:spLocks noGrp="1"/>
          </p:cNvSpPr>
          <p:nvPr>
            <p:ph idx="1"/>
          </p:nvPr>
        </p:nvSpPr>
        <p:spPr/>
        <p:txBody>
          <a:bodyPr/>
          <a:lstStyle/>
          <a:p>
            <a:r>
              <a:rPr lang="fr-CA">
                <a:solidFill>
                  <a:srgbClr val="FF0000"/>
                </a:solidFill>
              </a:rPr>
              <a:t>Ajouter un exemple d’une des étapes propres à votre spécialité ainsi qu’une APC et des jalons</a:t>
            </a:r>
          </a:p>
        </p:txBody>
      </p:sp>
    </p:spTree>
    <p:custDataLst>
      <p:tags r:id="rId1"/>
    </p:custDataLst>
    <p:extLst>
      <p:ext uri="{BB962C8B-B14F-4D97-AF65-F5344CB8AC3E}">
        <p14:creationId xmlns:p14="http://schemas.microsoft.com/office/powerpoint/2010/main" val="343354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461694676"/>
              </p:ext>
            </p:extLst>
          </p:nvPr>
        </p:nvGraphicFramePr>
        <p:xfrm>
          <a:off x="2257532" y="686371"/>
          <a:ext cx="7448550" cy="523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6228494" y="4126181"/>
            <a:ext cx="4572000" cy="1384995"/>
          </a:xfrm>
          <a:prstGeom prst="rect">
            <a:avLst/>
          </a:prstGeom>
          <a:noFill/>
        </p:spPr>
        <p:txBody>
          <a:bodyPr wrap="square" rtlCol="0">
            <a:spAutoFit/>
          </a:bodyPr>
          <a:lstStyle/>
          <a:p>
            <a:pPr algn="ctr"/>
            <a:r>
              <a:rPr lang="fr-CA"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t>En général, chaque </a:t>
            </a:r>
            <a:br>
              <a:rPr lang="fr-CA"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br>
            <a:r>
              <a:rPr lang="fr-CA"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t>APC comprend </a:t>
            </a:r>
            <a:br>
              <a:rPr lang="fr-CA"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br>
            <a:r>
              <a:rPr lang="fr-CA" sz="2800" dirty="0">
                <a:solidFill>
                  <a:prstClr val="black"/>
                </a:solidFill>
                <a:latin typeface="Calibri Light" panose="020F0302020204030204" pitchFamily="34" charset="0"/>
                <a:ea typeface="Verdana" panose="020B0604030504040204" pitchFamily="34" charset="0"/>
                <a:cs typeface="Calibri Light" panose="020F0302020204030204" pitchFamily="34" charset="0"/>
              </a:rPr>
              <a:t>plusieurs jalons. </a:t>
            </a:r>
          </a:p>
        </p:txBody>
      </p:sp>
    </p:spTree>
    <p:custDataLst>
      <p:tags r:id="rId1"/>
    </p:custDataLst>
    <p:extLst>
      <p:ext uri="{BB962C8B-B14F-4D97-AF65-F5344CB8AC3E}">
        <p14:creationId xmlns:p14="http://schemas.microsoft.com/office/powerpoint/2010/main" val="1593678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BEBFB6B-29AF-495C-B2FB-C85870BB5BD1}"/>
              </a:ext>
            </a:extLst>
          </p:cNvPr>
          <p:cNvSpPr>
            <a:spLocks noGrp="1"/>
          </p:cNvSpPr>
          <p:nvPr>
            <p:ph type="title"/>
          </p:nvPr>
        </p:nvSpPr>
        <p:spPr/>
        <p:txBody>
          <a:bodyPr/>
          <a:lstStyle/>
          <a:p>
            <a:r>
              <a:rPr lang="fr-CA"/>
              <a:t>Remerciements</a:t>
            </a:r>
          </a:p>
        </p:txBody>
      </p:sp>
      <p:sp>
        <p:nvSpPr>
          <p:cNvPr id="5" name="Content Placeholder 4">
            <a:extLst>
              <a:ext uri="{FF2B5EF4-FFF2-40B4-BE49-F238E27FC236}">
                <a16:creationId xmlns:a16="http://schemas.microsoft.com/office/drawing/2014/main" id="{CFD968CB-63BC-4CF5-9B39-E6CA253CC30F}"/>
              </a:ext>
            </a:extLst>
          </p:cNvPr>
          <p:cNvSpPr>
            <a:spLocks noGrp="1"/>
          </p:cNvSpPr>
          <p:nvPr>
            <p:ph idx="1"/>
          </p:nvPr>
        </p:nvSpPr>
        <p:spPr/>
        <p:txBody>
          <a:bodyPr>
            <a:normAutofit lnSpcReduction="10000"/>
          </a:bodyPr>
          <a:lstStyle/>
          <a:p>
            <a:r>
              <a:rPr lang="fr-CA" dirty="0">
                <a:solidFill>
                  <a:srgbClr val="093152"/>
                </a:solidFill>
              </a:rPr>
              <a:t>Nous souhaitons remercier </a:t>
            </a:r>
            <a:r>
              <a:rPr lang="fr-CA" b="1" dirty="0" err="1">
                <a:solidFill>
                  <a:srgbClr val="093152"/>
                </a:solidFill>
              </a:rPr>
              <a:t>Adelle</a:t>
            </a:r>
            <a:r>
              <a:rPr lang="fr-CA" b="1" dirty="0">
                <a:solidFill>
                  <a:srgbClr val="093152"/>
                </a:solidFill>
              </a:rPr>
              <a:t> R. Atkinson</a:t>
            </a:r>
            <a:r>
              <a:rPr lang="fr-CA" dirty="0">
                <a:solidFill>
                  <a:srgbClr val="093152"/>
                </a:solidFill>
              </a:rPr>
              <a:t>, M.D., FRCP(C) pour sa contribution à l’élaboration de cet atelier.</a:t>
            </a:r>
          </a:p>
          <a:p>
            <a:endParaRPr lang="it-IT" dirty="0"/>
          </a:p>
          <a:p>
            <a:endParaRPr lang="it-IT" dirty="0"/>
          </a:p>
          <a:p>
            <a:endParaRPr lang="it-IT" dirty="0"/>
          </a:p>
          <a:p>
            <a:endParaRPr lang="it-IT" dirty="0">
              <a:solidFill>
                <a:srgbClr val="093152"/>
              </a:solidFill>
            </a:endParaRPr>
          </a:p>
          <a:p>
            <a:pPr marL="0" indent="0"/>
            <a:r>
              <a:rPr lang="fr-CA" sz="2000" dirty="0">
                <a:solidFill>
                  <a:srgbClr val="093152"/>
                </a:solidFill>
              </a:rPr>
              <a:t>Référence type pour les diapos : Atkinson, AR (2020). Introduction à la CPC pour les résidents. </a:t>
            </a:r>
            <a:r>
              <a:rPr lang="fr-CA" sz="2000" i="1" dirty="0">
                <a:solidFill>
                  <a:srgbClr val="093152"/>
                </a:solidFill>
              </a:rPr>
              <a:t>Collège royal des médecins et chirurgiens du Canada</a:t>
            </a:r>
            <a:r>
              <a:rPr lang="fr-CA" sz="2000" dirty="0">
                <a:solidFill>
                  <a:srgbClr val="093152"/>
                </a:solidFill>
              </a:rPr>
              <a:t>. </a:t>
            </a:r>
            <a:r>
              <a:rPr lang="fr-CA" sz="2000" dirty="0">
                <a:solidFill>
                  <a:srgbClr val="093152"/>
                </a:solidFill>
                <a:latin typeface="+mj-lt"/>
                <a:cs typeface="Open Sans" panose="020B0606030504020204" pitchFamily="34" charset="0"/>
              </a:rPr>
              <a:t>Collège royal des médecins et chirurgiens du Canada </a:t>
            </a:r>
            <a:r>
              <a:rPr lang="fr-CA" sz="2000" dirty="0">
                <a:solidFill>
                  <a:srgbClr val="093152"/>
                </a:solidFill>
              </a:rPr>
              <a:t>(insérer lien).</a:t>
            </a:r>
            <a:r>
              <a:rPr lang="fr-CA" sz="2000" dirty="0">
                <a:solidFill>
                  <a:srgbClr val="093152"/>
                </a:solidFill>
                <a:latin typeface="+mj-lt"/>
                <a:cs typeface="Open Sans" panose="020B0606030504020204" pitchFamily="34" charset="0"/>
              </a:rPr>
              <a:t> </a:t>
            </a:r>
            <a:r>
              <a:rPr lang="fr-CA" sz="2000" dirty="0">
                <a:solidFill>
                  <a:srgbClr val="FF0000"/>
                </a:solidFill>
                <a:highlight>
                  <a:srgbClr val="FFFF00"/>
                </a:highlight>
              </a:rPr>
              <a:t>(insérer lien).</a:t>
            </a:r>
          </a:p>
          <a:p>
            <a:endParaRPr lang="en-US" dirty="0"/>
          </a:p>
        </p:txBody>
      </p:sp>
    </p:spTree>
    <p:custDataLst>
      <p:tags r:id="rId1"/>
    </p:custDataLst>
    <p:extLst>
      <p:ext uri="{BB962C8B-B14F-4D97-AF65-F5344CB8AC3E}">
        <p14:creationId xmlns:p14="http://schemas.microsoft.com/office/powerpoint/2010/main" val="790482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Évaluation avec la CPC</a:t>
            </a:r>
          </a:p>
        </p:txBody>
      </p:sp>
    </p:spTree>
    <p:custDataLst>
      <p:tags r:id="rId1"/>
    </p:custDataLst>
    <p:extLst>
      <p:ext uri="{BB962C8B-B14F-4D97-AF65-F5344CB8AC3E}">
        <p14:creationId xmlns:p14="http://schemas.microsoft.com/office/powerpoint/2010/main" val="15056711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048" y="365125"/>
            <a:ext cx="10515600" cy="1325563"/>
          </a:xfrm>
        </p:spPr>
        <p:txBody>
          <a:bodyPr/>
          <a:lstStyle/>
          <a:p>
            <a:r>
              <a:rPr lang="fr-CA" dirty="0"/>
              <a:t>Qu’est-ce que l’évaluation en milieu de travail (EMT)?</a:t>
            </a:r>
          </a:p>
        </p:txBody>
      </p:sp>
      <p:sp>
        <p:nvSpPr>
          <p:cNvPr id="3" name="Content Placeholder 2"/>
          <p:cNvSpPr>
            <a:spLocks noGrp="1"/>
          </p:cNvSpPr>
          <p:nvPr>
            <p:ph idx="1"/>
          </p:nvPr>
        </p:nvSpPr>
        <p:spPr>
          <a:xfrm>
            <a:off x="2450592" y="2359152"/>
            <a:ext cx="8903208" cy="2775511"/>
          </a:xfrm>
        </p:spPr>
        <p:txBody>
          <a:bodyPr/>
          <a:lstStyle/>
          <a:p>
            <a:endParaRPr lang="en-US" dirty="0">
              <a:hlinkClick r:id="rId4"/>
            </a:endParaRPr>
          </a:p>
          <a:p>
            <a:r>
              <a:rPr lang="fr-CA" dirty="0">
                <a:hlinkClick r:id="rId4"/>
              </a:rPr>
              <a:t>Qu’est-ce que l’EMT?</a:t>
            </a:r>
            <a:br>
              <a:rPr lang="fr-CA" dirty="0"/>
            </a:br>
            <a:endParaRPr lang="fr-CA" dirty="0"/>
          </a:p>
          <a:p>
            <a:r>
              <a:rPr lang="fr-CA" dirty="0">
                <a:hlinkClick r:id="rId5"/>
              </a:rPr>
              <a:t>Comment fonctionne l’EMT?</a:t>
            </a:r>
          </a:p>
        </p:txBody>
      </p:sp>
      <p:pic>
        <p:nvPicPr>
          <p:cNvPr id="5" name="Picture 4">
            <a:extLst>
              <a:ext uri="{FF2B5EF4-FFF2-40B4-BE49-F238E27FC236}">
                <a16:creationId xmlns:a16="http://schemas.microsoft.com/office/drawing/2014/main" id="{780A5942-5C1C-47F4-A1CF-72B127124A15}"/>
              </a:ext>
            </a:extLst>
          </p:cNvPr>
          <p:cNvPicPr>
            <a:picLocks noChangeAspect="1"/>
          </p:cNvPicPr>
          <p:nvPr/>
        </p:nvPicPr>
        <p:blipFill>
          <a:blip r:embed="rId6"/>
          <a:stretch>
            <a:fillRect/>
          </a:stretch>
        </p:blipFill>
        <p:spPr>
          <a:xfrm>
            <a:off x="7151155" y="2213246"/>
            <a:ext cx="1243584" cy="1243584"/>
          </a:xfrm>
          <a:prstGeom prst="rect">
            <a:avLst/>
          </a:prstGeom>
        </p:spPr>
      </p:pic>
      <p:pic>
        <p:nvPicPr>
          <p:cNvPr id="7" name="Picture 6">
            <a:extLst>
              <a:ext uri="{FF2B5EF4-FFF2-40B4-BE49-F238E27FC236}">
                <a16:creationId xmlns:a16="http://schemas.microsoft.com/office/drawing/2014/main" id="{5E42F058-0A72-470E-B39A-BF95C98A4797}"/>
              </a:ext>
            </a:extLst>
          </p:cNvPr>
          <p:cNvPicPr>
            <a:picLocks noChangeAspect="1"/>
          </p:cNvPicPr>
          <p:nvPr/>
        </p:nvPicPr>
        <p:blipFill>
          <a:blip r:embed="rId7"/>
          <a:stretch>
            <a:fillRect/>
          </a:stretch>
        </p:blipFill>
        <p:spPr>
          <a:xfrm>
            <a:off x="7151155" y="3738372"/>
            <a:ext cx="1243584" cy="1243584"/>
          </a:xfrm>
          <a:prstGeom prst="rect">
            <a:avLst/>
          </a:prstGeom>
        </p:spPr>
      </p:pic>
    </p:spTree>
    <p:custDataLst>
      <p:tags r:id="rId1"/>
    </p:custDataLst>
    <p:extLst>
      <p:ext uri="{BB962C8B-B14F-4D97-AF65-F5344CB8AC3E}">
        <p14:creationId xmlns:p14="http://schemas.microsoft.com/office/powerpoint/2010/main" val="28641178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249030" y="1820950"/>
            <a:ext cx="3695698" cy="3970318"/>
          </a:xfrm>
          <a:prstGeom prst="rect">
            <a:avLst/>
          </a:prstGeom>
          <a:noFill/>
          <a:ln w="19050">
            <a:noFill/>
          </a:ln>
        </p:spPr>
        <p:txBody>
          <a:bodyPr wrap="square" rtlCol="0">
            <a:spAutoFit/>
          </a:bodyPr>
          <a:lstStyle/>
          <a:p>
            <a:r>
              <a:rPr lang="fr-CA" dirty="0">
                <a:latin typeface="Calibri Light" panose="020F0302020204030204" pitchFamily="34" charset="0"/>
                <a:ea typeface="Verdana" panose="020B0604030504040204" pitchFamily="34" charset="0"/>
                <a:cs typeface="Calibri Light" panose="020F0302020204030204" pitchFamily="34" charset="0"/>
              </a:rPr>
              <a:t>Planifie les activités d’apprentissage</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Voit le plan d’apprentissage, les APC et les jalons</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Choisit des activités de formation </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Demande une observation </a:t>
            </a:r>
            <a:br>
              <a:rPr lang="fr-CA" dirty="0">
                <a:latin typeface="Calibri Light" panose="020F0302020204030204" pitchFamily="34" charset="0"/>
                <a:ea typeface="Verdana" panose="020B0604030504040204" pitchFamily="34" charset="0"/>
                <a:cs typeface="Calibri Light" panose="020F0302020204030204" pitchFamily="34" charset="0"/>
              </a:rPr>
            </a:br>
            <a:r>
              <a:rPr lang="fr-CA" dirty="0">
                <a:latin typeface="Calibri Light" panose="020F0302020204030204" pitchFamily="34" charset="0"/>
                <a:ea typeface="Verdana" panose="020B0604030504040204" pitchFamily="34" charset="0"/>
                <a:cs typeface="Calibri Light" panose="020F0302020204030204" pitchFamily="34" charset="0"/>
              </a:rPr>
              <a:t>de l’observateur</a:t>
            </a:r>
          </a:p>
          <a:p>
            <a:endParaRPr lang="en-US" dirty="0">
              <a:latin typeface="Calibri Light" panose="020F0302020204030204" pitchFamily="34" charset="0"/>
              <a:ea typeface="Verdana" panose="020B0604030504040204" pitchFamily="34" charset="0"/>
              <a:cs typeface="Calibri Light" panose="020F0302020204030204" pitchFamily="34" charset="0"/>
            </a:endParaRPr>
          </a:p>
          <a:p>
            <a:r>
              <a:rPr lang="fr-CA" dirty="0">
                <a:latin typeface="Calibri Light" panose="020F0302020204030204" pitchFamily="34" charset="0"/>
                <a:ea typeface="Verdana" panose="020B0604030504040204" pitchFamily="34" charset="0"/>
                <a:cs typeface="Calibri Light" panose="020F0302020204030204" pitchFamily="34" charset="0"/>
              </a:rPr>
              <a:t>Participe à l’apprentissage</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Sollicite des commentaires</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Travaille avec l’observateur et des pairs</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Réfléchit à l’apprentissage</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Fournit des preuves </a:t>
            </a:r>
            <a:br>
              <a:rPr lang="fr-CA" dirty="0">
                <a:latin typeface="Calibri Light" panose="020F0302020204030204" pitchFamily="34" charset="0"/>
                <a:ea typeface="Verdana" panose="020B0604030504040204" pitchFamily="34" charset="0"/>
                <a:cs typeface="Calibri Light" panose="020F0302020204030204" pitchFamily="34" charset="0"/>
              </a:rPr>
            </a:br>
            <a:r>
              <a:rPr lang="fr-CA" dirty="0">
                <a:latin typeface="Calibri Light" panose="020F0302020204030204" pitchFamily="34" charset="0"/>
                <a:ea typeface="Verdana" panose="020B0604030504040204" pitchFamily="34" charset="0"/>
                <a:cs typeface="Calibri Light" panose="020F0302020204030204" pitchFamily="34" charset="0"/>
              </a:rPr>
              <a:t>de l’apprentissage</a:t>
            </a:r>
          </a:p>
        </p:txBody>
      </p:sp>
      <p:sp>
        <p:nvSpPr>
          <p:cNvPr id="2" name="Title 1"/>
          <p:cNvSpPr>
            <a:spLocks noGrp="1"/>
          </p:cNvSpPr>
          <p:nvPr>
            <p:ph type="title"/>
          </p:nvPr>
        </p:nvSpPr>
        <p:spPr/>
        <p:txBody>
          <a:bodyPr/>
          <a:lstStyle/>
          <a:p>
            <a:r>
              <a:rPr lang="fr-CA"/>
              <a:t>Comment? Apprenant</a:t>
            </a:r>
          </a:p>
        </p:txBody>
      </p:sp>
      <p:sp>
        <p:nvSpPr>
          <p:cNvPr id="4" name="Slide Number Placeholder 3"/>
          <p:cNvSpPr>
            <a:spLocks noGrp="1"/>
          </p:cNvSpPr>
          <p:nvPr>
            <p:ph type="sldNum" sz="quarter" idx="4294967295"/>
          </p:nvPr>
        </p:nvSpPr>
        <p:spPr>
          <a:xfrm>
            <a:off x="8026400" y="6489700"/>
            <a:ext cx="4165600" cy="365125"/>
          </a:xfrm>
        </p:spPr>
        <p:txBody>
          <a:bodyPr/>
          <a:lstStyle/>
          <a:p>
            <a:fld id="{51EBB4C4-B395-064C-BD76-B6B6D3504CC4}" type="slidenum">
              <a:rPr lang="en-US" smtClean="0"/>
              <a:pPr/>
              <a:t>22</a:t>
            </a:fld>
            <a:endParaRPr lang="en-US"/>
          </a:p>
        </p:txBody>
      </p:sp>
      <p:pic>
        <p:nvPicPr>
          <p:cNvPr id="1026" name="Picture 2" descr="C:\Users\cmohr\AppData\Local\Microsoft\Windows\Temporary Internet Files\Content.IE5\X58L27GS\doctor_illust03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1200" y="2472832"/>
            <a:ext cx="990600" cy="113211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905002" y="2079661"/>
            <a:ext cx="1523998" cy="400110"/>
          </a:xfrm>
          <a:prstGeom prst="rect">
            <a:avLst/>
          </a:prstGeom>
          <a:noFill/>
        </p:spPr>
        <p:txBody>
          <a:bodyPr wrap="square" rtlCol="0">
            <a:spAutoFit/>
          </a:bodyPr>
          <a:lstStyle/>
          <a:p>
            <a:pPr algn="ctr"/>
            <a:r>
              <a:rPr lang="fr-CA" sz="2000">
                <a:latin typeface="Calibri Light" panose="020F0302020204030204" pitchFamily="34" charset="0"/>
                <a:ea typeface="Verdana" panose="020B0604030504040204" pitchFamily="34" charset="0"/>
                <a:cs typeface="Calibri Light" panose="020F0302020204030204" pitchFamily="34" charset="0"/>
              </a:rPr>
              <a:t>Apprenant</a:t>
            </a:r>
          </a:p>
        </p:txBody>
      </p:sp>
      <p:pic>
        <p:nvPicPr>
          <p:cNvPr id="1028" name="Picture 4" descr="C:\Users\cmohr\AppData\Local\Microsoft\Windows\Temporary Internet Files\Content.IE5\X58L27GS\1393580373[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91" b="27772"/>
          <a:stretch/>
        </p:blipFill>
        <p:spPr bwMode="auto">
          <a:xfrm>
            <a:off x="3048000" y="2854390"/>
            <a:ext cx="1028700" cy="650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2698" y="3565056"/>
            <a:ext cx="1866902" cy="615553"/>
          </a:xfrm>
          <a:prstGeom prst="rect">
            <a:avLst/>
          </a:prstGeom>
          <a:noFill/>
        </p:spPr>
        <p:txBody>
          <a:bodyPr wrap="square" rtlCol="0">
            <a:spAutoFit/>
          </a:bodyPr>
          <a:lstStyle/>
          <a:p>
            <a:pPr algn="ctr"/>
            <a:r>
              <a:rPr lang="fr-CA" sz="1700">
                <a:latin typeface="Calibri Light" panose="020F0302020204030204" pitchFamily="34" charset="0"/>
                <a:ea typeface="Verdana" panose="020B0604030504040204" pitchFamily="34" charset="0"/>
                <a:cs typeface="Calibri Light" panose="020F0302020204030204" pitchFamily="34" charset="0"/>
              </a:rPr>
              <a:t>Assisté par </a:t>
            </a:r>
            <a:br>
              <a:rPr lang="fr-CA" sz="1700">
                <a:latin typeface="Calibri Light" panose="020F0302020204030204" pitchFamily="34" charset="0"/>
                <a:ea typeface="Verdana" panose="020B0604030504040204" pitchFamily="34" charset="0"/>
                <a:cs typeface="Calibri Light" panose="020F0302020204030204" pitchFamily="34" charset="0"/>
              </a:rPr>
            </a:br>
            <a:r>
              <a:rPr lang="fr-CA" sz="1700">
                <a:latin typeface="Calibri Light" panose="020F0302020204030204" pitchFamily="34" charset="0"/>
                <a:ea typeface="Verdana" panose="020B0604030504040204" pitchFamily="34" charset="0"/>
                <a:cs typeface="Calibri Light" panose="020F0302020204030204" pitchFamily="34" charset="0"/>
              </a:rPr>
              <a:t>la technologie</a:t>
            </a:r>
          </a:p>
        </p:txBody>
      </p:sp>
      <p:sp>
        <p:nvSpPr>
          <p:cNvPr id="7" name="Cloud Callout 6"/>
          <p:cNvSpPr/>
          <p:nvPr/>
        </p:nvSpPr>
        <p:spPr>
          <a:xfrm>
            <a:off x="8610600" y="1393861"/>
            <a:ext cx="990600" cy="685800"/>
          </a:xfrm>
          <a:prstGeom prst="cloudCallout">
            <a:avLst>
              <a:gd name="adj1" fmla="val 53526"/>
              <a:gd name="adj2" fmla="val 78797"/>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TextBox 7"/>
          <p:cNvSpPr txBox="1"/>
          <p:nvPr/>
        </p:nvSpPr>
        <p:spPr>
          <a:xfrm>
            <a:off x="8229600" y="2273432"/>
            <a:ext cx="1905000" cy="1477328"/>
          </a:xfrm>
          <a:prstGeom prst="rect">
            <a:avLst/>
          </a:prstGeom>
          <a:noFill/>
        </p:spPr>
        <p:txBody>
          <a:bodyPr wrap="square" rtlCol="0">
            <a:spAutoFit/>
          </a:bodyPr>
          <a:lstStyle/>
          <a:p>
            <a:pPr algn="ctr"/>
            <a:r>
              <a:rPr lang="fr-CA" dirty="0">
                <a:latin typeface="Calibri Light" panose="020F0302020204030204" pitchFamily="34" charset="0"/>
                <a:ea typeface="Verdana" panose="020B0604030504040204" pitchFamily="34" charset="0"/>
                <a:cs typeface="Calibri Light" panose="020F0302020204030204" pitchFamily="34" charset="0"/>
              </a:rPr>
              <a:t>Réfléchit aux observations </a:t>
            </a:r>
            <a:br>
              <a:rPr lang="fr-CA" dirty="0">
                <a:latin typeface="Calibri Light" panose="020F0302020204030204" pitchFamily="34" charset="0"/>
                <a:ea typeface="Verdana" panose="020B0604030504040204" pitchFamily="34" charset="0"/>
                <a:cs typeface="Calibri Light" panose="020F0302020204030204" pitchFamily="34" charset="0"/>
              </a:rPr>
            </a:br>
            <a:r>
              <a:rPr lang="fr-CA" dirty="0">
                <a:latin typeface="Calibri Light" panose="020F0302020204030204" pitchFamily="34" charset="0"/>
                <a:ea typeface="Verdana" panose="020B0604030504040204" pitchFamily="34" charset="0"/>
                <a:cs typeface="Calibri Light" panose="020F0302020204030204" pitchFamily="34" charset="0"/>
              </a:rPr>
              <a:t>et aux apprentissages </a:t>
            </a:r>
          </a:p>
          <a:p>
            <a:pPr algn="ctr"/>
            <a:endParaRPr lang="fr-CA" dirty="0">
              <a:latin typeface="Calibri Light" panose="020F0302020204030204" pitchFamily="34" charset="0"/>
              <a:ea typeface="Verdana" panose="020B0604030504040204" pitchFamily="34" charset="0"/>
              <a:cs typeface="Calibri Light" panose="020F0302020204030204" pitchFamily="34" charset="0"/>
            </a:endParaRPr>
          </a:p>
        </p:txBody>
      </p:sp>
      <p:cxnSp>
        <p:nvCxnSpPr>
          <p:cNvPr id="17" name="Straight Connector 16"/>
          <p:cNvCxnSpPr/>
          <p:nvPr/>
        </p:nvCxnSpPr>
        <p:spPr>
          <a:xfrm flipH="1">
            <a:off x="5334000" y="1524000"/>
            <a:ext cx="327660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334000" y="1524001"/>
            <a:ext cx="0" cy="365161"/>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7162800" y="3179795"/>
            <a:ext cx="1143000" cy="69303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8077200" y="4724400"/>
            <a:ext cx="2057400" cy="923330"/>
          </a:xfrm>
          <a:prstGeom prst="rect">
            <a:avLst/>
          </a:prstGeom>
          <a:noFill/>
        </p:spPr>
        <p:txBody>
          <a:bodyPr wrap="square" rtlCol="0">
            <a:spAutoFit/>
          </a:bodyPr>
          <a:lstStyle/>
          <a:p>
            <a:pPr algn="ctr"/>
            <a:r>
              <a:rPr lang="fr-CA">
                <a:latin typeface="Calibri Light" panose="020F0302020204030204" pitchFamily="34" charset="0"/>
                <a:ea typeface="Verdana" panose="020B0604030504040204" pitchFamily="34" charset="0"/>
                <a:cs typeface="Calibri Light" panose="020F0302020204030204" pitchFamily="34" charset="0"/>
              </a:rPr>
              <a:t>Participe à la rencontre d’observation</a:t>
            </a:r>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03938" y="3711560"/>
            <a:ext cx="724750" cy="883841"/>
          </a:xfrm>
          <a:prstGeom prst="rect">
            <a:avLst/>
          </a:prstGeom>
        </p:spPr>
      </p:pic>
      <p:pic>
        <p:nvPicPr>
          <p:cNvPr id="33" name="Picture 2" descr="C:\Users\cmohr\AppData\Local\Microsoft\Windows\Temporary Internet Files\Content.IE5\X58L27GS\doctor_illust03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2901" y="3726444"/>
            <a:ext cx="873213" cy="99795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C:\Users\cmohr\AppData\Local\Microsoft\Windows\Temporary Internet Files\Content.IE5\7LLJHSC8\doctor[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38324" y="3751245"/>
            <a:ext cx="620077" cy="10021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81668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343400" y="1828800"/>
            <a:ext cx="3695698" cy="3416320"/>
          </a:xfrm>
          <a:prstGeom prst="rect">
            <a:avLst/>
          </a:prstGeom>
          <a:noFill/>
          <a:ln w="19050">
            <a:noFill/>
          </a:ln>
        </p:spPr>
        <p:txBody>
          <a:bodyPr wrap="square" rtlCol="0">
            <a:spAutoFit/>
          </a:bodyPr>
          <a:lstStyle/>
          <a:p>
            <a:r>
              <a:rPr lang="fr-CA" dirty="0">
                <a:latin typeface="Calibri Light" panose="020F0302020204030204" pitchFamily="34" charset="0"/>
                <a:ea typeface="Verdana" panose="020B0604030504040204" pitchFamily="34" charset="0"/>
                <a:cs typeface="Calibri Light" panose="020F0302020204030204" pitchFamily="34" charset="0"/>
              </a:rPr>
              <a:t>Soutient l’apprentissage</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Travaille avec les apprenants</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Fournit de la rétroaction et de l’encadrement</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Contribue à la description narrative des observations</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Examine les preuves</a:t>
            </a:r>
            <a:br>
              <a:rPr lang="fr-CA" dirty="0">
                <a:latin typeface="Calibri Light" panose="020F0302020204030204" pitchFamily="34" charset="0"/>
                <a:ea typeface="Verdana" panose="020B0604030504040204" pitchFamily="34" charset="0"/>
                <a:cs typeface="Calibri Light" panose="020F0302020204030204" pitchFamily="34" charset="0"/>
              </a:rPr>
            </a:br>
            <a:endParaRPr lang="fr-CA" dirty="0">
              <a:latin typeface="Calibri Light" panose="020F0302020204030204" pitchFamily="34" charset="0"/>
              <a:ea typeface="Verdana" panose="020B0604030504040204" pitchFamily="34" charset="0"/>
              <a:cs typeface="Calibri Light" panose="020F0302020204030204" pitchFamily="34" charset="0"/>
            </a:endParaRPr>
          </a:p>
          <a:p>
            <a:r>
              <a:rPr lang="fr-CA" dirty="0">
                <a:latin typeface="Calibri Light" panose="020F0302020204030204" pitchFamily="34" charset="0"/>
                <a:ea typeface="Verdana" panose="020B0604030504040204" pitchFamily="34" charset="0"/>
                <a:cs typeface="Calibri Light" panose="020F0302020204030204" pitchFamily="34" charset="0"/>
              </a:rPr>
              <a:t>Prépare l’observation</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Examine et accepte les demandes d’observation</a:t>
            </a:r>
          </a:p>
          <a:p>
            <a:pPr marL="285750" indent="-285750">
              <a:buFont typeface="Arial" panose="020B0604020202020204" pitchFamily="34" charset="0"/>
              <a:buChar char="•"/>
            </a:pPr>
            <a:r>
              <a:rPr lang="fr-CA" dirty="0">
                <a:latin typeface="Calibri Light" panose="020F0302020204030204" pitchFamily="34" charset="0"/>
                <a:ea typeface="Verdana" panose="020B0604030504040204" pitchFamily="34" charset="0"/>
                <a:cs typeface="Calibri Light" panose="020F0302020204030204" pitchFamily="34" charset="0"/>
              </a:rPr>
              <a:t>Examine les jalons et APC </a:t>
            </a:r>
          </a:p>
        </p:txBody>
      </p:sp>
      <p:sp>
        <p:nvSpPr>
          <p:cNvPr id="2" name="Title 1"/>
          <p:cNvSpPr>
            <a:spLocks noGrp="1"/>
          </p:cNvSpPr>
          <p:nvPr>
            <p:ph type="title"/>
          </p:nvPr>
        </p:nvSpPr>
        <p:spPr/>
        <p:txBody>
          <a:bodyPr/>
          <a:lstStyle/>
          <a:p>
            <a:r>
              <a:rPr lang="fr-CA"/>
              <a:t>Comment? Observateur</a:t>
            </a:r>
          </a:p>
        </p:txBody>
      </p:sp>
      <p:sp>
        <p:nvSpPr>
          <p:cNvPr id="4" name="Slide Number Placeholder 3"/>
          <p:cNvSpPr>
            <a:spLocks noGrp="1"/>
          </p:cNvSpPr>
          <p:nvPr>
            <p:ph type="sldNum" sz="quarter" idx="4294967295"/>
          </p:nvPr>
        </p:nvSpPr>
        <p:spPr>
          <a:xfrm>
            <a:off x="8026400" y="6489700"/>
            <a:ext cx="4165600" cy="365125"/>
          </a:xfrm>
        </p:spPr>
        <p:txBody>
          <a:bodyPr/>
          <a:lstStyle/>
          <a:p>
            <a:fld id="{51EBB4C4-B395-064C-BD76-B6B6D3504CC4}" type="slidenum">
              <a:rPr lang="en-US" smtClean="0"/>
              <a:pPr/>
              <a:t>23</a:t>
            </a:fld>
            <a:endParaRPr lang="en-US"/>
          </a:p>
        </p:txBody>
      </p:sp>
      <p:sp>
        <p:nvSpPr>
          <p:cNvPr id="3" name="TextBox 2"/>
          <p:cNvSpPr txBox="1"/>
          <p:nvPr/>
        </p:nvSpPr>
        <p:spPr>
          <a:xfrm>
            <a:off x="1957386" y="2026745"/>
            <a:ext cx="1904998" cy="400110"/>
          </a:xfrm>
          <a:prstGeom prst="rect">
            <a:avLst/>
          </a:prstGeom>
          <a:noFill/>
        </p:spPr>
        <p:txBody>
          <a:bodyPr wrap="square" rtlCol="0">
            <a:spAutoFit/>
          </a:bodyPr>
          <a:lstStyle/>
          <a:p>
            <a:pPr algn="ctr"/>
            <a:r>
              <a:rPr lang="fr-CA" sz="2000">
                <a:latin typeface="Calibri Light" panose="020F0302020204030204" pitchFamily="34" charset="0"/>
                <a:ea typeface="Verdana" panose="020B0604030504040204" pitchFamily="34" charset="0"/>
                <a:cs typeface="Calibri Light" panose="020F0302020204030204" pitchFamily="34" charset="0"/>
              </a:rPr>
              <a:t>Observateur</a:t>
            </a:r>
          </a:p>
        </p:txBody>
      </p:sp>
      <p:pic>
        <p:nvPicPr>
          <p:cNvPr id="1028" name="Picture 4" descr="C:\Users\cmohr\AppData\Local\Microsoft\Windows\Temporary Internet Files\Content.IE5\X58L27GS\139358037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3048000" y="2854390"/>
            <a:ext cx="1028700" cy="6508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552698" y="3565056"/>
            <a:ext cx="1866902" cy="615553"/>
          </a:xfrm>
          <a:prstGeom prst="rect">
            <a:avLst/>
          </a:prstGeom>
          <a:noFill/>
        </p:spPr>
        <p:txBody>
          <a:bodyPr wrap="square" rtlCol="0">
            <a:spAutoFit/>
          </a:bodyPr>
          <a:lstStyle/>
          <a:p>
            <a:pPr algn="ctr"/>
            <a:r>
              <a:rPr lang="fr-CA" sz="1700">
                <a:latin typeface="Calibri Light" panose="020F0302020204030204" pitchFamily="34" charset="0"/>
                <a:ea typeface="Verdana" panose="020B0604030504040204" pitchFamily="34" charset="0"/>
                <a:cs typeface="Calibri Light" panose="020F0302020204030204" pitchFamily="34" charset="0"/>
              </a:rPr>
              <a:t>Assisté par </a:t>
            </a:r>
            <a:br>
              <a:rPr lang="fr-CA" sz="1700">
                <a:latin typeface="Calibri Light" panose="020F0302020204030204" pitchFamily="34" charset="0"/>
                <a:ea typeface="Verdana" panose="020B0604030504040204" pitchFamily="34" charset="0"/>
                <a:cs typeface="Calibri Light" panose="020F0302020204030204" pitchFamily="34" charset="0"/>
              </a:rPr>
            </a:br>
            <a:r>
              <a:rPr lang="fr-CA" sz="1700">
                <a:latin typeface="Calibri Light" panose="020F0302020204030204" pitchFamily="34" charset="0"/>
                <a:ea typeface="Verdana" panose="020B0604030504040204" pitchFamily="34" charset="0"/>
                <a:cs typeface="Calibri Light" panose="020F0302020204030204" pitchFamily="34" charset="0"/>
              </a:rPr>
              <a:t>la technologie</a:t>
            </a:r>
          </a:p>
        </p:txBody>
      </p:sp>
      <p:sp>
        <p:nvSpPr>
          <p:cNvPr id="26" name="TextBox 25"/>
          <p:cNvSpPr txBox="1"/>
          <p:nvPr/>
        </p:nvSpPr>
        <p:spPr>
          <a:xfrm>
            <a:off x="8039098" y="3604643"/>
            <a:ext cx="2057400" cy="923330"/>
          </a:xfrm>
          <a:prstGeom prst="rect">
            <a:avLst/>
          </a:prstGeom>
          <a:noFill/>
        </p:spPr>
        <p:txBody>
          <a:bodyPr wrap="square" rtlCol="0">
            <a:spAutoFit/>
          </a:bodyPr>
          <a:lstStyle/>
          <a:p>
            <a:pPr algn="ctr"/>
            <a:r>
              <a:rPr lang="fr-CA">
                <a:latin typeface="Calibri Light" panose="020F0302020204030204" pitchFamily="34" charset="0"/>
                <a:ea typeface="Verdana" panose="020B0604030504040204" pitchFamily="34" charset="0"/>
                <a:cs typeface="Calibri Light" panose="020F0302020204030204" pitchFamily="34" charset="0"/>
              </a:rPr>
              <a:t>Participe à la rencontre d’observation</a:t>
            </a:r>
          </a:p>
        </p:txBody>
      </p:sp>
      <p:pic>
        <p:nvPicPr>
          <p:cNvPr id="3074" name="Picture 2" descr="C:\Users\cmohr\AppData\Local\Microsoft\Windows\Temporary Internet Files\Content.IE5\7LLJHSC8\doctor[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95511" y="2426856"/>
            <a:ext cx="714375" cy="115454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Arrow Connector 19"/>
          <p:cNvCxnSpPr/>
          <p:nvPr/>
        </p:nvCxnSpPr>
        <p:spPr>
          <a:xfrm>
            <a:off x="8839200" y="4527974"/>
            <a:ext cx="0" cy="50122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505700" y="5181600"/>
            <a:ext cx="2590798" cy="923330"/>
          </a:xfrm>
          <a:prstGeom prst="rect">
            <a:avLst/>
          </a:prstGeom>
          <a:noFill/>
        </p:spPr>
        <p:txBody>
          <a:bodyPr wrap="square" rtlCol="0">
            <a:spAutoFit/>
          </a:bodyPr>
          <a:lstStyle/>
          <a:p>
            <a:pPr algn="ctr"/>
            <a:r>
              <a:rPr lang="fr-CA">
                <a:latin typeface="Calibri Light" panose="020F0302020204030204" pitchFamily="34" charset="0"/>
                <a:ea typeface="Verdana" panose="020B0604030504040204" pitchFamily="34" charset="0"/>
                <a:cs typeface="Calibri Light" panose="020F0302020204030204" pitchFamily="34" charset="0"/>
              </a:rPr>
              <a:t>Évalue les APC et jalons et consigne les données dans un outil numérique </a:t>
            </a: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2038" y="2590801"/>
            <a:ext cx="724750" cy="883841"/>
          </a:xfrm>
          <a:prstGeom prst="rect">
            <a:avLst/>
          </a:prstGeom>
        </p:spPr>
      </p:pic>
      <p:pic>
        <p:nvPicPr>
          <p:cNvPr id="28" name="Picture 2" descr="C:\Users\cmohr\AppData\Local\Microsoft\Windows\Temporary Internet Files\Content.IE5\X58L27GS\doctor_illust03_01[1].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01001" y="2605685"/>
            <a:ext cx="873213" cy="99795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cmohr\AppData\Local\Microsoft\Windows\Temporary Internet Files\Content.IE5\7LLJHSC8\doctor[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476424" y="2630486"/>
            <a:ext cx="620077" cy="1002145"/>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Straight Arrow Connector 23"/>
          <p:cNvCxnSpPr/>
          <p:nvPr/>
        </p:nvCxnSpPr>
        <p:spPr>
          <a:xfrm flipV="1">
            <a:off x="7150096" y="3489159"/>
            <a:ext cx="927100" cy="539149"/>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156844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5499"/>
            <a:ext cx="10515600" cy="1325563"/>
          </a:xfrm>
        </p:spPr>
        <p:txBody>
          <a:bodyPr>
            <a:normAutofit/>
          </a:bodyPr>
          <a:lstStyle/>
          <a:p>
            <a:r>
              <a:rPr lang="fr-CA" dirty="0"/>
              <a:t>Comment?</a:t>
            </a:r>
            <a:br>
              <a:rPr lang="fr-CA" dirty="0"/>
            </a:br>
            <a:r>
              <a:rPr lang="fr-CA" sz="2200" dirty="0"/>
              <a:t>Les échanges fréquents ‒ en temps opportun ‒ entre l’apprenant et l’observateur dans le cadre du coaching sont un élément important de l’évaluation en milieu de travail (EMT).</a:t>
            </a:r>
          </a:p>
        </p:txBody>
      </p:sp>
      <p:sp>
        <p:nvSpPr>
          <p:cNvPr id="4" name="Slide Number Placeholder 3"/>
          <p:cNvSpPr>
            <a:spLocks noGrp="1"/>
          </p:cNvSpPr>
          <p:nvPr>
            <p:ph type="sldNum" sz="quarter" idx="4294967295"/>
          </p:nvPr>
        </p:nvSpPr>
        <p:spPr>
          <a:xfrm>
            <a:off x="8026400" y="6489700"/>
            <a:ext cx="4165600" cy="365125"/>
          </a:xfrm>
        </p:spPr>
        <p:txBody>
          <a:bodyPr/>
          <a:lstStyle/>
          <a:p>
            <a:fld id="{51EBB4C4-B395-064C-BD76-B6B6D3504CC4}" type="slidenum">
              <a:rPr lang="en-US" smtClean="0"/>
              <a:pPr/>
              <a:t>24</a:t>
            </a:fld>
            <a:endParaRPr lang="en-US"/>
          </a:p>
        </p:txBody>
      </p:sp>
      <p:pic>
        <p:nvPicPr>
          <p:cNvPr id="9" name="Picture 2" descr="C:\Users\cmohr\AppData\Local\Microsoft\Windows\Temporary Internet Files\Content.IE5\X58L27GS\doctor_illust03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06599" y="1878397"/>
            <a:ext cx="742950" cy="84908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981199" y="1539218"/>
            <a:ext cx="1142998" cy="307777"/>
          </a:xfrm>
          <a:prstGeom prst="rect">
            <a:avLst/>
          </a:prstGeom>
          <a:noFill/>
        </p:spPr>
        <p:txBody>
          <a:bodyPr wrap="square" rtlCol="0">
            <a:spAutoFit/>
          </a:bodyPr>
          <a:lstStyle/>
          <a:p>
            <a:pPr algn="ctr"/>
            <a:r>
              <a:rPr lang="fr-CA" sz="1400">
                <a:latin typeface="Calibri Light" panose="020F0302020204030204" pitchFamily="34" charset="0"/>
                <a:ea typeface="Verdana" panose="020B0604030504040204" pitchFamily="34" charset="0"/>
                <a:cs typeface="Calibri Light" panose="020F0302020204030204" pitchFamily="34" charset="0"/>
              </a:rPr>
              <a:t>Apprenant</a:t>
            </a:r>
          </a:p>
        </p:txBody>
      </p:sp>
      <p:pic>
        <p:nvPicPr>
          <p:cNvPr id="11" name="Picture 4" descr="C:\Users\cmohr\AppData\Local\Microsoft\Windows\Temporary Internet Files\Content.IE5\X58L27GS\1393580373[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91" b="27772"/>
          <a:stretch/>
        </p:blipFill>
        <p:spPr bwMode="auto">
          <a:xfrm>
            <a:off x="2895601" y="1788229"/>
            <a:ext cx="771525" cy="48810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638424" y="2302941"/>
            <a:ext cx="1400176" cy="430887"/>
          </a:xfrm>
          <a:prstGeom prst="rect">
            <a:avLst/>
          </a:prstGeom>
          <a:noFill/>
        </p:spPr>
        <p:txBody>
          <a:bodyPr wrap="square" rtlCol="0">
            <a:spAutoFit/>
          </a:bodyPr>
          <a:lstStyle/>
          <a:p>
            <a:pPr algn="ctr"/>
            <a:r>
              <a:rPr lang="fr-CA" sz="1100">
                <a:latin typeface="Calibri Light" panose="020F0302020204030204" pitchFamily="34" charset="0"/>
                <a:ea typeface="Verdana" panose="020B0604030504040204" pitchFamily="34" charset="0"/>
                <a:cs typeface="Calibri Light" panose="020F0302020204030204" pitchFamily="34" charset="0"/>
              </a:rPr>
              <a:t>Assisté par </a:t>
            </a:r>
            <a:br>
              <a:rPr lang="fr-CA" sz="1100">
                <a:latin typeface="Calibri Light" panose="020F0302020204030204" pitchFamily="34" charset="0"/>
                <a:ea typeface="Verdana" panose="020B0604030504040204" pitchFamily="34" charset="0"/>
                <a:cs typeface="Calibri Light" panose="020F0302020204030204" pitchFamily="34" charset="0"/>
              </a:rPr>
            </a:br>
            <a:r>
              <a:rPr lang="fr-CA" sz="1100">
                <a:latin typeface="Calibri Light" panose="020F0302020204030204" pitchFamily="34" charset="0"/>
                <a:ea typeface="Verdana" panose="020B0604030504040204" pitchFamily="34" charset="0"/>
                <a:cs typeface="Calibri Light" panose="020F0302020204030204" pitchFamily="34" charset="0"/>
              </a:rPr>
              <a:t>la technologie</a:t>
            </a:r>
          </a:p>
        </p:txBody>
      </p:sp>
      <p:sp>
        <p:nvSpPr>
          <p:cNvPr id="15" name="TextBox 14"/>
          <p:cNvSpPr txBox="1"/>
          <p:nvPr/>
        </p:nvSpPr>
        <p:spPr>
          <a:xfrm>
            <a:off x="3886199" y="1524000"/>
            <a:ext cx="4610096" cy="2154436"/>
          </a:xfrm>
          <a:prstGeom prst="rect">
            <a:avLst/>
          </a:prstGeom>
          <a:solidFill>
            <a:schemeClr val="bg1"/>
          </a:solidFill>
          <a:ln w="19050">
            <a:noFill/>
          </a:ln>
        </p:spPr>
        <p:txBody>
          <a:bodyPr wrap="square" rtlCol="0">
            <a:spAutoFit/>
          </a:bodyPr>
          <a:lstStyle/>
          <a:p>
            <a:r>
              <a:rPr lang="fr-CA" sz="1400" dirty="0">
                <a:latin typeface="Calibri Light" panose="020F0302020204030204" pitchFamily="34" charset="0"/>
                <a:ea typeface="Verdana" panose="020B0604030504040204" pitchFamily="34" charset="0"/>
                <a:cs typeface="Calibri Light" panose="020F0302020204030204" pitchFamily="34" charset="0"/>
              </a:rPr>
              <a:t>Planifie les activités d’apprentissage</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Voit le plan d’apprentissage, les APC et les jalons</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Choisit des activités de formation </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Demande une observation </a:t>
            </a:r>
            <a:br>
              <a:rPr lang="fr-CA" sz="1400" dirty="0">
                <a:latin typeface="Calibri Light" panose="020F0302020204030204" pitchFamily="34" charset="0"/>
                <a:ea typeface="Verdana" panose="020B0604030504040204" pitchFamily="34" charset="0"/>
                <a:cs typeface="Calibri Light" panose="020F0302020204030204" pitchFamily="34" charset="0"/>
              </a:rPr>
            </a:br>
            <a:r>
              <a:rPr lang="fr-CA" sz="1400" dirty="0">
                <a:latin typeface="Calibri Light" panose="020F0302020204030204" pitchFamily="34" charset="0"/>
                <a:ea typeface="Verdana" panose="020B0604030504040204" pitchFamily="34" charset="0"/>
                <a:cs typeface="Calibri Light" panose="020F0302020204030204" pitchFamily="34" charset="0"/>
              </a:rPr>
              <a:t>de l’observateur</a:t>
            </a:r>
          </a:p>
          <a:p>
            <a:endParaRPr lang="en-US" sz="700" dirty="0">
              <a:latin typeface="Calibri Light" panose="020F0302020204030204" pitchFamily="34" charset="0"/>
              <a:ea typeface="Verdana" panose="020B0604030504040204" pitchFamily="34" charset="0"/>
              <a:cs typeface="Calibri Light" panose="020F0302020204030204" pitchFamily="34" charset="0"/>
            </a:endParaRPr>
          </a:p>
          <a:p>
            <a:r>
              <a:rPr lang="fr-CA" sz="1400" dirty="0">
                <a:latin typeface="Calibri Light" panose="020F0302020204030204" pitchFamily="34" charset="0"/>
                <a:ea typeface="Verdana" panose="020B0604030504040204" pitchFamily="34" charset="0"/>
                <a:cs typeface="Calibri Light" panose="020F0302020204030204" pitchFamily="34" charset="0"/>
              </a:rPr>
              <a:t>Participe à l’apprentissage</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Travaille avec l’observateur et des pairs</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Réfléchit à l’apprentissage</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Fournit des preuves de l’apprentissage</a:t>
            </a:r>
          </a:p>
        </p:txBody>
      </p:sp>
      <p:sp>
        <p:nvSpPr>
          <p:cNvPr id="16" name="Cloud Callout 15"/>
          <p:cNvSpPr/>
          <p:nvPr/>
        </p:nvSpPr>
        <p:spPr>
          <a:xfrm>
            <a:off x="7848600" y="1382364"/>
            <a:ext cx="571496" cy="484536"/>
          </a:xfrm>
          <a:prstGeom prst="cloudCallout">
            <a:avLst>
              <a:gd name="adj1" fmla="val 58826"/>
              <a:gd name="adj2" fmla="val 79675"/>
            </a:avLst>
          </a:prstGeom>
          <a:solidFill>
            <a:schemeClr val="bg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TextBox 16"/>
          <p:cNvSpPr txBox="1"/>
          <p:nvPr/>
        </p:nvSpPr>
        <p:spPr>
          <a:xfrm>
            <a:off x="8077201" y="2111051"/>
            <a:ext cx="2108200" cy="523220"/>
          </a:xfrm>
          <a:prstGeom prst="rect">
            <a:avLst/>
          </a:prstGeom>
          <a:noFill/>
        </p:spPr>
        <p:txBody>
          <a:bodyPr wrap="square" rtlCol="0">
            <a:spAutoFit/>
          </a:bodyPr>
          <a:lstStyle/>
          <a:p>
            <a:pPr algn="ctr"/>
            <a:r>
              <a:rPr lang="fr-CA" sz="1400" dirty="0">
                <a:latin typeface="Calibri Light" panose="020F0302020204030204" pitchFamily="34" charset="0"/>
                <a:ea typeface="Verdana" panose="020B0604030504040204" pitchFamily="34" charset="0"/>
                <a:cs typeface="Calibri Light" panose="020F0302020204030204" pitchFamily="34" charset="0"/>
              </a:rPr>
              <a:t>Réfléchit aux observations et aux apprentissages</a:t>
            </a:r>
          </a:p>
        </p:txBody>
      </p:sp>
      <p:cxnSp>
        <p:nvCxnSpPr>
          <p:cNvPr id="20" name="Straight Arrow Connector 19"/>
          <p:cNvCxnSpPr/>
          <p:nvPr/>
        </p:nvCxnSpPr>
        <p:spPr>
          <a:xfrm>
            <a:off x="5746748" y="2527650"/>
            <a:ext cx="1911352" cy="59655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594598" y="4387918"/>
            <a:ext cx="2285997" cy="307777"/>
          </a:xfrm>
          <a:prstGeom prst="rect">
            <a:avLst/>
          </a:prstGeom>
          <a:noFill/>
        </p:spPr>
        <p:txBody>
          <a:bodyPr wrap="square" rtlCol="0">
            <a:spAutoFit/>
          </a:bodyPr>
          <a:lstStyle/>
          <a:p>
            <a:pPr algn="ctr"/>
            <a:r>
              <a:rPr lang="fr-CA" sz="1400">
                <a:latin typeface="Calibri Light" panose="020F0302020204030204" pitchFamily="34" charset="0"/>
                <a:ea typeface="Verdana" panose="020B0604030504040204" pitchFamily="34" charset="0"/>
                <a:cs typeface="Calibri Light" panose="020F0302020204030204" pitchFamily="34" charset="0"/>
              </a:rPr>
              <a:t>Rencontre d’observation</a:t>
            </a:r>
          </a:p>
        </p:txBody>
      </p:sp>
      <p:sp>
        <p:nvSpPr>
          <p:cNvPr id="27" name="TextBox 26"/>
          <p:cNvSpPr txBox="1"/>
          <p:nvPr/>
        </p:nvSpPr>
        <p:spPr>
          <a:xfrm>
            <a:off x="2057401" y="3858828"/>
            <a:ext cx="1609725" cy="307777"/>
          </a:xfrm>
          <a:prstGeom prst="rect">
            <a:avLst/>
          </a:prstGeom>
          <a:noFill/>
        </p:spPr>
        <p:txBody>
          <a:bodyPr wrap="square" rtlCol="0">
            <a:spAutoFit/>
          </a:bodyPr>
          <a:lstStyle/>
          <a:p>
            <a:r>
              <a:rPr lang="fr-CA" sz="1400">
                <a:latin typeface="Calibri Light" panose="020F0302020204030204" pitchFamily="34" charset="0"/>
                <a:ea typeface="Verdana" panose="020B0604030504040204" pitchFamily="34" charset="0"/>
                <a:cs typeface="Calibri Light" panose="020F0302020204030204" pitchFamily="34" charset="0"/>
              </a:rPr>
              <a:t>Observateur</a:t>
            </a:r>
          </a:p>
        </p:txBody>
      </p:sp>
      <p:sp>
        <p:nvSpPr>
          <p:cNvPr id="30" name="TextBox 29"/>
          <p:cNvSpPr txBox="1"/>
          <p:nvPr/>
        </p:nvSpPr>
        <p:spPr>
          <a:xfrm>
            <a:off x="3898899" y="3864766"/>
            <a:ext cx="3695698" cy="2246769"/>
          </a:xfrm>
          <a:prstGeom prst="rect">
            <a:avLst/>
          </a:prstGeom>
          <a:noFill/>
          <a:ln w="19050">
            <a:noFill/>
          </a:ln>
        </p:spPr>
        <p:txBody>
          <a:bodyPr wrap="square" rtlCol="0">
            <a:spAutoFit/>
          </a:bodyPr>
          <a:lstStyle/>
          <a:p>
            <a:r>
              <a:rPr lang="fr-CA" sz="1400" dirty="0">
                <a:latin typeface="Calibri Light" panose="020F0302020204030204" pitchFamily="34" charset="0"/>
                <a:ea typeface="Verdana" panose="020B0604030504040204" pitchFamily="34" charset="0"/>
                <a:cs typeface="Calibri Light" panose="020F0302020204030204" pitchFamily="34" charset="0"/>
              </a:rPr>
              <a:t>Soutient l’apprentissage</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Travaille avec les apprenants</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Contribue à la description narrative des observations</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Examine les preuves</a:t>
            </a:r>
            <a:br>
              <a:rPr lang="fr-CA" sz="1400" dirty="0">
                <a:latin typeface="Calibri Light" panose="020F0302020204030204" pitchFamily="34" charset="0"/>
                <a:ea typeface="Verdana" panose="020B0604030504040204" pitchFamily="34" charset="0"/>
                <a:cs typeface="Calibri Light" panose="020F0302020204030204" pitchFamily="34" charset="0"/>
              </a:rPr>
            </a:br>
            <a:endParaRPr lang="fr-CA" sz="1400" dirty="0">
              <a:latin typeface="Calibri Light" panose="020F0302020204030204" pitchFamily="34" charset="0"/>
              <a:ea typeface="Verdana" panose="020B0604030504040204" pitchFamily="34" charset="0"/>
              <a:cs typeface="Calibri Light" panose="020F0302020204030204" pitchFamily="34" charset="0"/>
            </a:endParaRPr>
          </a:p>
          <a:p>
            <a:r>
              <a:rPr lang="fr-CA" sz="1400" dirty="0">
                <a:latin typeface="Calibri Light" panose="020F0302020204030204" pitchFamily="34" charset="0"/>
                <a:ea typeface="Verdana" panose="020B0604030504040204" pitchFamily="34" charset="0"/>
                <a:cs typeface="Calibri Light" panose="020F0302020204030204" pitchFamily="34" charset="0"/>
              </a:rPr>
              <a:t>Prépare l’observation</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Examine et accepte les </a:t>
            </a:r>
            <a:br>
              <a:rPr lang="fr-CA" sz="1400" dirty="0">
                <a:latin typeface="Calibri Light" panose="020F0302020204030204" pitchFamily="34" charset="0"/>
                <a:ea typeface="Verdana" panose="020B0604030504040204" pitchFamily="34" charset="0"/>
                <a:cs typeface="Calibri Light" panose="020F0302020204030204" pitchFamily="34" charset="0"/>
              </a:rPr>
            </a:br>
            <a:r>
              <a:rPr lang="fr-CA" sz="1400" dirty="0">
                <a:latin typeface="Calibri Light" panose="020F0302020204030204" pitchFamily="34" charset="0"/>
                <a:ea typeface="Verdana" panose="020B0604030504040204" pitchFamily="34" charset="0"/>
                <a:cs typeface="Calibri Light" panose="020F0302020204030204" pitchFamily="34" charset="0"/>
              </a:rPr>
              <a:t>demandes d’observation</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Examine les jalons et APC </a:t>
            </a:r>
          </a:p>
        </p:txBody>
      </p:sp>
      <p:pic>
        <p:nvPicPr>
          <p:cNvPr id="31" name="Picture 2" descr="C:\Users\cmohr\AppData\Local\Microsoft\Windows\Temporary Internet Files\Content.IE5\7LLJHSC8\doctor[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2016" y="4191000"/>
            <a:ext cx="608373" cy="983228"/>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4" descr="C:\Users\cmohr\AppData\Local\Microsoft\Windows\Temporary Internet Files\Content.IE5\X58L27GS\1393580373[1].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7491" b="27772"/>
          <a:stretch/>
        </p:blipFill>
        <p:spPr bwMode="auto">
          <a:xfrm>
            <a:off x="2924177" y="4388402"/>
            <a:ext cx="771525" cy="488108"/>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p:cNvSpPr txBox="1"/>
          <p:nvPr/>
        </p:nvSpPr>
        <p:spPr>
          <a:xfrm>
            <a:off x="2667000" y="4903114"/>
            <a:ext cx="1400176" cy="430887"/>
          </a:xfrm>
          <a:prstGeom prst="rect">
            <a:avLst/>
          </a:prstGeom>
          <a:noFill/>
        </p:spPr>
        <p:txBody>
          <a:bodyPr wrap="square" rtlCol="0">
            <a:spAutoFit/>
          </a:bodyPr>
          <a:lstStyle/>
          <a:p>
            <a:pPr algn="ctr"/>
            <a:r>
              <a:rPr lang="fr-CA" sz="1100">
                <a:latin typeface="Calibri Light" panose="020F0302020204030204" pitchFamily="34" charset="0"/>
                <a:ea typeface="Verdana" panose="020B0604030504040204" pitchFamily="34" charset="0"/>
                <a:cs typeface="Calibri Light" panose="020F0302020204030204" pitchFamily="34" charset="0"/>
              </a:rPr>
              <a:t>Assisté par </a:t>
            </a:r>
            <a:br>
              <a:rPr lang="fr-CA" sz="1100">
                <a:latin typeface="Calibri Light" panose="020F0302020204030204" pitchFamily="34" charset="0"/>
                <a:ea typeface="Verdana" panose="020B0604030504040204" pitchFamily="34" charset="0"/>
                <a:cs typeface="Calibri Light" panose="020F0302020204030204" pitchFamily="34" charset="0"/>
              </a:rPr>
            </a:br>
            <a:r>
              <a:rPr lang="fr-CA" sz="1100">
                <a:latin typeface="Calibri Light" panose="020F0302020204030204" pitchFamily="34" charset="0"/>
                <a:ea typeface="Verdana" panose="020B0604030504040204" pitchFamily="34" charset="0"/>
                <a:cs typeface="Calibri Light" panose="020F0302020204030204" pitchFamily="34" charset="0"/>
              </a:rPr>
              <a:t>la technologie</a:t>
            </a:r>
          </a:p>
        </p:txBody>
      </p:sp>
      <p:cxnSp>
        <p:nvCxnSpPr>
          <p:cNvPr id="35" name="Straight Arrow Connector 34"/>
          <p:cNvCxnSpPr/>
          <p:nvPr/>
        </p:nvCxnSpPr>
        <p:spPr>
          <a:xfrm flipV="1">
            <a:off x="6553200" y="4012715"/>
            <a:ext cx="1028700" cy="867712"/>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4797428" y="1384874"/>
            <a:ext cx="3051172" cy="0"/>
          </a:xfrm>
          <a:prstGeom prst="line">
            <a:avLst/>
          </a:prstGeom>
          <a:ln w="412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4797427" y="1372174"/>
            <a:ext cx="0" cy="253426"/>
          </a:xfrm>
          <a:prstGeom prst="straightConnector1">
            <a:avLst/>
          </a:prstGeom>
          <a:ln w="412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775696" y="4648204"/>
            <a:ext cx="0" cy="685797"/>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60" name="Rectangle 2059"/>
          <p:cNvSpPr/>
          <p:nvPr/>
        </p:nvSpPr>
        <p:spPr>
          <a:xfrm>
            <a:off x="7810498" y="5295900"/>
            <a:ext cx="2286000" cy="738664"/>
          </a:xfrm>
          <a:prstGeom prst="rect">
            <a:avLst/>
          </a:prstGeom>
        </p:spPr>
        <p:txBody>
          <a:bodyPr wrap="square">
            <a:spAutoFit/>
          </a:bodyPr>
          <a:lstStyle/>
          <a:p>
            <a:pPr algn="ctr"/>
            <a:r>
              <a:rPr lang="fr-CA" sz="1400">
                <a:latin typeface="Calibri Light" panose="020F0302020204030204" pitchFamily="34" charset="0"/>
                <a:ea typeface="Verdana" panose="020B0604030504040204" pitchFamily="34" charset="0"/>
                <a:cs typeface="Calibri Light" panose="020F0302020204030204" pitchFamily="34" charset="0"/>
              </a:rPr>
              <a:t>Évalue les APC et jalons et consigne les données dans un outil numérique </a:t>
            </a:r>
          </a:p>
        </p:txBody>
      </p:sp>
      <p:sp>
        <p:nvSpPr>
          <p:cNvPr id="2066" name="Rectangle 2065"/>
          <p:cNvSpPr/>
          <p:nvPr/>
        </p:nvSpPr>
        <p:spPr>
          <a:xfrm>
            <a:off x="2006600" y="1295400"/>
            <a:ext cx="8204201" cy="23830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69" name="Rectangle 2068"/>
          <p:cNvSpPr/>
          <p:nvPr/>
        </p:nvSpPr>
        <p:spPr>
          <a:xfrm>
            <a:off x="2006600" y="3858828"/>
            <a:ext cx="8204201" cy="254197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71" name="Rectangle 2070"/>
          <p:cNvSpPr/>
          <p:nvPr/>
        </p:nvSpPr>
        <p:spPr>
          <a:xfrm>
            <a:off x="7700142" y="2724466"/>
            <a:ext cx="2400302" cy="165409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2" name="Picture 6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62638" y="3086101"/>
            <a:ext cx="724750" cy="883841"/>
          </a:xfrm>
          <a:prstGeom prst="rect">
            <a:avLst/>
          </a:prstGeom>
        </p:spPr>
      </p:pic>
      <p:pic>
        <p:nvPicPr>
          <p:cNvPr id="63" name="Picture 2" descr="C:\Users\cmohr\AppData\Local\Microsoft\Windows\Temporary Internet Files\Content.IE5\X58L27GS\doctor_illust03_01[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1601" y="3100985"/>
            <a:ext cx="873213" cy="997957"/>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2" descr="C:\Users\cmohr\AppData\Local\Microsoft\Windows\Temporary Internet Files\Content.IE5\7LLJHSC8\doctor[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97024" y="3125786"/>
            <a:ext cx="620077" cy="100214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21327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432" y="341442"/>
            <a:ext cx="8402547" cy="1421257"/>
          </a:xfrm>
        </p:spPr>
        <p:txBody>
          <a:bodyPr/>
          <a:lstStyle/>
          <a:p>
            <a:r>
              <a:rPr lang="fr-CA" dirty="0"/>
              <a:t>Stratégie d’évaluation :  </a:t>
            </a:r>
            <a:r>
              <a:rPr lang="fr-CA" dirty="0">
                <a:solidFill>
                  <a:srgbClr val="FF0000"/>
                </a:solidFill>
              </a:rPr>
              <a:t>(ajouter le nom du programme)</a:t>
            </a:r>
          </a:p>
        </p:txBody>
      </p:sp>
      <p:sp>
        <p:nvSpPr>
          <p:cNvPr id="12" name="Content Placeholder 11"/>
          <p:cNvSpPr>
            <a:spLocks noGrp="1"/>
          </p:cNvSpPr>
          <p:nvPr>
            <p:ph idx="1"/>
          </p:nvPr>
        </p:nvSpPr>
        <p:spPr>
          <a:xfrm>
            <a:off x="1170432" y="2450592"/>
            <a:ext cx="10183368" cy="2684071"/>
          </a:xfrm>
        </p:spPr>
        <p:txBody>
          <a:bodyPr>
            <a:noAutofit/>
          </a:bodyPr>
          <a:lstStyle/>
          <a:p>
            <a:pPr marL="0" indent="0">
              <a:spcBef>
                <a:spcPts val="0"/>
              </a:spcBef>
            </a:pPr>
            <a:r>
              <a:rPr lang="fr-CA" sz="2200" dirty="0">
                <a:solidFill>
                  <a:schemeClr val="tx1"/>
                </a:solidFill>
              </a:rPr>
              <a:t>APC : </a:t>
            </a:r>
            <a:r>
              <a:rPr lang="fr-CA" sz="2200" dirty="0">
                <a:solidFill>
                  <a:srgbClr val="FF0000"/>
                </a:solidFill>
              </a:rPr>
              <a:t>Ajouter un exemple du programme</a:t>
            </a:r>
          </a:p>
          <a:p>
            <a:pPr marL="0" indent="0">
              <a:spcBef>
                <a:spcPts val="0"/>
              </a:spcBef>
            </a:pPr>
            <a:endParaRPr lang="en-US" sz="900" dirty="0">
              <a:solidFill>
                <a:schemeClr val="tx1"/>
              </a:solidFill>
              <a:ea typeface="Verdana" panose="020B0604030504040204" pitchFamily="34" charset="0"/>
            </a:endParaRPr>
          </a:p>
          <a:p>
            <a:pPr marL="0" indent="0">
              <a:spcBef>
                <a:spcPts val="0"/>
              </a:spcBef>
            </a:pPr>
            <a:r>
              <a:rPr lang="fr-CA" sz="2100" dirty="0">
                <a:solidFill>
                  <a:schemeClr val="tx1"/>
                </a:solidFill>
                <a:ea typeface="Verdana" panose="020B0604030504040204" pitchFamily="34" charset="0"/>
              </a:rPr>
              <a:t>Rencontre d’observation</a:t>
            </a:r>
          </a:p>
          <a:p>
            <a:pPr>
              <a:spcBef>
                <a:spcPts val="0"/>
              </a:spcBef>
            </a:pPr>
            <a:r>
              <a:rPr lang="fr-CA" sz="2000" dirty="0">
                <a:solidFill>
                  <a:schemeClr val="tx1"/>
                </a:solidFill>
              </a:rPr>
              <a:t>Observation indirecte </a:t>
            </a:r>
            <a:r>
              <a:rPr lang="fr-CA" sz="2000" dirty="0">
                <a:solidFill>
                  <a:srgbClr val="FF0000"/>
                </a:solidFill>
              </a:rPr>
              <a:t>ajouter un exemple</a:t>
            </a:r>
          </a:p>
          <a:p>
            <a:pPr marL="0" indent="0">
              <a:spcBef>
                <a:spcPts val="0"/>
              </a:spcBef>
            </a:pPr>
            <a:endParaRPr lang="en-US" sz="2000" dirty="0">
              <a:solidFill>
                <a:srgbClr val="FF0000"/>
              </a:solidFill>
            </a:endParaRPr>
          </a:p>
          <a:p>
            <a:pPr>
              <a:spcBef>
                <a:spcPts val="0"/>
              </a:spcBef>
            </a:pPr>
            <a:r>
              <a:rPr lang="fr-CA" sz="2000" dirty="0"/>
              <a:t>Observation directe </a:t>
            </a:r>
            <a:r>
              <a:rPr lang="fr-CA" sz="2000" dirty="0">
                <a:solidFill>
                  <a:srgbClr val="FF0000"/>
                </a:solidFill>
              </a:rPr>
              <a:t>ajouter un exemple</a:t>
            </a:r>
          </a:p>
          <a:p>
            <a:pPr>
              <a:spcBef>
                <a:spcPts val="0"/>
              </a:spcBef>
            </a:pPr>
            <a:endParaRPr lang="en-CA" sz="2100" dirty="0">
              <a:solidFill>
                <a:schemeClr val="tx1"/>
              </a:solidFill>
              <a:ea typeface="Verdana" panose="020B0604030504040204" pitchFamily="34" charset="0"/>
            </a:endParaRPr>
          </a:p>
          <a:p>
            <a:pPr>
              <a:spcBef>
                <a:spcPts val="0"/>
              </a:spcBef>
            </a:pPr>
            <a:r>
              <a:rPr lang="fr-CA" sz="2100" dirty="0">
                <a:solidFill>
                  <a:schemeClr val="tx1"/>
                </a:solidFill>
                <a:ea typeface="Verdana" panose="020B0604030504040204" pitchFamily="34" charset="0"/>
              </a:rPr>
              <a:t>Stratégies et outils d’évaluation</a:t>
            </a:r>
          </a:p>
          <a:p>
            <a:pPr>
              <a:spcBef>
                <a:spcPts val="0"/>
              </a:spcBef>
            </a:pPr>
            <a:r>
              <a:rPr lang="fr-CA" sz="2000" dirty="0">
                <a:solidFill>
                  <a:srgbClr val="FF0000"/>
                </a:solidFill>
              </a:rPr>
              <a:t>Ajouter un exemple du programme</a:t>
            </a:r>
          </a:p>
          <a:p>
            <a:pPr marL="0" indent="0"/>
            <a:endParaRPr lang="en-CA" dirty="0"/>
          </a:p>
          <a:p>
            <a:endParaRPr lang="en-CA" dirty="0">
              <a:solidFill>
                <a:schemeClr val="tx1"/>
              </a:solidFill>
            </a:endParaRPr>
          </a:p>
        </p:txBody>
      </p:sp>
      <p:sp>
        <p:nvSpPr>
          <p:cNvPr id="4" name="Slide Number Placeholder 3"/>
          <p:cNvSpPr>
            <a:spLocks noGrp="1"/>
          </p:cNvSpPr>
          <p:nvPr>
            <p:ph type="sldNum" sz="quarter" idx="12"/>
          </p:nvPr>
        </p:nvSpPr>
        <p:spPr/>
        <p:txBody>
          <a:bodyPr/>
          <a:lstStyle/>
          <a:p>
            <a:fld id="{51EBB4C4-B395-064C-BD76-B6B6D3504CC4}" type="slidenum">
              <a:rPr lang="en-US" smtClean="0"/>
              <a:pPr/>
              <a:t>25</a:t>
            </a:fld>
            <a:endParaRPr lang="en-US"/>
          </a:p>
        </p:txBody>
      </p:sp>
    </p:spTree>
    <p:custDataLst>
      <p:tags r:id="rId1"/>
    </p:custDataLst>
    <p:extLst>
      <p:ext uri="{BB962C8B-B14F-4D97-AF65-F5344CB8AC3E}">
        <p14:creationId xmlns:p14="http://schemas.microsoft.com/office/powerpoint/2010/main" val="4223237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Formulaires d’observation des APC</a:t>
            </a:r>
          </a:p>
        </p:txBody>
      </p:sp>
      <p:sp>
        <p:nvSpPr>
          <p:cNvPr id="3" name="Content Placeholder 2"/>
          <p:cNvSpPr>
            <a:spLocks noGrp="1"/>
          </p:cNvSpPr>
          <p:nvPr>
            <p:ph idx="1"/>
          </p:nvPr>
        </p:nvSpPr>
        <p:spPr/>
        <p:txBody>
          <a:bodyPr>
            <a:normAutofit/>
          </a:bodyPr>
          <a:lstStyle/>
          <a:p>
            <a:pPr marL="0" indent="0">
              <a:lnSpc>
                <a:spcPct val="120000"/>
              </a:lnSpc>
              <a:buNone/>
            </a:pPr>
            <a:r>
              <a:rPr lang="fr-CA"/>
              <a:t>Les formulaires d’observation des APC peuvent varier d’un programme à l’autre, mais comprennent tous les éléments suivants :</a:t>
            </a:r>
          </a:p>
          <a:p>
            <a:pPr lvl="1">
              <a:lnSpc>
                <a:spcPct val="120000"/>
              </a:lnSpc>
            </a:pPr>
            <a:r>
              <a:rPr lang="fr-CA"/>
              <a:t>Échelle de confiance (échelle de notation avec critères de confiance) que l’observateur utilise pour donner son appréciation de la compétence globale dans une activité en particulier</a:t>
            </a:r>
          </a:p>
          <a:p>
            <a:pPr lvl="1">
              <a:lnSpc>
                <a:spcPct val="120000"/>
              </a:lnSpc>
            </a:pPr>
            <a:r>
              <a:rPr lang="fr-CA"/>
              <a:t>Espace pour fournir une description narrative et encourager une rétroaction précise, applicable et pertinente</a:t>
            </a:r>
          </a:p>
        </p:txBody>
      </p:sp>
      <p:pic>
        <p:nvPicPr>
          <p:cNvPr id="10" name="Picture 9">
            <a:extLst>
              <a:ext uri="{FF2B5EF4-FFF2-40B4-BE49-F238E27FC236}">
                <a16:creationId xmlns:a16="http://schemas.microsoft.com/office/drawing/2014/main" id="{9FB31E47-0533-4E46-8ED4-969367978B51}"/>
              </a:ext>
            </a:extLst>
          </p:cNvPr>
          <p:cNvPicPr>
            <a:picLocks noChangeAspect="1"/>
          </p:cNvPicPr>
          <p:nvPr/>
        </p:nvPicPr>
        <p:blipFill>
          <a:blip r:embed="rId4"/>
          <a:stretch>
            <a:fillRect/>
          </a:stretch>
        </p:blipFill>
        <p:spPr>
          <a:xfrm>
            <a:off x="1584960" y="5204425"/>
            <a:ext cx="8839200" cy="730261"/>
          </a:xfrm>
          <a:prstGeom prst="rect">
            <a:avLst/>
          </a:prstGeom>
          <a:ln>
            <a:solidFill>
              <a:schemeClr val="tx1"/>
            </a:solidFill>
          </a:ln>
        </p:spPr>
      </p:pic>
    </p:spTree>
    <p:custDataLst>
      <p:tags r:id="rId1"/>
    </p:custDataLst>
    <p:extLst>
      <p:ext uri="{BB962C8B-B14F-4D97-AF65-F5344CB8AC3E}">
        <p14:creationId xmlns:p14="http://schemas.microsoft.com/office/powerpoint/2010/main" val="2190457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Journée type d’un observateur</a:t>
            </a:r>
          </a:p>
        </p:txBody>
      </p:sp>
      <p:sp>
        <p:nvSpPr>
          <p:cNvPr id="12" name="TextBox 11"/>
          <p:cNvSpPr txBox="1"/>
          <p:nvPr/>
        </p:nvSpPr>
        <p:spPr>
          <a:xfrm>
            <a:off x="2133600" y="3126701"/>
            <a:ext cx="8001000" cy="2769989"/>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fr-CA" sz="2200" dirty="0">
                <a:latin typeface="Calibri Light" panose="020F0302020204030204" pitchFamily="34" charset="0"/>
                <a:ea typeface="Verdana" panose="020B0604030504040204" pitchFamily="34" charset="0"/>
                <a:cs typeface="Calibri Light" panose="020F0302020204030204" pitchFamily="34" charset="0"/>
              </a:rPr>
              <a:t>Le parcours d’évaluation est clair : il permet d’éviter de constamment avoir à tout enseigner et tout évaluer.</a:t>
            </a:r>
          </a:p>
          <a:p>
            <a:pPr marL="342900" indent="-342900">
              <a:spcAft>
                <a:spcPts val="1200"/>
              </a:spcAft>
              <a:buFont typeface="Arial" panose="020B0604020202020204" pitchFamily="34" charset="0"/>
              <a:buChar char="•"/>
            </a:pPr>
            <a:r>
              <a:rPr lang="fr-CA" sz="2200" dirty="0">
                <a:latin typeface="Calibri Light" panose="020F0302020204030204" pitchFamily="34" charset="0"/>
                <a:ea typeface="Verdana" panose="020B0604030504040204" pitchFamily="34" charset="0"/>
                <a:cs typeface="Calibri Light" panose="020F0302020204030204" pitchFamily="34" charset="0"/>
              </a:rPr>
              <a:t>Plus de souplesse : l’observateur est disponible pour offrir l’enseignement et le résident a le temps nécessaire pour effectuer son apprentissage.</a:t>
            </a:r>
          </a:p>
          <a:p>
            <a:pPr marL="342900" indent="-342900">
              <a:spcAft>
                <a:spcPts val="1200"/>
              </a:spcAft>
              <a:buFont typeface="Arial" panose="020B0604020202020204" pitchFamily="34" charset="0"/>
              <a:buChar char="•"/>
            </a:pPr>
            <a:r>
              <a:rPr lang="fr-CA" sz="2200" dirty="0">
                <a:latin typeface="Calibri Light" panose="020F0302020204030204" pitchFamily="34" charset="0"/>
                <a:ea typeface="Verdana" panose="020B0604030504040204" pitchFamily="34" charset="0"/>
                <a:cs typeface="Calibri Light" panose="020F0302020204030204" pitchFamily="34" charset="0"/>
              </a:rPr>
              <a:t>Les évaluations formatives plus fréquentes et la rétroaction de qualité contribuent à l’amélioration du rendement.</a:t>
            </a:r>
          </a:p>
        </p:txBody>
      </p:sp>
      <p:sp>
        <p:nvSpPr>
          <p:cNvPr id="13" name="Rectangle 12"/>
          <p:cNvSpPr/>
          <p:nvPr/>
        </p:nvSpPr>
        <p:spPr>
          <a:xfrm>
            <a:off x="3827077" y="1447800"/>
            <a:ext cx="3909702" cy="147242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0320" y="1648990"/>
            <a:ext cx="923217" cy="1125873"/>
          </a:xfrm>
          <a:prstGeom prst="rect">
            <a:avLst/>
          </a:prstGeom>
        </p:spPr>
      </p:pic>
      <p:pic>
        <p:nvPicPr>
          <p:cNvPr id="15" name="Picture 2" descr="C:\Users\cmohr\AppData\Local\Microsoft\Windows\Temporary Internet Files\Content.IE5\X58L27GS\doctor_illust03_01[1].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2401" y="1648990"/>
            <a:ext cx="1112335" cy="127123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cmohr\AppData\Local\Microsoft\Windows\Temporary Internet Files\Content.IE5\7LLJHSC8\doctor[1].g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51961" y="1573639"/>
            <a:ext cx="789879" cy="1276573"/>
          </a:xfrm>
          <a:prstGeom prst="rect">
            <a:avLst/>
          </a:prstGeom>
          <a:noFill/>
          <a:extLst>
            <a:ext uri="{909E8E84-426E-40DD-AFC4-6F175D3DCCD1}">
              <a14:hiddenFill xmlns:a14="http://schemas.microsoft.com/office/drawing/2010/main">
                <a:solidFill>
                  <a:srgbClr val="FFFFFF"/>
                </a:solidFill>
              </a14:hiddenFill>
            </a:ext>
          </a:extLst>
        </p:spPr>
      </p:pic>
      <p:sp>
        <p:nvSpPr>
          <p:cNvPr id="17" name="Oval 16"/>
          <p:cNvSpPr/>
          <p:nvPr/>
        </p:nvSpPr>
        <p:spPr>
          <a:xfrm>
            <a:off x="6243537" y="1447800"/>
            <a:ext cx="1493243" cy="14724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ustDataLst>
      <p:tags r:id="rId1"/>
    </p:custDataLst>
    <p:extLst>
      <p:ext uri="{BB962C8B-B14F-4D97-AF65-F5344CB8AC3E}">
        <p14:creationId xmlns:p14="http://schemas.microsoft.com/office/powerpoint/2010/main" val="23768664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À quoi servent les données d’observations?</a:t>
            </a:r>
          </a:p>
        </p:txBody>
      </p:sp>
      <p:sp>
        <p:nvSpPr>
          <p:cNvPr id="4" name="Slide Number Placeholder 3"/>
          <p:cNvSpPr>
            <a:spLocks noGrp="1"/>
          </p:cNvSpPr>
          <p:nvPr>
            <p:ph type="sldNum" sz="quarter" idx="4294967295"/>
          </p:nvPr>
        </p:nvSpPr>
        <p:spPr>
          <a:xfrm>
            <a:off x="8026400" y="6489700"/>
            <a:ext cx="4165600" cy="365125"/>
          </a:xfrm>
        </p:spPr>
        <p:txBody>
          <a:bodyPr/>
          <a:lstStyle/>
          <a:p>
            <a:fld id="{51EBB4C4-B395-064C-BD76-B6B6D3504CC4}" type="slidenum">
              <a:rPr lang="en-US" smtClean="0"/>
              <a:pPr/>
              <a:t>28</a:t>
            </a:fld>
            <a:endParaRPr lang="en-US"/>
          </a:p>
        </p:txBody>
      </p:sp>
      <p:sp>
        <p:nvSpPr>
          <p:cNvPr id="7" name="TextBox 6"/>
          <p:cNvSpPr txBox="1"/>
          <p:nvPr/>
        </p:nvSpPr>
        <p:spPr>
          <a:xfrm>
            <a:off x="2031999" y="1361418"/>
            <a:ext cx="1635126" cy="584775"/>
          </a:xfrm>
          <a:prstGeom prst="rect">
            <a:avLst/>
          </a:prstGeom>
          <a:noFill/>
        </p:spPr>
        <p:txBody>
          <a:bodyPr wrap="square" rtlCol="0">
            <a:spAutoFit/>
          </a:bodyPr>
          <a:lstStyle/>
          <a:p>
            <a:pPr algn="ctr"/>
            <a:r>
              <a:rPr lang="fr-CA" sz="1600">
                <a:latin typeface="Calibri Light" panose="020F0302020204030204" pitchFamily="34" charset="0"/>
                <a:ea typeface="Verdana" panose="020B0604030504040204" pitchFamily="34" charset="0"/>
                <a:cs typeface="Calibri Light" panose="020F0302020204030204" pitchFamily="34" charset="0"/>
              </a:rPr>
              <a:t>Directeur de programme</a:t>
            </a:r>
          </a:p>
        </p:txBody>
      </p:sp>
      <p:pic>
        <p:nvPicPr>
          <p:cNvPr id="8" name="Picture 4" descr="C:\Users\cmohr\AppData\Local\Microsoft\Windows\Temporary Internet Files\Content.IE5\X58L27GS\139358037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3462337" y="2024953"/>
            <a:ext cx="771525" cy="48810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71798" y="2513263"/>
            <a:ext cx="1604962" cy="523220"/>
          </a:xfrm>
          <a:prstGeom prst="rect">
            <a:avLst/>
          </a:prstGeom>
          <a:noFill/>
        </p:spPr>
        <p:txBody>
          <a:bodyPr wrap="square" rtlCol="0">
            <a:spAutoFit/>
          </a:bodyPr>
          <a:lstStyle/>
          <a:p>
            <a:pPr algn="ctr"/>
            <a:r>
              <a:rPr lang="fr-CA" sz="1400">
                <a:latin typeface="Calibri Light" panose="020F0302020204030204" pitchFamily="34" charset="0"/>
                <a:ea typeface="Verdana" panose="020B0604030504040204" pitchFamily="34" charset="0"/>
                <a:cs typeface="Calibri Light" panose="020F0302020204030204" pitchFamily="34" charset="0"/>
              </a:rPr>
              <a:t>Assisté par </a:t>
            </a:r>
            <a:br>
              <a:rPr lang="fr-CA" sz="1400">
                <a:latin typeface="Calibri Light" panose="020F0302020204030204" pitchFamily="34" charset="0"/>
                <a:ea typeface="Verdana" panose="020B0604030504040204" pitchFamily="34" charset="0"/>
                <a:cs typeface="Calibri Light" panose="020F0302020204030204" pitchFamily="34" charset="0"/>
              </a:rPr>
            </a:br>
            <a:r>
              <a:rPr lang="fr-CA" sz="1400">
                <a:latin typeface="Calibri Light" panose="020F0302020204030204" pitchFamily="34" charset="0"/>
                <a:ea typeface="Verdana" panose="020B0604030504040204" pitchFamily="34" charset="0"/>
                <a:cs typeface="Calibri Light" panose="020F0302020204030204" pitchFamily="34" charset="0"/>
              </a:rPr>
              <a:t>la technologie</a:t>
            </a:r>
          </a:p>
        </p:txBody>
      </p:sp>
      <p:sp>
        <p:nvSpPr>
          <p:cNvPr id="11" name="TextBox 10"/>
          <p:cNvSpPr txBox="1"/>
          <p:nvPr/>
        </p:nvSpPr>
        <p:spPr>
          <a:xfrm>
            <a:off x="4430712" y="1293945"/>
            <a:ext cx="5257801" cy="2031325"/>
          </a:xfrm>
          <a:prstGeom prst="rect">
            <a:avLst/>
          </a:prstGeom>
          <a:solidFill>
            <a:schemeClr val="bg1"/>
          </a:solidFill>
          <a:ln w="19050">
            <a:noFill/>
          </a:ln>
        </p:spPr>
        <p:txBody>
          <a:bodyPr wrap="square" rtlCol="0">
            <a:spAutoFit/>
          </a:bodyPr>
          <a:lstStyle/>
          <a:p>
            <a:r>
              <a:rPr lang="fr-CA" sz="1400" dirty="0">
                <a:latin typeface="Calibri Light" panose="020F0302020204030204" pitchFamily="34" charset="0"/>
                <a:ea typeface="Verdana" panose="020B0604030504040204" pitchFamily="34" charset="0"/>
                <a:cs typeface="Calibri Light" panose="020F0302020204030204" pitchFamily="34" charset="0"/>
              </a:rPr>
              <a:t>Guide l’apprentissage</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Rencontre les apprenants régulièrement</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Attribue des APC à l’observateur</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Examine les progrès des apprenants à l’aide de la technologie</a:t>
            </a:r>
          </a:p>
          <a:p>
            <a:endParaRPr lang="en-US" sz="1400" dirty="0">
              <a:latin typeface="Calibri Light" panose="020F0302020204030204" pitchFamily="34" charset="0"/>
              <a:ea typeface="Verdana" panose="020B0604030504040204" pitchFamily="34" charset="0"/>
              <a:cs typeface="Calibri Light" panose="020F0302020204030204" pitchFamily="34" charset="0"/>
            </a:endParaRPr>
          </a:p>
          <a:p>
            <a:r>
              <a:rPr lang="fr-CA" sz="1400" dirty="0">
                <a:latin typeface="Calibri Light" panose="020F0302020204030204" pitchFamily="34" charset="0"/>
                <a:ea typeface="Verdana" panose="020B0604030504040204" pitchFamily="34" charset="0"/>
                <a:cs typeface="Calibri Light" panose="020F0302020204030204" pitchFamily="34" charset="0"/>
              </a:rPr>
              <a:t>Examine la situation du programme</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Passe en revue les données du programme et analyse les problèmes signalés </a:t>
            </a:r>
          </a:p>
          <a:p>
            <a:pPr marL="285750" indent="-285750">
              <a:buFont typeface="Arial" panose="020B0604020202020204" pitchFamily="34" charset="0"/>
              <a:buChar char="•"/>
            </a:pPr>
            <a:r>
              <a:rPr lang="fr-CA" sz="1400" dirty="0">
                <a:latin typeface="Calibri Light" panose="020F0302020204030204" pitchFamily="34" charset="0"/>
                <a:ea typeface="Verdana" panose="020B0604030504040204" pitchFamily="34" charset="0"/>
                <a:cs typeface="Calibri Light" panose="020F0302020204030204" pitchFamily="34" charset="0"/>
              </a:rPr>
              <a:t>Prépare les réunions du comité de compétence</a:t>
            </a:r>
          </a:p>
        </p:txBody>
      </p:sp>
      <p:sp>
        <p:nvSpPr>
          <p:cNvPr id="12" name="Rectangle 11"/>
          <p:cNvSpPr/>
          <p:nvPr/>
        </p:nvSpPr>
        <p:spPr>
          <a:xfrm>
            <a:off x="2006600" y="1295400"/>
            <a:ext cx="8204201" cy="212580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6" name="Picture 2" descr="C:\Users\cmohr\AppData\Local\Microsoft\Windows\Temporary Internet Files\Content.IE5\MA866LSJ\doctor-145198_64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42507" y="2030439"/>
            <a:ext cx="595955" cy="119190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166937" y="3941180"/>
            <a:ext cx="1609725" cy="584775"/>
          </a:xfrm>
          <a:prstGeom prst="rect">
            <a:avLst/>
          </a:prstGeom>
          <a:noFill/>
        </p:spPr>
        <p:txBody>
          <a:bodyPr wrap="square" rtlCol="0">
            <a:spAutoFit/>
          </a:bodyPr>
          <a:lstStyle/>
          <a:p>
            <a:pPr algn="ctr"/>
            <a:r>
              <a:rPr lang="fr-CA" sz="1600">
                <a:latin typeface="Calibri Light" panose="020F0302020204030204" pitchFamily="34" charset="0"/>
                <a:ea typeface="Verdana" panose="020B0604030504040204" pitchFamily="34" charset="0"/>
                <a:cs typeface="Calibri Light" panose="020F0302020204030204" pitchFamily="34" charset="0"/>
              </a:rPr>
              <a:t>Comité de compétence</a:t>
            </a:r>
          </a:p>
        </p:txBody>
      </p:sp>
      <p:sp>
        <p:nvSpPr>
          <p:cNvPr id="15" name="TextBox 14"/>
          <p:cNvSpPr txBox="1"/>
          <p:nvPr/>
        </p:nvSpPr>
        <p:spPr>
          <a:xfrm>
            <a:off x="4876800" y="3617012"/>
            <a:ext cx="5143497" cy="2800767"/>
          </a:xfrm>
          <a:prstGeom prst="rect">
            <a:avLst/>
          </a:prstGeom>
          <a:noFill/>
          <a:ln w="19050">
            <a:noFill/>
          </a:ln>
        </p:spPr>
        <p:txBody>
          <a:bodyPr wrap="square" rtlCol="0">
            <a:spAutoFit/>
          </a:bodyPr>
          <a:lstStyle/>
          <a:p>
            <a:r>
              <a:rPr lang="fr-CA" sz="1600" dirty="0">
                <a:latin typeface="Calibri Light" panose="020F0302020204030204" pitchFamily="34" charset="0"/>
                <a:ea typeface="Verdana" panose="020B0604030504040204" pitchFamily="34" charset="0"/>
                <a:cs typeface="Calibri Light" panose="020F0302020204030204" pitchFamily="34" charset="0"/>
              </a:rPr>
              <a:t>Évalue la réussite globale des APC et des jalons</a:t>
            </a:r>
          </a:p>
          <a:p>
            <a:pPr marL="285750" indent="-285750">
              <a:buFont typeface="Arial" panose="020B0604020202020204" pitchFamily="34" charset="0"/>
              <a:buChar char="•"/>
            </a:pPr>
            <a:r>
              <a:rPr lang="fr-CA" sz="1600" dirty="0">
                <a:latin typeface="Calibri Light" panose="020F0302020204030204" pitchFamily="34" charset="0"/>
                <a:ea typeface="Verdana" panose="020B0604030504040204" pitchFamily="34" charset="0"/>
                <a:cs typeface="Calibri Light" panose="020F0302020204030204" pitchFamily="34" charset="0"/>
              </a:rPr>
              <a:t>Examine les APC et jalons des apprenants</a:t>
            </a:r>
          </a:p>
          <a:p>
            <a:pPr marL="285750" indent="-285750">
              <a:buFont typeface="Arial" panose="020B0604020202020204" pitchFamily="34" charset="0"/>
              <a:buChar char="•"/>
            </a:pPr>
            <a:r>
              <a:rPr lang="fr-CA" sz="1600" dirty="0">
                <a:latin typeface="Calibri Light" panose="020F0302020204030204" pitchFamily="34" charset="0"/>
                <a:ea typeface="Verdana" panose="020B0604030504040204" pitchFamily="34" charset="0"/>
                <a:cs typeface="Calibri Light" panose="020F0302020204030204" pitchFamily="34" charset="0"/>
              </a:rPr>
              <a:t>Approuve les changements au statut de l’apprenant</a:t>
            </a:r>
          </a:p>
          <a:p>
            <a:pPr marL="742950" lvl="1" indent="-285750">
              <a:buFont typeface="Arial" panose="020B0604020202020204" pitchFamily="34" charset="0"/>
              <a:buChar char="•"/>
            </a:pPr>
            <a:r>
              <a:rPr lang="fr-CA" sz="1600" dirty="0">
                <a:latin typeface="Calibri Light" panose="020F0302020204030204" pitchFamily="34" charset="0"/>
                <a:ea typeface="Verdana" panose="020B0604030504040204" pitchFamily="34" charset="0"/>
                <a:cs typeface="Calibri Light" panose="020F0302020204030204" pitchFamily="34" charset="0"/>
              </a:rPr>
              <a:t>Fait passer l’apprenant à la prochaine étape de sa formation</a:t>
            </a:r>
          </a:p>
          <a:p>
            <a:pPr marL="742950" lvl="1" indent="-285750">
              <a:buFont typeface="Arial" panose="020B0604020202020204" pitchFamily="34" charset="0"/>
              <a:buChar char="•"/>
            </a:pPr>
            <a:r>
              <a:rPr lang="fr-CA" sz="1600" dirty="0">
                <a:latin typeface="Calibri Light" panose="020F0302020204030204" pitchFamily="34" charset="0"/>
                <a:ea typeface="Verdana" panose="020B0604030504040204" pitchFamily="34" charset="0"/>
                <a:cs typeface="Calibri Light" panose="020F0302020204030204" pitchFamily="34" charset="0"/>
              </a:rPr>
              <a:t>Soumet une demande pour obtenir le certificat du Collège royal</a:t>
            </a:r>
          </a:p>
          <a:p>
            <a:pPr marL="742950" lvl="1" indent="-285750">
              <a:buFont typeface="Arial" panose="020B0604020202020204" pitchFamily="34" charset="0"/>
              <a:buChar char="•"/>
            </a:pPr>
            <a:r>
              <a:rPr lang="fr-CA" sz="1600" dirty="0">
                <a:latin typeface="Calibri Light" panose="020F0302020204030204" pitchFamily="34" charset="0"/>
                <a:ea typeface="Verdana" panose="020B0604030504040204" pitchFamily="34" charset="0"/>
                <a:cs typeface="Calibri Light" panose="020F0302020204030204" pitchFamily="34" charset="0"/>
              </a:rPr>
              <a:t>Modifie le plan de programme de l’apprenant</a:t>
            </a:r>
          </a:p>
          <a:p>
            <a:pPr marL="742950" lvl="1" indent="-285750">
              <a:buFont typeface="Arial" panose="020B0604020202020204" pitchFamily="34" charset="0"/>
              <a:buChar char="•"/>
            </a:pPr>
            <a:r>
              <a:rPr lang="fr-CA" sz="1600" dirty="0">
                <a:latin typeface="Calibri Light" panose="020F0302020204030204" pitchFamily="34" charset="0"/>
                <a:ea typeface="Verdana" panose="020B0604030504040204" pitchFamily="34" charset="0"/>
                <a:cs typeface="Calibri Light" panose="020F0302020204030204" pitchFamily="34" charset="0"/>
              </a:rPr>
              <a:t>Surveille la progression globale de l’apprenant</a:t>
            </a:r>
          </a:p>
          <a:p>
            <a:pPr marL="285750" indent="-285750">
              <a:buFont typeface="Arial" panose="020B0604020202020204" pitchFamily="34" charset="0"/>
              <a:buChar char="•"/>
            </a:pPr>
            <a:r>
              <a:rPr lang="fr-CA" sz="1600" dirty="0">
                <a:latin typeface="Calibri Light" panose="020F0302020204030204" pitchFamily="34" charset="0"/>
                <a:ea typeface="Verdana" panose="020B0604030504040204" pitchFamily="34" charset="0"/>
                <a:cs typeface="Calibri Light" panose="020F0302020204030204" pitchFamily="34" charset="0"/>
              </a:rPr>
              <a:t>Processus décisionnel collectif et non une simple évaluation sommative</a:t>
            </a:r>
          </a:p>
        </p:txBody>
      </p:sp>
      <p:sp>
        <p:nvSpPr>
          <p:cNvPr id="19" name="Rectangle 18"/>
          <p:cNvSpPr/>
          <p:nvPr/>
        </p:nvSpPr>
        <p:spPr>
          <a:xfrm>
            <a:off x="2006599" y="3581400"/>
            <a:ext cx="8204201" cy="281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149" name="Picture 5" descr="C:\Users\cmohr\AppData\Local\Microsoft\Windows\Temporary Internet Files\Content.IE5\7LLJHSC8\japanese-doctors[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49475" y="4529416"/>
            <a:ext cx="1400175" cy="123143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C:\Users\cmohr\AppData\Local\Microsoft\Windows\Temporary Internet Files\Content.IE5\X58L27GS\1393580373[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7491" b="27772"/>
          <a:stretch/>
        </p:blipFill>
        <p:spPr bwMode="auto">
          <a:xfrm>
            <a:off x="3848099" y="4657026"/>
            <a:ext cx="771525" cy="488108"/>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3549649" y="5175907"/>
            <a:ext cx="1604962" cy="523220"/>
          </a:xfrm>
          <a:prstGeom prst="rect">
            <a:avLst/>
          </a:prstGeom>
          <a:noFill/>
        </p:spPr>
        <p:txBody>
          <a:bodyPr wrap="square" rtlCol="0">
            <a:spAutoFit/>
          </a:bodyPr>
          <a:lstStyle/>
          <a:p>
            <a:pPr algn="ctr"/>
            <a:r>
              <a:rPr lang="fr-CA" sz="1400">
                <a:latin typeface="Calibri Light" panose="020F0302020204030204" pitchFamily="34" charset="0"/>
                <a:ea typeface="Verdana" panose="020B0604030504040204" pitchFamily="34" charset="0"/>
                <a:cs typeface="Calibri Light" panose="020F0302020204030204" pitchFamily="34" charset="0"/>
              </a:rPr>
              <a:t>Assisté par </a:t>
            </a:r>
            <a:br>
              <a:rPr lang="fr-CA" sz="1400">
                <a:latin typeface="Calibri Light" panose="020F0302020204030204" pitchFamily="34" charset="0"/>
                <a:ea typeface="Verdana" panose="020B0604030504040204" pitchFamily="34" charset="0"/>
                <a:cs typeface="Calibri Light" panose="020F0302020204030204" pitchFamily="34" charset="0"/>
              </a:rPr>
            </a:br>
            <a:r>
              <a:rPr lang="fr-CA" sz="1400">
                <a:latin typeface="Calibri Light" panose="020F0302020204030204" pitchFamily="34" charset="0"/>
                <a:ea typeface="Verdana" panose="020B0604030504040204" pitchFamily="34" charset="0"/>
                <a:cs typeface="Calibri Light" panose="020F0302020204030204" pitchFamily="34" charset="0"/>
              </a:rPr>
              <a:t>la technologie</a:t>
            </a:r>
          </a:p>
        </p:txBody>
      </p:sp>
    </p:spTree>
    <p:custDataLst>
      <p:tags r:id="rId1"/>
    </p:custDataLst>
    <p:extLst>
      <p:ext uri="{BB962C8B-B14F-4D97-AF65-F5344CB8AC3E}">
        <p14:creationId xmlns:p14="http://schemas.microsoft.com/office/powerpoint/2010/main" val="3780353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N’oubliez pas…</a:t>
            </a:r>
          </a:p>
        </p:txBody>
      </p:sp>
      <p:sp>
        <p:nvSpPr>
          <p:cNvPr id="3" name="Content Placeholder 2"/>
          <p:cNvSpPr>
            <a:spLocks noGrp="1"/>
          </p:cNvSpPr>
          <p:nvPr>
            <p:ph idx="1"/>
          </p:nvPr>
        </p:nvSpPr>
        <p:spPr/>
        <p:txBody>
          <a:bodyPr/>
          <a:lstStyle/>
          <a:p>
            <a:r>
              <a:rPr lang="fr-CA"/>
              <a:t>Il incombe au comité de compétence, et non à l’observateur, d’examiner les évaluations à faible incidence et l’information du portfolio, puis de recommander la progression au sein du programme.</a:t>
            </a:r>
          </a:p>
        </p:txBody>
      </p:sp>
    </p:spTree>
    <p:custDataLst>
      <p:tags r:id="rId1"/>
    </p:custDataLst>
    <p:extLst>
      <p:ext uri="{BB962C8B-B14F-4D97-AF65-F5344CB8AC3E}">
        <p14:creationId xmlns:p14="http://schemas.microsoft.com/office/powerpoint/2010/main" val="2462775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Buts et objectifs</a:t>
            </a:r>
          </a:p>
        </p:txBody>
      </p:sp>
      <p:sp>
        <p:nvSpPr>
          <p:cNvPr id="3" name="Content Placeholder 2"/>
          <p:cNvSpPr>
            <a:spLocks noGrp="1"/>
          </p:cNvSpPr>
          <p:nvPr>
            <p:ph idx="1"/>
          </p:nvPr>
        </p:nvSpPr>
        <p:spPr/>
        <p:txBody>
          <a:bodyPr>
            <a:normAutofit fontScale="62500" lnSpcReduction="20000"/>
          </a:bodyPr>
          <a:lstStyle/>
          <a:p>
            <a:pPr marL="0" indent="0"/>
            <a:r>
              <a:rPr lang="fr-CA" sz="3600" dirty="0">
                <a:solidFill>
                  <a:srgbClr val="093152"/>
                </a:solidFill>
              </a:rPr>
              <a:t>À la fin de la séance, vous pourrez :</a:t>
            </a:r>
          </a:p>
          <a:p>
            <a:pPr marL="971550" lvl="1" indent="-514350">
              <a:lnSpc>
                <a:spcPct val="120000"/>
              </a:lnSpc>
              <a:spcAft>
                <a:spcPts val="600"/>
              </a:spcAft>
              <a:buFont typeface="+mj-lt"/>
              <a:buAutoNum type="arabicPeriod"/>
            </a:pPr>
            <a:r>
              <a:rPr lang="fr-CA" sz="3200" dirty="0">
                <a:solidFill>
                  <a:srgbClr val="093152"/>
                </a:solidFill>
              </a:rPr>
              <a:t>Expliquer la CPC dans vos propres mots et son utilité en formation médicale;</a:t>
            </a:r>
          </a:p>
          <a:p>
            <a:pPr marL="971550" lvl="1" indent="-514350">
              <a:lnSpc>
                <a:spcPct val="120000"/>
              </a:lnSpc>
              <a:spcAft>
                <a:spcPts val="600"/>
              </a:spcAft>
              <a:buFont typeface="+mj-lt"/>
              <a:buAutoNum type="arabicPeriod"/>
            </a:pPr>
            <a:r>
              <a:rPr lang="fr-CA" sz="3200" dirty="0">
                <a:solidFill>
                  <a:srgbClr val="093152"/>
                </a:solidFill>
              </a:rPr>
              <a:t>Décrire l’intégration de la CPC à la formation médicale, en particulier en (nom de votre discipline);</a:t>
            </a:r>
          </a:p>
          <a:p>
            <a:pPr marL="971550" lvl="1" indent="-514350">
              <a:lnSpc>
                <a:spcPct val="120000"/>
              </a:lnSpc>
              <a:spcAft>
                <a:spcPts val="600"/>
              </a:spcAft>
              <a:buFont typeface="+mj-lt"/>
              <a:buAutoNum type="arabicPeriod"/>
            </a:pPr>
            <a:r>
              <a:rPr lang="fr-CA" sz="3200" dirty="0">
                <a:solidFill>
                  <a:srgbClr val="093152"/>
                </a:solidFill>
              </a:rPr>
              <a:t>Définir les termes relatifs à la CPC (APC, jalons, évaluation en milieu de travail, etc.);</a:t>
            </a:r>
          </a:p>
          <a:p>
            <a:pPr marL="971550" lvl="1" indent="-514350">
              <a:lnSpc>
                <a:spcPct val="120000"/>
              </a:lnSpc>
              <a:spcAft>
                <a:spcPts val="600"/>
              </a:spcAft>
              <a:buFont typeface="+mj-lt"/>
              <a:buAutoNum type="arabicPeriod"/>
            </a:pPr>
            <a:r>
              <a:rPr lang="fr-CA" sz="3200" dirty="0">
                <a:solidFill>
                  <a:srgbClr val="093152"/>
                </a:solidFill>
              </a:rPr>
              <a:t>Comprendre les avantages de la CPC et votre rôle de résident dans le contexte de la CPC;</a:t>
            </a:r>
          </a:p>
          <a:p>
            <a:pPr marL="971550" lvl="1" indent="-514350">
              <a:lnSpc>
                <a:spcPct val="120000"/>
              </a:lnSpc>
              <a:spcAft>
                <a:spcPts val="600"/>
              </a:spcAft>
              <a:buFont typeface="+mj-lt"/>
              <a:buAutoNum type="arabicPeriod"/>
            </a:pPr>
            <a:r>
              <a:rPr lang="fr-CA" sz="3200" dirty="0">
                <a:solidFill>
                  <a:srgbClr val="093152"/>
                </a:solidFill>
              </a:rPr>
              <a:t>Examiner certaines expériences des premières cohortes de résidents.</a:t>
            </a:r>
          </a:p>
        </p:txBody>
      </p:sp>
    </p:spTree>
    <p:custDataLst>
      <p:tags r:id="rId1"/>
    </p:custDataLst>
    <p:extLst>
      <p:ext uri="{BB962C8B-B14F-4D97-AF65-F5344CB8AC3E}">
        <p14:creationId xmlns:p14="http://schemas.microsoft.com/office/powerpoint/2010/main" val="10790338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3DFA5-EDE6-9746-B2EA-F092EE5188D6}"/>
              </a:ext>
            </a:extLst>
          </p:cNvPr>
          <p:cNvSpPr>
            <a:spLocks noGrp="1"/>
          </p:cNvSpPr>
          <p:nvPr>
            <p:ph type="title"/>
          </p:nvPr>
        </p:nvSpPr>
        <p:spPr/>
        <p:txBody>
          <a:bodyPr>
            <a:normAutofit/>
          </a:bodyPr>
          <a:lstStyle/>
          <a:p>
            <a:r>
              <a:rPr lang="fr-CA"/>
              <a:t>Processus lié au comité de compétence</a:t>
            </a:r>
          </a:p>
        </p:txBody>
      </p:sp>
      <p:graphicFrame>
        <p:nvGraphicFramePr>
          <p:cNvPr id="4" name="Content Placeholder 2">
            <a:extLst>
              <a:ext uri="{FF2B5EF4-FFF2-40B4-BE49-F238E27FC236}">
                <a16:creationId xmlns:a16="http://schemas.microsoft.com/office/drawing/2014/main" id="{3034EFB7-6F17-2445-9F7A-5DDC2A5904B7}"/>
              </a:ext>
            </a:extLst>
          </p:cNvPr>
          <p:cNvGraphicFramePr>
            <a:graphicFrameLocks noGrp="1"/>
          </p:cNvGraphicFramePr>
          <p:nvPr>
            <p:ph idx="1"/>
            <p:extLst>
              <p:ext uri="{D42A27DB-BD31-4B8C-83A1-F6EECF244321}">
                <p14:modId xmlns:p14="http://schemas.microsoft.com/office/powerpoint/2010/main" val="695036145"/>
              </p:ext>
            </p:extLst>
          </p:nvPr>
        </p:nvGraphicFramePr>
        <p:xfrm>
          <a:off x="838200" y="1568449"/>
          <a:ext cx="10515600" cy="44522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381629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Stratégie d’évaluation à </a:t>
            </a:r>
            <a:r>
              <a:rPr lang="fr-CA">
                <a:solidFill>
                  <a:srgbClr val="FF0000"/>
                </a:solidFill>
              </a:rPr>
              <a:t>(ajouter le nom de l’université)</a:t>
            </a:r>
          </a:p>
        </p:txBody>
      </p:sp>
      <p:graphicFrame>
        <p:nvGraphicFramePr>
          <p:cNvPr id="4" name="Content Placeholder 2">
            <a:extLst>
              <a:ext uri="{FF2B5EF4-FFF2-40B4-BE49-F238E27FC236}">
                <a16:creationId xmlns:a16="http://schemas.microsoft.com/office/drawing/2014/main" id="{72FFC203-AE36-874A-B086-1CC309CBBF4C}"/>
              </a:ext>
            </a:extLst>
          </p:cNvPr>
          <p:cNvGraphicFramePr>
            <a:graphicFrameLocks noGrp="1"/>
          </p:cNvGraphicFramePr>
          <p:nvPr>
            <p:ph idx="1"/>
            <p:extLst>
              <p:ext uri="{D42A27DB-BD31-4B8C-83A1-F6EECF244321}">
                <p14:modId xmlns:p14="http://schemas.microsoft.com/office/powerpoint/2010/main" val="1732704572"/>
              </p:ext>
            </p:extLst>
          </p:nvPr>
        </p:nvGraphicFramePr>
        <p:xfrm>
          <a:off x="2152651" y="2055813"/>
          <a:ext cx="7419975" cy="3935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280139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Votre rôle comme résident </a:t>
            </a:r>
            <a:br>
              <a:rPr lang="fr-CA" dirty="0"/>
            </a:br>
            <a:r>
              <a:rPr lang="fr-CA" dirty="0"/>
              <a:t>dans la CPC</a:t>
            </a:r>
          </a:p>
        </p:txBody>
      </p:sp>
    </p:spTree>
    <p:custDataLst>
      <p:tags r:id="rId1"/>
    </p:custDataLst>
    <p:extLst>
      <p:ext uri="{BB962C8B-B14F-4D97-AF65-F5344CB8AC3E}">
        <p14:creationId xmlns:p14="http://schemas.microsoft.com/office/powerpoint/2010/main" val="1832082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Contexte</a:t>
            </a:r>
          </a:p>
        </p:txBody>
      </p:sp>
      <p:sp>
        <p:nvSpPr>
          <p:cNvPr id="3" name="Content Placeholder 2"/>
          <p:cNvSpPr>
            <a:spLocks noGrp="1"/>
          </p:cNvSpPr>
          <p:nvPr>
            <p:ph idx="1"/>
          </p:nvPr>
        </p:nvSpPr>
        <p:spPr/>
        <p:txBody>
          <a:bodyPr>
            <a:normAutofit fontScale="62500" lnSpcReduction="20000"/>
          </a:bodyPr>
          <a:lstStyle/>
          <a:p>
            <a:pPr>
              <a:lnSpc>
                <a:spcPct val="120000"/>
              </a:lnSpc>
            </a:pPr>
            <a:r>
              <a:rPr lang="fr-CA" dirty="0"/>
              <a:t>La résidence est liée à l’apprentissage et, pour apprendre, les résidents doivent savoir comment s’améliorer.</a:t>
            </a:r>
          </a:p>
          <a:p>
            <a:pPr marL="0" indent="0">
              <a:lnSpc>
                <a:spcPct val="120000"/>
              </a:lnSpc>
            </a:pPr>
            <a:endParaRPr lang="en-US" dirty="0"/>
          </a:p>
          <a:p>
            <a:pPr>
              <a:lnSpc>
                <a:spcPct val="120000"/>
              </a:lnSpc>
            </a:pPr>
            <a:r>
              <a:rPr lang="fr-CA" dirty="0"/>
              <a:t>La CPC, c’est voir la formation différemment et recourir à un modèle de coaching pour favoriser le développement des résidents.</a:t>
            </a:r>
          </a:p>
          <a:p>
            <a:pPr>
              <a:lnSpc>
                <a:spcPct val="120000"/>
              </a:lnSpc>
            </a:pPr>
            <a:endParaRPr lang="en-US" dirty="0"/>
          </a:p>
          <a:p>
            <a:pPr>
              <a:lnSpc>
                <a:spcPct val="120000"/>
              </a:lnSpc>
            </a:pPr>
            <a:r>
              <a:rPr lang="fr-CA" dirty="0"/>
              <a:t>Évaluer pour </a:t>
            </a:r>
            <a:r>
              <a:rPr lang="fr-CA" u="sng" dirty="0"/>
              <a:t>favoriser</a:t>
            </a:r>
            <a:r>
              <a:rPr lang="fr-CA" dirty="0"/>
              <a:t> l’apprentissage plutôt que pour </a:t>
            </a:r>
            <a:r>
              <a:rPr lang="fr-CA" u="sng" dirty="0"/>
              <a:t>apprécier</a:t>
            </a:r>
            <a:r>
              <a:rPr lang="fr-CA" dirty="0"/>
              <a:t> l’apprentissage.</a:t>
            </a:r>
          </a:p>
          <a:p>
            <a:pPr>
              <a:lnSpc>
                <a:spcPct val="120000"/>
              </a:lnSpc>
            </a:pPr>
            <a:endParaRPr lang="en-US" dirty="0"/>
          </a:p>
          <a:p>
            <a:pPr>
              <a:lnSpc>
                <a:spcPct val="120000"/>
              </a:lnSpc>
            </a:pPr>
            <a:r>
              <a:rPr lang="fr-CA" dirty="0"/>
              <a:t>Il s’agit d’un changement de culture qui consiste à recevoir une rétroaction significative régulière et à y réfléchir – profitez-en!</a:t>
            </a:r>
          </a:p>
        </p:txBody>
      </p:sp>
    </p:spTree>
    <p:custDataLst>
      <p:tags r:id="rId1"/>
    </p:custDataLst>
    <p:extLst>
      <p:ext uri="{BB962C8B-B14F-4D97-AF65-F5344CB8AC3E}">
        <p14:creationId xmlns:p14="http://schemas.microsoft.com/office/powerpoint/2010/main" val="22298282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Votre rôle : Compréhension de la conception</a:t>
            </a:r>
          </a:p>
        </p:txBody>
      </p:sp>
      <p:sp>
        <p:nvSpPr>
          <p:cNvPr id="3" name="Content Placeholder 2"/>
          <p:cNvSpPr>
            <a:spLocks noGrp="1"/>
          </p:cNvSpPr>
          <p:nvPr>
            <p:ph idx="1"/>
          </p:nvPr>
        </p:nvSpPr>
        <p:spPr/>
        <p:txBody>
          <a:bodyPr>
            <a:normAutofit/>
          </a:bodyPr>
          <a:lstStyle/>
          <a:p>
            <a:pPr>
              <a:lnSpc>
                <a:spcPct val="120000"/>
              </a:lnSpc>
            </a:pPr>
            <a:r>
              <a:rPr lang="fr-CA" dirty="0"/>
              <a:t>Vous devrez examiner et comprendre : </a:t>
            </a:r>
          </a:p>
          <a:p>
            <a:pPr lvl="1">
              <a:lnSpc>
                <a:spcPct val="120000"/>
              </a:lnSpc>
            </a:pPr>
            <a:r>
              <a:rPr lang="fr-CA" dirty="0"/>
              <a:t>les </a:t>
            </a:r>
            <a:r>
              <a:rPr lang="fr-CA" u="sng" dirty="0"/>
              <a:t>étapes de la formation</a:t>
            </a:r>
            <a:r>
              <a:rPr lang="fr-CA" dirty="0"/>
              <a:t>;</a:t>
            </a:r>
          </a:p>
          <a:p>
            <a:pPr lvl="1">
              <a:lnSpc>
                <a:spcPct val="120000"/>
              </a:lnSpc>
            </a:pPr>
            <a:r>
              <a:rPr lang="fr-CA" dirty="0"/>
              <a:t>leurs </a:t>
            </a:r>
            <a:r>
              <a:rPr lang="fr-CA" u="sng" dirty="0"/>
              <a:t>jalons et APC</a:t>
            </a:r>
            <a:r>
              <a:rPr lang="fr-CA" dirty="0"/>
              <a:t>;</a:t>
            </a:r>
          </a:p>
          <a:p>
            <a:pPr lvl="1">
              <a:lnSpc>
                <a:spcPct val="120000"/>
              </a:lnSpc>
            </a:pPr>
            <a:r>
              <a:rPr lang="fr-CA" dirty="0"/>
              <a:t>Les </a:t>
            </a:r>
            <a:r>
              <a:rPr lang="fr-CA" u="sng" dirty="0"/>
              <a:t>expériences de formation requises </a:t>
            </a:r>
            <a:r>
              <a:rPr lang="fr-CA" dirty="0"/>
              <a:t>(EFR);</a:t>
            </a:r>
          </a:p>
          <a:p>
            <a:pPr lvl="1">
              <a:lnSpc>
                <a:spcPct val="120000"/>
              </a:lnSpc>
            </a:pPr>
            <a:r>
              <a:rPr lang="fr-CA" dirty="0"/>
              <a:t>la </a:t>
            </a:r>
            <a:r>
              <a:rPr lang="fr-CA" u="sng" dirty="0"/>
              <a:t>stratégie d’évaluation</a:t>
            </a:r>
            <a:r>
              <a:rPr lang="fr-CA" dirty="0"/>
              <a:t> utilisée dans votre programme.</a:t>
            </a:r>
          </a:p>
        </p:txBody>
      </p:sp>
      <p:pic>
        <p:nvPicPr>
          <p:cNvPr id="7" name="Content Placeholder 6"/>
          <p:cNvPicPr>
            <a:picLocks noGrp="1" noChangeAspect="1"/>
          </p:cNvPicPr>
          <p:nvPr>
            <p:ph sz="half" idx="4294967295"/>
          </p:nvPr>
        </p:nvPicPr>
        <p:blipFill>
          <a:blip r:embed="rId4"/>
          <a:srcRect t="-12153" b="-12153"/>
          <a:stretch>
            <a:fillRect/>
          </a:stretch>
        </p:blipFill>
        <p:spPr>
          <a:xfrm>
            <a:off x="4119937" y="4056840"/>
            <a:ext cx="3952126" cy="3052484"/>
          </a:xfrm>
        </p:spPr>
      </p:pic>
    </p:spTree>
    <p:custDataLst>
      <p:tags r:id="rId1"/>
    </p:custDataLst>
    <p:extLst>
      <p:ext uri="{BB962C8B-B14F-4D97-AF65-F5344CB8AC3E}">
        <p14:creationId xmlns:p14="http://schemas.microsoft.com/office/powerpoint/2010/main" val="4601330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Votre rôle : Rétroaction et coaching</a:t>
            </a:r>
          </a:p>
        </p:txBody>
      </p:sp>
      <p:sp>
        <p:nvSpPr>
          <p:cNvPr id="3" name="Content Placeholder 2"/>
          <p:cNvSpPr>
            <a:spLocks noGrp="1"/>
          </p:cNvSpPr>
          <p:nvPr>
            <p:ph idx="1"/>
          </p:nvPr>
        </p:nvSpPr>
        <p:spPr/>
        <p:txBody>
          <a:bodyPr>
            <a:normAutofit/>
          </a:bodyPr>
          <a:lstStyle/>
          <a:p>
            <a:pPr>
              <a:lnSpc>
                <a:spcPct val="120000"/>
              </a:lnSpc>
            </a:pPr>
            <a:r>
              <a:rPr lang="fr-CA" dirty="0"/>
              <a:t>La rétroaction et le coaching sont des éléments clés de la CPC :</a:t>
            </a:r>
          </a:p>
          <a:p>
            <a:pPr lvl="1">
              <a:lnSpc>
                <a:spcPct val="120000"/>
              </a:lnSpc>
            </a:pPr>
            <a:r>
              <a:rPr lang="fr-CA" dirty="0"/>
              <a:t>Suivre le fil de l’apprentissage, être proactif et profiter des occasions d’apprentissage</a:t>
            </a:r>
          </a:p>
          <a:p>
            <a:pPr lvl="1">
              <a:lnSpc>
                <a:spcPct val="120000"/>
              </a:lnSpc>
            </a:pPr>
            <a:r>
              <a:rPr lang="fr-CA" dirty="0"/>
              <a:t>Demander régulièrement une rétroaction pour qu’elle s’intègre aux interactions avec le corps professoral (c.-à-d. avoir une conversation au début de l’interaction ou de l’activité concernant l’APC en cours)</a:t>
            </a:r>
          </a:p>
          <a:p>
            <a:pPr lvl="1">
              <a:lnSpc>
                <a:spcPct val="120000"/>
              </a:lnSpc>
            </a:pPr>
            <a:r>
              <a:rPr lang="fr-CA" dirty="0"/>
              <a:t>Les évaluations visent à </a:t>
            </a:r>
            <a:r>
              <a:rPr lang="fr-CA" i="1" dirty="0"/>
              <a:t>FAVORISER</a:t>
            </a:r>
            <a:r>
              <a:rPr lang="fr-CA" dirty="0"/>
              <a:t> l’apprentissage, et non pas à </a:t>
            </a:r>
            <a:r>
              <a:rPr lang="fr-CA" i="1" dirty="0"/>
              <a:t>APPRÉCIER</a:t>
            </a:r>
            <a:r>
              <a:rPr lang="fr-CA" dirty="0"/>
              <a:t> l’apprentissage</a:t>
            </a:r>
          </a:p>
        </p:txBody>
      </p:sp>
      <p:pic>
        <p:nvPicPr>
          <p:cNvPr id="5" name="Picture 4">
            <a:extLst>
              <a:ext uri="{FF2B5EF4-FFF2-40B4-BE49-F238E27FC236}">
                <a16:creationId xmlns:a16="http://schemas.microsoft.com/office/drawing/2014/main" id="{DF69D4C0-A94E-4935-83C6-18C871CEFB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151" y="5058323"/>
            <a:ext cx="1644039" cy="1523417"/>
          </a:xfrm>
          <a:prstGeom prst="rect">
            <a:avLst/>
          </a:prstGeom>
        </p:spPr>
      </p:pic>
    </p:spTree>
    <p:custDataLst>
      <p:tags r:id="rId1"/>
    </p:custDataLst>
    <p:extLst>
      <p:ext uri="{BB962C8B-B14F-4D97-AF65-F5344CB8AC3E}">
        <p14:creationId xmlns:p14="http://schemas.microsoft.com/office/powerpoint/2010/main" val="28977303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Votre rôle : Rétroaction et coaching</a:t>
            </a:r>
          </a:p>
        </p:txBody>
      </p:sp>
      <p:sp>
        <p:nvSpPr>
          <p:cNvPr id="3" name="Content Placeholder 2"/>
          <p:cNvSpPr>
            <a:spLocks noGrp="1"/>
          </p:cNvSpPr>
          <p:nvPr>
            <p:ph idx="1"/>
          </p:nvPr>
        </p:nvSpPr>
        <p:spPr>
          <a:xfrm>
            <a:off x="838200" y="1566132"/>
            <a:ext cx="6042660" cy="4253900"/>
          </a:xfrm>
        </p:spPr>
        <p:txBody>
          <a:bodyPr>
            <a:normAutofit/>
          </a:bodyPr>
          <a:lstStyle/>
          <a:p>
            <a:pPr lvl="1">
              <a:lnSpc>
                <a:spcPct val="120000"/>
              </a:lnSpc>
            </a:pPr>
            <a:r>
              <a:rPr lang="fr-CA" dirty="0"/>
              <a:t>Accepter la rétroaction et le coaching dans une optique de développement</a:t>
            </a:r>
          </a:p>
          <a:p>
            <a:pPr lvl="1">
              <a:lnSpc>
                <a:spcPct val="120000"/>
              </a:lnSpc>
            </a:pPr>
            <a:r>
              <a:rPr lang="fr-CA" dirty="0"/>
              <a:t>Ne pas réagir avec surprise ou déception s’il y a des points à améliorer</a:t>
            </a:r>
          </a:p>
          <a:p>
            <a:pPr lvl="1">
              <a:lnSpc>
                <a:spcPct val="120000"/>
              </a:lnSpc>
            </a:pPr>
            <a:r>
              <a:rPr lang="fr-CA" dirty="0"/>
              <a:t>Prendre le temps de réfléchir aux commentaires et au coaching</a:t>
            </a:r>
          </a:p>
          <a:p>
            <a:endParaRPr lang="en-US" dirty="0"/>
          </a:p>
        </p:txBody>
      </p:sp>
      <p:pic>
        <p:nvPicPr>
          <p:cNvPr id="5" name="Content Placeholder 4"/>
          <p:cNvPicPr>
            <a:picLocks noGrp="1" noChangeAspect="1"/>
          </p:cNvPicPr>
          <p:nvPr>
            <p:ph sz="half" idx="4294967295"/>
          </p:nvPr>
        </p:nvPicPr>
        <p:blipFill>
          <a:blip r:embed="rId4"/>
          <a:srcRect l="-3400" r="-3400"/>
          <a:stretch>
            <a:fillRect/>
          </a:stretch>
        </p:blipFill>
        <p:spPr>
          <a:xfrm>
            <a:off x="6526530" y="1566132"/>
            <a:ext cx="5181600" cy="4002087"/>
          </a:xfrm>
        </p:spPr>
      </p:pic>
    </p:spTree>
    <p:custDataLst>
      <p:tags r:id="rId1"/>
    </p:custDataLst>
    <p:extLst>
      <p:ext uri="{BB962C8B-B14F-4D97-AF65-F5344CB8AC3E}">
        <p14:creationId xmlns:p14="http://schemas.microsoft.com/office/powerpoint/2010/main" val="3019135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Votre rôle : Évaluations en milieu de travail</a:t>
            </a:r>
          </a:p>
        </p:txBody>
      </p:sp>
      <p:sp>
        <p:nvSpPr>
          <p:cNvPr id="3" name="Content Placeholder 2"/>
          <p:cNvSpPr>
            <a:spLocks noGrp="1"/>
          </p:cNvSpPr>
          <p:nvPr>
            <p:ph idx="1"/>
          </p:nvPr>
        </p:nvSpPr>
        <p:spPr/>
        <p:txBody>
          <a:bodyPr>
            <a:normAutofit fontScale="92500"/>
          </a:bodyPr>
          <a:lstStyle/>
          <a:p>
            <a:pPr>
              <a:lnSpc>
                <a:spcPct val="120000"/>
              </a:lnSpc>
            </a:pPr>
            <a:r>
              <a:rPr lang="fr-CA"/>
              <a:t>Il est essentiel de </a:t>
            </a:r>
            <a:r>
              <a:rPr lang="fr-CA" b="1"/>
              <a:t>consigner</a:t>
            </a:r>
            <a:r>
              <a:rPr lang="fr-CA"/>
              <a:t> les interactions authentiques avec le corps professoral pour veiller à ce que le programme comporte des données pertinentes sur votre progrès :</a:t>
            </a:r>
          </a:p>
          <a:p>
            <a:pPr lvl="1">
              <a:lnSpc>
                <a:spcPct val="120000"/>
              </a:lnSpc>
            </a:pPr>
            <a:r>
              <a:rPr lang="fr-CA"/>
              <a:t>Faire le suivi des APC et leurs évaluations pertinentes</a:t>
            </a:r>
          </a:p>
          <a:p>
            <a:pPr lvl="2">
              <a:lnSpc>
                <a:spcPct val="120000"/>
              </a:lnSpc>
            </a:pPr>
            <a:r>
              <a:rPr lang="fr-CA"/>
              <a:t>Êtes-vous en voie d’atteindre le nombre d’APC requis?</a:t>
            </a:r>
          </a:p>
          <a:p>
            <a:pPr lvl="2">
              <a:lnSpc>
                <a:spcPct val="120000"/>
              </a:lnSpc>
            </a:pPr>
            <a:r>
              <a:rPr lang="fr-CA"/>
              <a:t>Êtes-vous en voie de satisfaire aux exigences de variables contextuelles?</a:t>
            </a:r>
          </a:p>
          <a:p>
            <a:pPr lvl="1">
              <a:lnSpc>
                <a:spcPct val="120000"/>
              </a:lnSpc>
            </a:pPr>
            <a:r>
              <a:rPr lang="fr-CA"/>
              <a:t>Rappeler poliment au membre du corps professoral de consigner votre interaction</a:t>
            </a:r>
          </a:p>
          <a:p>
            <a:pPr lvl="1">
              <a:lnSpc>
                <a:spcPct val="120000"/>
              </a:lnSpc>
            </a:pPr>
            <a:r>
              <a:rPr lang="fr-CA"/>
              <a:t>Utiliser les fonctionnalités de la plateforme électronique pour vous faciliter la tâche (p. ex., envoyer un courriel de rappel)</a:t>
            </a:r>
          </a:p>
        </p:txBody>
      </p:sp>
    </p:spTree>
    <p:custDataLst>
      <p:tags r:id="rId1"/>
    </p:custDataLst>
    <p:extLst>
      <p:ext uri="{BB962C8B-B14F-4D97-AF65-F5344CB8AC3E}">
        <p14:creationId xmlns:p14="http://schemas.microsoft.com/office/powerpoint/2010/main" val="1378759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Votre rôle : Vue d’ensemble</a:t>
            </a:r>
          </a:p>
        </p:txBody>
      </p:sp>
      <p:sp>
        <p:nvSpPr>
          <p:cNvPr id="3" name="Content Placeholder 2"/>
          <p:cNvSpPr>
            <a:spLocks noGrp="1"/>
          </p:cNvSpPr>
          <p:nvPr>
            <p:ph idx="1"/>
          </p:nvPr>
        </p:nvSpPr>
        <p:spPr/>
        <p:txBody>
          <a:bodyPr>
            <a:normAutofit/>
          </a:bodyPr>
          <a:lstStyle/>
          <a:p>
            <a:endParaRPr lang="en-US" dirty="0"/>
          </a:p>
          <a:p>
            <a:endParaRPr lang="en-US" dirty="0"/>
          </a:p>
        </p:txBody>
      </p:sp>
      <p:sp>
        <p:nvSpPr>
          <p:cNvPr id="4" name="Content Placeholder 3">
            <a:extLst>
              <a:ext uri="{FF2B5EF4-FFF2-40B4-BE49-F238E27FC236}">
                <a16:creationId xmlns:a16="http://schemas.microsoft.com/office/drawing/2014/main" id="{7291F1B5-CAA8-9C46-8C35-DDD884456819}"/>
              </a:ext>
            </a:extLst>
          </p:cNvPr>
          <p:cNvSpPr>
            <a:spLocks noGrp="1"/>
          </p:cNvSpPr>
          <p:nvPr>
            <p:ph sz="half" idx="4294967295"/>
          </p:nvPr>
        </p:nvSpPr>
        <p:spPr>
          <a:xfrm>
            <a:off x="1291590" y="2108200"/>
            <a:ext cx="9784080" cy="4002088"/>
          </a:xfrm>
        </p:spPr>
        <p:txBody>
          <a:bodyPr>
            <a:normAutofit fontScale="70000" lnSpcReduction="20000"/>
          </a:bodyPr>
          <a:lstStyle/>
          <a:p>
            <a:pPr>
              <a:lnSpc>
                <a:spcPct val="120000"/>
              </a:lnSpc>
            </a:pPr>
            <a:r>
              <a:rPr lang="fr-CA" dirty="0"/>
              <a:t>Toujours poser des questions quand quelque chose n’est pas clair ou ne fonctionne pas</a:t>
            </a:r>
          </a:p>
          <a:p>
            <a:pPr>
              <a:lnSpc>
                <a:spcPct val="120000"/>
              </a:lnSpc>
            </a:pPr>
            <a:r>
              <a:rPr lang="fr-CA" dirty="0"/>
              <a:t>Veiller à recevoir une rétroaction utile et précise — le programme contribuera aussi à ce suivi</a:t>
            </a:r>
          </a:p>
          <a:p>
            <a:pPr>
              <a:lnSpc>
                <a:spcPct val="120000"/>
              </a:lnSpc>
            </a:pPr>
            <a:r>
              <a:rPr lang="fr-CA" dirty="0"/>
              <a:t>Profiter des occasions de mentorat mutuel avec les pairs concernant les résultats et l’apprentissage liés à la formation</a:t>
            </a:r>
          </a:p>
          <a:p>
            <a:pPr>
              <a:lnSpc>
                <a:spcPct val="120000"/>
              </a:lnSpc>
            </a:pPr>
            <a:r>
              <a:rPr lang="fr-CA" dirty="0"/>
              <a:t>Fournir une rétroaction au programme et au corps professoral, lors d'une séance de rétroaction si le contexte s’y prête ou par le système d’évaluation en ligne des enseignants de votre programme.  Les enseignants aussi ont besoin de savoir s’ils font un bon travail!</a:t>
            </a:r>
          </a:p>
          <a:p>
            <a:r>
              <a:rPr lang="fr-CA" dirty="0"/>
              <a:t>Profiter de cette période d’apprentissage!</a:t>
            </a:r>
          </a:p>
          <a:p>
            <a:endParaRPr lang="en-US" dirty="0"/>
          </a:p>
        </p:txBody>
      </p:sp>
    </p:spTree>
    <p:custDataLst>
      <p:tags r:id="rId1"/>
    </p:custDataLst>
    <p:extLst>
      <p:ext uri="{BB962C8B-B14F-4D97-AF65-F5344CB8AC3E}">
        <p14:creationId xmlns:p14="http://schemas.microsoft.com/office/powerpoint/2010/main" val="4127099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Rôle du corps professoral</a:t>
            </a:r>
          </a:p>
        </p:txBody>
      </p:sp>
      <p:sp>
        <p:nvSpPr>
          <p:cNvPr id="3" name="Content Placeholder 2"/>
          <p:cNvSpPr>
            <a:spLocks noGrp="1"/>
          </p:cNvSpPr>
          <p:nvPr>
            <p:ph idx="1"/>
          </p:nvPr>
        </p:nvSpPr>
        <p:spPr/>
        <p:txBody>
          <a:bodyPr>
            <a:normAutofit fontScale="77500" lnSpcReduction="20000"/>
          </a:bodyPr>
          <a:lstStyle/>
          <a:p>
            <a:pPr>
              <a:lnSpc>
                <a:spcPct val="120000"/>
              </a:lnSpc>
            </a:pPr>
            <a:r>
              <a:rPr lang="fr-CA" sz="2900"/>
              <a:t>S’assurer que la conception globale du programme peut fournir tous les éléments nécessaires à la formation d’un spécialiste compétent dans la discipline</a:t>
            </a:r>
          </a:p>
          <a:p>
            <a:pPr>
              <a:lnSpc>
                <a:spcPct val="120000"/>
              </a:lnSpc>
            </a:pPr>
            <a:r>
              <a:rPr lang="fr-CA" sz="2900"/>
              <a:t>S’assurer que toutes les composantes de la CPC sont liées aux éléments pertinents du programme</a:t>
            </a:r>
          </a:p>
          <a:p>
            <a:pPr>
              <a:lnSpc>
                <a:spcPct val="120000"/>
              </a:lnSpc>
            </a:pPr>
            <a:r>
              <a:rPr lang="fr-CA" sz="2900"/>
              <a:t>Favoriser une exposition adéquate aux expériences qui permettent d’atteindre les objectifs d’APC pour se voir confier des activités professionnelles</a:t>
            </a:r>
          </a:p>
          <a:p>
            <a:pPr>
              <a:lnSpc>
                <a:spcPct val="120000"/>
              </a:lnSpc>
            </a:pPr>
            <a:r>
              <a:rPr lang="fr-CA" sz="2900"/>
              <a:t>Éduquer les membres du corps professoral sur la CPC et sur leur rôle dans ce concept, notamment  les APC et les jalons, la prestation de rétroaction et de coaching, l’utilisation de la plateforme électronique et le soutien à la réussite des résidents</a:t>
            </a:r>
          </a:p>
        </p:txBody>
      </p:sp>
    </p:spTree>
    <p:custDataLst>
      <p:tags r:id="rId1"/>
    </p:custDataLst>
    <p:extLst>
      <p:ext uri="{BB962C8B-B14F-4D97-AF65-F5344CB8AC3E}">
        <p14:creationId xmlns:p14="http://schemas.microsoft.com/office/powerpoint/2010/main" val="392537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a:t>Le plus important changement en formation médicale depuis les 100 dernières années…</a:t>
            </a:r>
          </a:p>
        </p:txBody>
      </p:sp>
      <p:pic>
        <p:nvPicPr>
          <p:cNvPr id="4" name="Content Placeholder 3"/>
          <p:cNvPicPr>
            <a:picLocks noGrp="1" noChangeAspect="1"/>
          </p:cNvPicPr>
          <p:nvPr>
            <p:ph idx="1"/>
          </p:nvPr>
        </p:nvPicPr>
        <p:blipFill>
          <a:blip r:embed="rId4"/>
          <a:srcRect l="-35003" r="-35003"/>
          <a:stretch>
            <a:fillRect/>
          </a:stretch>
        </p:blipFill>
        <p:spPr>
          <a:xfrm>
            <a:off x="2455524" y="2211414"/>
            <a:ext cx="6359703" cy="2923249"/>
          </a:xfrm>
        </p:spPr>
      </p:pic>
    </p:spTree>
    <p:custDataLst>
      <p:tags r:id="rId1"/>
    </p:custDataLst>
    <p:extLst>
      <p:ext uri="{BB962C8B-B14F-4D97-AF65-F5344CB8AC3E}">
        <p14:creationId xmlns:p14="http://schemas.microsoft.com/office/powerpoint/2010/main" val="13356866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3C739-C7A6-0D47-83EB-3CB52D819B9A}"/>
              </a:ext>
            </a:extLst>
          </p:cNvPr>
          <p:cNvSpPr>
            <a:spLocks noGrp="1"/>
          </p:cNvSpPr>
          <p:nvPr>
            <p:ph type="title"/>
          </p:nvPr>
        </p:nvSpPr>
        <p:spPr/>
        <p:txBody>
          <a:bodyPr/>
          <a:lstStyle/>
          <a:p>
            <a:r>
              <a:rPr lang="fr-CA"/>
              <a:t>Rôle du corps professoral</a:t>
            </a:r>
          </a:p>
        </p:txBody>
      </p:sp>
      <p:sp>
        <p:nvSpPr>
          <p:cNvPr id="3" name="Content Placeholder 2">
            <a:extLst>
              <a:ext uri="{FF2B5EF4-FFF2-40B4-BE49-F238E27FC236}">
                <a16:creationId xmlns:a16="http://schemas.microsoft.com/office/drawing/2014/main" id="{A43026C3-682D-D842-B7B2-02A3E3EF1598}"/>
              </a:ext>
            </a:extLst>
          </p:cNvPr>
          <p:cNvSpPr>
            <a:spLocks noGrp="1"/>
          </p:cNvSpPr>
          <p:nvPr>
            <p:ph idx="1"/>
          </p:nvPr>
        </p:nvSpPr>
        <p:spPr/>
        <p:txBody>
          <a:bodyPr>
            <a:normAutofit fontScale="85000" lnSpcReduction="10000"/>
          </a:bodyPr>
          <a:lstStyle/>
          <a:p>
            <a:pPr>
              <a:lnSpc>
                <a:spcPct val="120000"/>
              </a:lnSpc>
            </a:pPr>
            <a:r>
              <a:rPr lang="fr-CA" sz="2900"/>
              <a:t>Orienter les résidents au début de leur parcours dans la CPC</a:t>
            </a:r>
            <a:r>
              <a:rPr lang="fr-CA"/>
              <a:t> :</a:t>
            </a:r>
          </a:p>
          <a:p>
            <a:pPr lvl="1">
              <a:lnSpc>
                <a:spcPct val="120000"/>
              </a:lnSpc>
            </a:pPr>
            <a:r>
              <a:rPr lang="fr-CA"/>
              <a:t>Programme d’études global</a:t>
            </a:r>
          </a:p>
          <a:p>
            <a:pPr lvl="1">
              <a:lnSpc>
                <a:spcPct val="120000"/>
              </a:lnSpc>
            </a:pPr>
            <a:r>
              <a:rPr lang="fr-CA"/>
              <a:t>APC et jalons, y compris le nombre requis pour se voir confier des activités professionnelles</a:t>
            </a:r>
          </a:p>
          <a:p>
            <a:pPr lvl="1">
              <a:lnSpc>
                <a:spcPct val="120000"/>
              </a:lnSpc>
            </a:pPr>
            <a:r>
              <a:rPr lang="fr-CA"/>
              <a:t>Compétences</a:t>
            </a:r>
          </a:p>
          <a:p>
            <a:pPr lvl="1">
              <a:lnSpc>
                <a:spcPct val="120000"/>
              </a:lnSpc>
            </a:pPr>
            <a:r>
              <a:rPr lang="fr-CA"/>
              <a:t>Expériences de formation requises (EFR)</a:t>
            </a:r>
          </a:p>
          <a:p>
            <a:pPr lvl="1">
              <a:lnSpc>
                <a:spcPct val="120000"/>
              </a:lnSpc>
            </a:pPr>
            <a:r>
              <a:rPr lang="fr-CA"/>
              <a:t>Stratégies d’évaluation locales, y compris les modalités d’évaluation</a:t>
            </a:r>
          </a:p>
          <a:p>
            <a:pPr lvl="1">
              <a:lnSpc>
                <a:spcPct val="120000"/>
              </a:lnSpc>
            </a:pPr>
            <a:r>
              <a:rPr lang="fr-CA"/>
              <a:t>Mode de communication des rapports du comité de compétence aux résidents</a:t>
            </a:r>
          </a:p>
          <a:p>
            <a:pPr lvl="1">
              <a:lnSpc>
                <a:spcPct val="120000"/>
              </a:lnSpc>
            </a:pPr>
            <a:r>
              <a:rPr lang="fr-CA"/>
              <a:t>Mode de fonctionnement du mentorat : directeur de programme ou conseiller pédagogique</a:t>
            </a:r>
          </a:p>
          <a:p>
            <a:endParaRPr lang="en-US" dirty="0"/>
          </a:p>
        </p:txBody>
      </p:sp>
    </p:spTree>
    <p:custDataLst>
      <p:tags r:id="rId1"/>
    </p:custDataLst>
    <p:extLst>
      <p:ext uri="{BB962C8B-B14F-4D97-AF65-F5344CB8AC3E}">
        <p14:creationId xmlns:p14="http://schemas.microsoft.com/office/powerpoint/2010/main" val="14805937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Rôle du corps professoral</a:t>
            </a:r>
          </a:p>
        </p:txBody>
      </p:sp>
      <p:sp>
        <p:nvSpPr>
          <p:cNvPr id="3" name="Content Placeholder 2"/>
          <p:cNvSpPr>
            <a:spLocks noGrp="1"/>
          </p:cNvSpPr>
          <p:nvPr>
            <p:ph idx="1"/>
          </p:nvPr>
        </p:nvSpPr>
        <p:spPr/>
        <p:txBody>
          <a:bodyPr>
            <a:normAutofit/>
          </a:bodyPr>
          <a:lstStyle/>
          <a:p>
            <a:pPr>
              <a:lnSpc>
                <a:spcPct val="120000"/>
              </a:lnSpc>
            </a:pPr>
            <a:r>
              <a:rPr lang="fr-CA"/>
              <a:t>Assurer le bien-être et la résilience des résidents  </a:t>
            </a:r>
            <a:r>
              <a:rPr lang="fr-CA">
                <a:solidFill>
                  <a:srgbClr val="FF0000"/>
                </a:solidFill>
              </a:rPr>
              <a:t>(ajouter le programme ou les outils de soutien au bien-être)</a:t>
            </a:r>
          </a:p>
          <a:p>
            <a:pPr>
              <a:lnSpc>
                <a:spcPct val="120000"/>
              </a:lnSpc>
            </a:pPr>
            <a:r>
              <a:rPr lang="fr-CA"/>
              <a:t>Informer les résidents des différents moyens de rétroaction au programme (amélioration continue de la qualité)</a:t>
            </a:r>
          </a:p>
          <a:p>
            <a:pPr>
              <a:lnSpc>
                <a:spcPct val="120000"/>
              </a:lnSpc>
            </a:pPr>
            <a:r>
              <a:rPr lang="fr-CA"/>
              <a:t>Mettre les résidents en liaison avec leurs pairs-mentors</a:t>
            </a:r>
          </a:p>
        </p:txBody>
      </p:sp>
    </p:spTree>
    <p:custDataLst>
      <p:tags r:id="rId1"/>
    </p:custDataLst>
    <p:extLst>
      <p:ext uri="{BB962C8B-B14F-4D97-AF65-F5344CB8AC3E}">
        <p14:creationId xmlns:p14="http://schemas.microsoft.com/office/powerpoint/2010/main" val="26420993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a:t>Se préparer aux défis fréquents et les surmonter : leçons tirées</a:t>
            </a:r>
          </a:p>
        </p:txBody>
      </p:sp>
      <p:sp>
        <p:nvSpPr>
          <p:cNvPr id="3" name="Content Placeholder 2"/>
          <p:cNvSpPr>
            <a:spLocks noGrp="1"/>
          </p:cNvSpPr>
          <p:nvPr>
            <p:ph idx="1"/>
          </p:nvPr>
        </p:nvSpPr>
        <p:spPr>
          <a:xfrm>
            <a:off x="1394460" y="1897380"/>
            <a:ext cx="9959340" cy="4686300"/>
          </a:xfrm>
        </p:spPr>
        <p:txBody>
          <a:bodyPr>
            <a:normAutofit lnSpcReduction="10000"/>
          </a:bodyPr>
          <a:lstStyle/>
          <a:p>
            <a:pPr>
              <a:lnSpc>
                <a:spcPct val="120000"/>
              </a:lnSpc>
            </a:pPr>
            <a:r>
              <a:rPr lang="fr-CA" sz="1800" dirty="0"/>
              <a:t>Quelques problèmes possibles :</a:t>
            </a:r>
          </a:p>
          <a:p>
            <a:pPr lvl="1">
              <a:lnSpc>
                <a:spcPct val="120000"/>
              </a:lnSpc>
            </a:pPr>
            <a:r>
              <a:rPr lang="fr-CA" sz="1600" dirty="0"/>
              <a:t>Sentiment de courir après des APC</a:t>
            </a:r>
          </a:p>
          <a:p>
            <a:pPr lvl="1">
              <a:lnSpc>
                <a:spcPct val="120000"/>
              </a:lnSpc>
            </a:pPr>
            <a:r>
              <a:rPr lang="fr-CA" sz="1600" dirty="0"/>
              <a:t>Membre du corps professoral qui répond « Non » ou ignore les demandes d’observations envoyées par la plateforme électronique</a:t>
            </a:r>
          </a:p>
          <a:p>
            <a:pPr lvl="1">
              <a:lnSpc>
                <a:spcPct val="120000"/>
              </a:lnSpc>
            </a:pPr>
            <a:r>
              <a:rPr lang="fr-CA" sz="1600" dirty="0"/>
              <a:t>Certains membres du corps professoral n’adhèrent encore pas à la CPC</a:t>
            </a:r>
          </a:p>
          <a:p>
            <a:pPr lvl="1">
              <a:lnSpc>
                <a:spcPct val="120000"/>
              </a:lnSpc>
            </a:pPr>
            <a:r>
              <a:rPr lang="fr-CA" sz="1600" dirty="0"/>
              <a:t>Impression qu’il faut obtenir un 4 ou un 5 dans les observations d’APC</a:t>
            </a:r>
          </a:p>
          <a:p>
            <a:pPr lvl="1">
              <a:lnSpc>
                <a:spcPct val="120000"/>
              </a:lnSpc>
            </a:pPr>
            <a:r>
              <a:rPr lang="fr-CA" sz="1600" dirty="0"/>
              <a:t>Rétroaction pas toujours rapide et applicable </a:t>
            </a:r>
          </a:p>
          <a:p>
            <a:pPr lvl="1">
              <a:lnSpc>
                <a:spcPct val="120000"/>
              </a:lnSpc>
            </a:pPr>
            <a:r>
              <a:rPr lang="fr-CA" sz="1600" dirty="0"/>
              <a:t>Plateformes électroniques peu conviviales </a:t>
            </a:r>
          </a:p>
          <a:p>
            <a:pPr lvl="1">
              <a:lnSpc>
                <a:spcPct val="120000"/>
              </a:lnSpc>
            </a:pPr>
            <a:r>
              <a:rPr lang="fr-CA" sz="1600" dirty="0"/>
              <a:t>Impression de fardeau de travail supplémentaire</a:t>
            </a:r>
          </a:p>
          <a:p>
            <a:pPr>
              <a:lnSpc>
                <a:spcPct val="120000"/>
              </a:lnSpc>
            </a:pPr>
            <a:r>
              <a:rPr lang="fr-CA" sz="1800" dirty="0"/>
              <a:t>Informez-vous auprès de votre directeur ou de l’administrateur de programme sur : </a:t>
            </a:r>
          </a:p>
          <a:p>
            <a:pPr lvl="1">
              <a:lnSpc>
                <a:spcPct val="120000"/>
              </a:lnSpc>
            </a:pPr>
            <a:r>
              <a:rPr lang="fr-CA" sz="1600" dirty="0"/>
              <a:t>Le processus lié au comité de compétence</a:t>
            </a:r>
          </a:p>
          <a:p>
            <a:pPr lvl="1">
              <a:lnSpc>
                <a:spcPct val="120000"/>
              </a:lnSpc>
            </a:pPr>
            <a:r>
              <a:rPr lang="fr-CA" sz="1600" dirty="0"/>
              <a:t>La façon dont les APC sont associées aux stages</a:t>
            </a:r>
          </a:p>
          <a:p>
            <a:pPr lvl="1">
              <a:lnSpc>
                <a:spcPct val="120000"/>
              </a:lnSpc>
            </a:pPr>
            <a:r>
              <a:rPr lang="fr-CA" sz="1600" dirty="0"/>
              <a:t>Les stages hors du service d’attache</a:t>
            </a:r>
          </a:p>
        </p:txBody>
      </p:sp>
    </p:spTree>
    <p:custDataLst>
      <p:tags r:id="rId1"/>
    </p:custDataLst>
    <p:extLst>
      <p:ext uri="{BB962C8B-B14F-4D97-AF65-F5344CB8AC3E}">
        <p14:creationId xmlns:p14="http://schemas.microsoft.com/office/powerpoint/2010/main" val="161864328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Résumé : ce que nous avons dit que nous ferions</a:t>
            </a:r>
          </a:p>
        </p:txBody>
      </p:sp>
      <p:sp>
        <p:nvSpPr>
          <p:cNvPr id="3" name="Content Placeholder 2"/>
          <p:cNvSpPr>
            <a:spLocks noGrp="1"/>
          </p:cNvSpPr>
          <p:nvPr>
            <p:ph idx="1"/>
          </p:nvPr>
        </p:nvSpPr>
        <p:spPr>
          <a:xfrm>
            <a:off x="838200" y="2392107"/>
            <a:ext cx="10515600" cy="3543209"/>
          </a:xfrm>
        </p:spPr>
        <p:txBody>
          <a:bodyPr>
            <a:normAutofit fontScale="55000" lnSpcReduction="20000"/>
          </a:bodyPr>
          <a:lstStyle/>
          <a:p>
            <a:pPr marL="0" indent="0"/>
            <a:r>
              <a:rPr lang="fr-CA" sz="3600" dirty="0"/>
              <a:t>À la fin de la séance, vous pourrez :</a:t>
            </a:r>
          </a:p>
          <a:p>
            <a:pPr marL="0" indent="0"/>
            <a:endParaRPr lang="en-US" sz="3400" dirty="0"/>
          </a:p>
          <a:p>
            <a:pPr marL="971550" lvl="1" indent="-514350">
              <a:lnSpc>
                <a:spcPct val="120000"/>
              </a:lnSpc>
              <a:spcAft>
                <a:spcPts val="600"/>
              </a:spcAft>
              <a:buFont typeface="+mj-lt"/>
              <a:buAutoNum type="arabicPeriod"/>
            </a:pPr>
            <a:r>
              <a:rPr lang="fr-CA" sz="3200" dirty="0"/>
              <a:t>Expliquer la CPC dans vos propres mots et son utilité en formation médicale</a:t>
            </a:r>
          </a:p>
          <a:p>
            <a:pPr marL="971550" lvl="1" indent="-514350">
              <a:lnSpc>
                <a:spcPct val="120000"/>
              </a:lnSpc>
              <a:spcAft>
                <a:spcPts val="600"/>
              </a:spcAft>
              <a:buFont typeface="+mj-lt"/>
              <a:buAutoNum type="arabicPeriod"/>
            </a:pPr>
            <a:r>
              <a:rPr lang="fr-CA" sz="3200" dirty="0"/>
              <a:t>Décrire l’intégration de la CPC à la formation médicale, en particulier en </a:t>
            </a:r>
            <a:r>
              <a:rPr lang="fr-CA" sz="3200" dirty="0">
                <a:solidFill>
                  <a:srgbClr val="FF0000"/>
                </a:solidFill>
              </a:rPr>
              <a:t>(nom de votre discipline)</a:t>
            </a:r>
          </a:p>
          <a:p>
            <a:pPr marL="971550" lvl="1" indent="-514350">
              <a:lnSpc>
                <a:spcPct val="120000"/>
              </a:lnSpc>
              <a:spcAft>
                <a:spcPts val="600"/>
              </a:spcAft>
              <a:buFont typeface="+mj-lt"/>
              <a:buAutoNum type="arabicPeriod"/>
            </a:pPr>
            <a:r>
              <a:rPr lang="fr-CA" sz="3200" dirty="0"/>
              <a:t>Définir certains nouveaux termes :</a:t>
            </a:r>
          </a:p>
          <a:p>
            <a:pPr marL="1885950" lvl="3" indent="-514350">
              <a:lnSpc>
                <a:spcPct val="120000"/>
              </a:lnSpc>
              <a:spcBef>
                <a:spcPts val="0"/>
              </a:spcBef>
              <a:buFont typeface="+mj-lt"/>
              <a:buAutoNum type="arabicPeriod"/>
            </a:pPr>
            <a:r>
              <a:rPr lang="fr-CA" sz="3200" dirty="0"/>
              <a:t>APC</a:t>
            </a:r>
          </a:p>
          <a:p>
            <a:pPr marL="1885950" lvl="3" indent="-514350">
              <a:lnSpc>
                <a:spcPct val="120000"/>
              </a:lnSpc>
              <a:spcBef>
                <a:spcPts val="0"/>
              </a:spcBef>
              <a:buFont typeface="+mj-lt"/>
              <a:buAutoNum type="arabicPeriod"/>
            </a:pPr>
            <a:r>
              <a:rPr lang="fr-CA" sz="3200" dirty="0"/>
              <a:t>Jalons</a:t>
            </a:r>
          </a:p>
          <a:p>
            <a:pPr marL="1885950" lvl="3" indent="-514350">
              <a:lnSpc>
                <a:spcPct val="120000"/>
              </a:lnSpc>
              <a:spcBef>
                <a:spcPts val="0"/>
              </a:spcBef>
              <a:buFont typeface="+mj-lt"/>
              <a:buAutoNum type="arabicPeriod"/>
            </a:pPr>
            <a:r>
              <a:rPr lang="fr-CA" sz="3200" dirty="0"/>
              <a:t>Évaluation en milieu de travail</a:t>
            </a:r>
          </a:p>
          <a:p>
            <a:pPr marL="971550" lvl="1" indent="-514350">
              <a:lnSpc>
                <a:spcPct val="120000"/>
              </a:lnSpc>
              <a:spcAft>
                <a:spcPts val="600"/>
              </a:spcAft>
              <a:buFont typeface="+mj-lt"/>
              <a:buAutoNum type="arabicPeriod"/>
            </a:pPr>
            <a:r>
              <a:rPr lang="fr-CA" sz="3200" dirty="0"/>
              <a:t>Comprendre les avantages de la CPC et le rôle du résident dans le contexte de la CPC</a:t>
            </a:r>
          </a:p>
          <a:p>
            <a:pPr marL="971550" lvl="1" indent="-514350">
              <a:lnSpc>
                <a:spcPct val="120000"/>
              </a:lnSpc>
              <a:spcAft>
                <a:spcPts val="600"/>
              </a:spcAft>
              <a:buFont typeface="+mj-lt"/>
              <a:buAutoNum type="arabicPeriod"/>
            </a:pPr>
            <a:r>
              <a:rPr lang="fr-CA" sz="3200" dirty="0"/>
              <a:t>Examiner certaines expériences des premières cohortes de résidents</a:t>
            </a:r>
          </a:p>
        </p:txBody>
      </p:sp>
    </p:spTree>
    <p:custDataLst>
      <p:tags r:id="rId1"/>
    </p:custDataLst>
    <p:extLst>
      <p:ext uri="{BB962C8B-B14F-4D97-AF65-F5344CB8AC3E}">
        <p14:creationId xmlns:p14="http://schemas.microsoft.com/office/powerpoint/2010/main" val="37588017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E3A83-DAAF-F94F-9DAC-179FDE31D0E0}"/>
              </a:ext>
            </a:extLst>
          </p:cNvPr>
          <p:cNvSpPr>
            <a:spLocks noGrp="1"/>
          </p:cNvSpPr>
          <p:nvPr>
            <p:ph type="title"/>
          </p:nvPr>
        </p:nvSpPr>
        <p:spPr/>
        <p:txBody>
          <a:bodyPr/>
          <a:lstStyle/>
          <a:p>
            <a:r>
              <a:rPr lang="en-US" dirty="0"/>
              <a:t>Merci</a:t>
            </a:r>
          </a:p>
        </p:txBody>
      </p:sp>
      <p:sp>
        <p:nvSpPr>
          <p:cNvPr id="3" name="Content Placeholder 2">
            <a:extLst>
              <a:ext uri="{FF2B5EF4-FFF2-40B4-BE49-F238E27FC236}">
                <a16:creationId xmlns:a16="http://schemas.microsoft.com/office/drawing/2014/main" id="{CD7DC0D0-3E2F-3B4E-80DD-27495FAEE034}"/>
              </a:ext>
            </a:extLst>
          </p:cNvPr>
          <p:cNvSpPr>
            <a:spLocks noGrp="1"/>
          </p:cNvSpPr>
          <p:nvPr>
            <p:ph idx="1"/>
          </p:nvPr>
        </p:nvSpPr>
        <p:spPr/>
        <p:txBody>
          <a:bodyPr/>
          <a:lstStyle/>
          <a:p>
            <a:r>
              <a:rPr lang="en-US" dirty="0" err="1"/>
              <a:t>royalcollege.ca</a:t>
            </a:r>
            <a:r>
              <a:rPr lang="en-US" dirty="0"/>
              <a:t>  •  </a:t>
            </a:r>
            <a:r>
              <a:rPr lang="en-US" dirty="0" err="1"/>
              <a:t>collegeroyal.ca</a:t>
            </a:r>
            <a:endParaRPr lang="en-US" dirty="0"/>
          </a:p>
        </p:txBody>
      </p:sp>
    </p:spTree>
    <p:custDataLst>
      <p:tags r:id="rId1"/>
    </p:custDataLst>
    <p:extLst>
      <p:ext uri="{BB962C8B-B14F-4D97-AF65-F5344CB8AC3E}">
        <p14:creationId xmlns:p14="http://schemas.microsoft.com/office/powerpoint/2010/main" val="363189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Pourquoi changer?</a:t>
            </a:r>
          </a:p>
        </p:txBody>
      </p:sp>
      <p:pic>
        <p:nvPicPr>
          <p:cNvPr id="5" name="Picture 4">
            <a:extLst>
              <a:ext uri="{FF2B5EF4-FFF2-40B4-BE49-F238E27FC236}">
                <a16:creationId xmlns:a16="http://schemas.microsoft.com/office/drawing/2014/main" id="{06F5E24C-41B9-4206-80BB-84879ACC67F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824852" y="2152079"/>
            <a:ext cx="6542296" cy="3931920"/>
          </a:xfrm>
          <a:prstGeom prst="rect">
            <a:avLst/>
          </a:prstGeom>
        </p:spPr>
      </p:pic>
      <p:sp>
        <p:nvSpPr>
          <p:cNvPr id="6" name="TextBox 5">
            <a:extLst>
              <a:ext uri="{FF2B5EF4-FFF2-40B4-BE49-F238E27FC236}">
                <a16:creationId xmlns:a16="http://schemas.microsoft.com/office/drawing/2014/main" id="{BAEC2067-D852-4933-8C04-1A3E09651B1D}"/>
              </a:ext>
            </a:extLst>
          </p:cNvPr>
          <p:cNvSpPr txBox="1"/>
          <p:nvPr/>
        </p:nvSpPr>
        <p:spPr>
          <a:xfrm>
            <a:off x="5725886" y="6099457"/>
            <a:ext cx="9144000" cy="230832"/>
          </a:xfrm>
          <a:prstGeom prst="rect">
            <a:avLst/>
          </a:prstGeom>
          <a:noFill/>
        </p:spPr>
        <p:txBody>
          <a:bodyPr wrap="square" rtlCol="0">
            <a:spAutoFit/>
          </a:bodyPr>
          <a:lstStyle/>
          <a:p>
            <a:r>
              <a:rPr lang="fr-CA" sz="900">
                <a:hlinkClick r:id="rId5" tooltip="https://empowermentmomentsblog.com/2014/11/17/dare-to-be-the-best-you/"/>
              </a:rPr>
              <a:t>Cette image</a:t>
            </a:r>
            <a:r>
              <a:rPr lang="fr-CA" sz="900"/>
              <a:t> d’un auteur inconnu est protégée sous licence par </a:t>
            </a:r>
            <a:r>
              <a:rPr lang="fr-CA" sz="900">
                <a:hlinkClick r:id="rId6" tooltip="https://creativecommons.org/licenses/by-nc-sa/3.0/"/>
              </a:rPr>
              <a:t>CC BY-SA-NC</a:t>
            </a:r>
          </a:p>
        </p:txBody>
      </p:sp>
    </p:spTree>
    <p:custDataLst>
      <p:tags r:id="rId1"/>
    </p:custDataLst>
    <p:extLst>
      <p:ext uri="{BB962C8B-B14F-4D97-AF65-F5344CB8AC3E}">
        <p14:creationId xmlns:p14="http://schemas.microsoft.com/office/powerpoint/2010/main" val="3600578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a:t>Compétence ≠ temps consacré à une activité</a:t>
            </a:r>
          </a:p>
        </p:txBody>
      </p:sp>
      <p:pic>
        <p:nvPicPr>
          <p:cNvPr id="18" name="Picture 17">
            <a:extLst>
              <a:ext uri="{FF2B5EF4-FFF2-40B4-BE49-F238E27FC236}">
                <a16:creationId xmlns:a16="http://schemas.microsoft.com/office/drawing/2014/main" id="{DA9E5B03-7AAE-4592-8BD5-827668A831A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3358515" y="2208436"/>
            <a:ext cx="5474970" cy="3642680"/>
          </a:xfrm>
          <a:prstGeom prst="rect">
            <a:avLst/>
          </a:prstGeom>
        </p:spPr>
      </p:pic>
      <p:sp>
        <p:nvSpPr>
          <p:cNvPr id="19" name="TextBox 18">
            <a:extLst>
              <a:ext uri="{FF2B5EF4-FFF2-40B4-BE49-F238E27FC236}">
                <a16:creationId xmlns:a16="http://schemas.microsoft.com/office/drawing/2014/main" id="{623F8D8C-E849-4BFF-BBC5-B4FE83B91B95}"/>
              </a:ext>
            </a:extLst>
          </p:cNvPr>
          <p:cNvSpPr txBox="1"/>
          <p:nvPr/>
        </p:nvSpPr>
        <p:spPr>
          <a:xfrm>
            <a:off x="4701540" y="5956554"/>
            <a:ext cx="9144000" cy="230832"/>
          </a:xfrm>
          <a:prstGeom prst="rect">
            <a:avLst/>
          </a:prstGeom>
          <a:noFill/>
        </p:spPr>
        <p:txBody>
          <a:bodyPr wrap="square" rtlCol="0">
            <a:spAutoFit/>
          </a:bodyPr>
          <a:lstStyle/>
          <a:p>
            <a:r>
              <a:rPr lang="fr-CA" sz="900">
                <a:hlinkClick r:id="rId5" tooltip="http://www.freeimageslive.co.uk/free_stock_image/cup-and-teabag-jpg"/>
              </a:rPr>
              <a:t>Cette image</a:t>
            </a:r>
            <a:r>
              <a:rPr lang="fr-CA" sz="900"/>
              <a:t> d’un auteur inconnu est protégée sous licence par </a:t>
            </a:r>
            <a:r>
              <a:rPr lang="fr-CA" sz="900">
                <a:hlinkClick r:id="rId6" tooltip="https://creativecommons.org/licenses/by/3.0/"/>
              </a:rPr>
              <a:t>CC BY</a:t>
            </a:r>
          </a:p>
        </p:txBody>
      </p:sp>
    </p:spTree>
    <p:custDataLst>
      <p:tags r:id="rId1"/>
    </p:custDataLst>
    <p:extLst>
      <p:ext uri="{BB962C8B-B14F-4D97-AF65-F5344CB8AC3E}">
        <p14:creationId xmlns:p14="http://schemas.microsoft.com/office/powerpoint/2010/main" val="14585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Que sont l’approche par compétences en formation médicale et la CPC?</a:t>
            </a:r>
          </a:p>
        </p:txBody>
      </p:sp>
    </p:spTree>
    <p:custDataLst>
      <p:tags r:id="rId1"/>
    </p:custDataLst>
    <p:extLst>
      <p:ext uri="{BB962C8B-B14F-4D97-AF65-F5344CB8AC3E}">
        <p14:creationId xmlns:p14="http://schemas.microsoft.com/office/powerpoint/2010/main" val="3565382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Approche par compétences en formation médicale</a:t>
            </a:r>
          </a:p>
        </p:txBody>
      </p:sp>
      <p:sp>
        <p:nvSpPr>
          <p:cNvPr id="3" name="Content Placeholder 2"/>
          <p:cNvSpPr>
            <a:spLocks noGrp="1"/>
          </p:cNvSpPr>
          <p:nvPr>
            <p:ph idx="1"/>
          </p:nvPr>
        </p:nvSpPr>
        <p:spPr>
          <a:xfrm>
            <a:off x="838200" y="2337243"/>
            <a:ext cx="10515600" cy="3543209"/>
          </a:xfrm>
        </p:spPr>
        <p:txBody>
          <a:bodyPr>
            <a:normAutofit/>
          </a:bodyPr>
          <a:lstStyle/>
          <a:p>
            <a:pPr>
              <a:lnSpc>
                <a:spcPct val="100000"/>
              </a:lnSpc>
            </a:pPr>
            <a:r>
              <a:rPr lang="fr-CA" dirty="0"/>
              <a:t>L’approche par compétences en formation médicale est une approche axée sur les résultats pour la conception, la mise en œuvre et l’évaluation d’un programme de formation médicale qui s’appuie sur un cadre d’organisation des compétences.</a:t>
            </a:r>
          </a:p>
          <a:p>
            <a:pPr>
              <a:lnSpc>
                <a:spcPct val="100000"/>
              </a:lnSpc>
            </a:pPr>
            <a:r>
              <a:rPr lang="fr-CA" dirty="0"/>
              <a:t>Cette approche est utilisée partout dans le monde, notamment aux États-Unis, en Europe et en Australie.</a:t>
            </a:r>
          </a:p>
        </p:txBody>
      </p:sp>
    </p:spTree>
    <p:custDataLst>
      <p:tags r:id="rId1"/>
    </p:custDataLst>
    <p:extLst>
      <p:ext uri="{BB962C8B-B14F-4D97-AF65-F5344CB8AC3E}">
        <p14:creationId xmlns:p14="http://schemas.microsoft.com/office/powerpoint/2010/main" val="41665959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a:t>CPC</a:t>
            </a:r>
          </a:p>
        </p:txBody>
      </p:sp>
      <p:sp>
        <p:nvSpPr>
          <p:cNvPr id="3" name="Content Placeholder 2"/>
          <p:cNvSpPr>
            <a:spLocks noGrp="1"/>
          </p:cNvSpPr>
          <p:nvPr>
            <p:ph idx="1"/>
          </p:nvPr>
        </p:nvSpPr>
        <p:spPr/>
        <p:txBody>
          <a:bodyPr>
            <a:normAutofit fontScale="85000" lnSpcReduction="10000"/>
          </a:bodyPr>
          <a:lstStyle/>
          <a:p>
            <a:pPr>
              <a:lnSpc>
                <a:spcPct val="120000"/>
              </a:lnSpc>
            </a:pPr>
            <a:r>
              <a:rPr lang="fr-CA" dirty="0"/>
              <a:t>La compétence par conception (CPC) est une initiative de changement pluriannuelle lancée par le </a:t>
            </a:r>
            <a:r>
              <a:rPr lang="fr-CA" u="sng" dirty="0"/>
              <a:t>Collège royal</a:t>
            </a:r>
            <a:r>
              <a:rPr lang="fr-CA" dirty="0"/>
              <a:t> qui consiste à adopter une approche par compétences en formation médicale et à l’intégrer dans l’apprentissage et l’évaluation des résidents et dans la pratique spécialisée au Canada.</a:t>
            </a:r>
          </a:p>
          <a:p>
            <a:pPr>
              <a:lnSpc>
                <a:spcPct val="120000"/>
              </a:lnSpc>
            </a:pPr>
            <a:r>
              <a:rPr lang="fr-CA" dirty="0"/>
              <a:t>La CPC a pour but de fournir de meilleurs soins aux patients par l’amélioration de l’apprentissage et l’évaluation des médecins tout au long du continuum (de la résidence à la retraite) pour veiller à ce qu’ils possèdent les habiletés et le comportement requis pour répondre aux besoins évolutifs des patients.</a:t>
            </a:r>
          </a:p>
        </p:txBody>
      </p:sp>
    </p:spTree>
    <p:custDataLst>
      <p:tags r:id="rId1"/>
    </p:custDataLst>
    <p:extLst>
      <p:ext uri="{BB962C8B-B14F-4D97-AF65-F5344CB8AC3E}">
        <p14:creationId xmlns:p14="http://schemas.microsoft.com/office/powerpoint/2010/main" val="27568877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4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351</TotalTime>
  <Words>4517</Words>
  <Application>Microsoft Office PowerPoint</Application>
  <PresentationFormat>Widescreen</PresentationFormat>
  <Paragraphs>421</Paragraphs>
  <Slides>44</Slides>
  <Notes>42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Calibri Light</vt:lpstr>
      <vt:lpstr>Lucida Grande</vt:lpstr>
      <vt:lpstr>Open Sans</vt:lpstr>
      <vt:lpstr>Verdana</vt:lpstr>
      <vt:lpstr>Office Theme</vt:lpstr>
      <vt:lpstr>Bienvenue en  (inscrire le nom de la discipline)</vt:lpstr>
      <vt:lpstr>Remerciements</vt:lpstr>
      <vt:lpstr>Buts et objectifs</vt:lpstr>
      <vt:lpstr>Le plus important changement en formation médicale depuis les 100 dernières années…</vt:lpstr>
      <vt:lpstr>Pourquoi changer?</vt:lpstr>
      <vt:lpstr>Compétence ≠ temps consacré à une activité</vt:lpstr>
      <vt:lpstr>Que sont l’approche par compétences en formation médicale et la CPC?</vt:lpstr>
      <vt:lpstr>Approche par compétences en formation médicale</vt:lpstr>
      <vt:lpstr>CPC</vt:lpstr>
      <vt:lpstr>Pourquoi changer?</vt:lpstr>
      <vt:lpstr>Quels sont les avantages de la CPC pour les apprenants?</vt:lpstr>
      <vt:lpstr>Étapes, APC et jalons</vt:lpstr>
      <vt:lpstr>PowerPoint Presentation</vt:lpstr>
      <vt:lpstr>Qu’est-ce qu’une APC?</vt:lpstr>
      <vt:lpstr>Qu’est-ce qu’un jalon?</vt:lpstr>
      <vt:lpstr>En quoi les APC diffèrent-elles des jalons?</vt:lpstr>
      <vt:lpstr>Comment CanMEDS s’inscrit-il  dans cette approche?</vt:lpstr>
      <vt:lpstr>Exemple d’APC et de jalons</vt:lpstr>
      <vt:lpstr>PowerPoint Presentation</vt:lpstr>
      <vt:lpstr>Évaluation avec la CPC</vt:lpstr>
      <vt:lpstr>Qu’est-ce que l’évaluation en milieu de travail (EMT)?</vt:lpstr>
      <vt:lpstr>Comment? Apprenant</vt:lpstr>
      <vt:lpstr>Comment? Observateur</vt:lpstr>
      <vt:lpstr>Comment? Les échanges fréquents ‒ en temps opportun ‒ entre l’apprenant et l’observateur dans le cadre du coaching sont un élément important de l’évaluation en milieu de travail (EMT).</vt:lpstr>
      <vt:lpstr>Stratégie d’évaluation :  (ajouter le nom du programme)</vt:lpstr>
      <vt:lpstr>Formulaires d’observation des APC</vt:lpstr>
      <vt:lpstr>Journée type d’un observateur</vt:lpstr>
      <vt:lpstr>À quoi servent les données d’observations?</vt:lpstr>
      <vt:lpstr>N’oubliez pas…</vt:lpstr>
      <vt:lpstr>Processus lié au comité de compétence</vt:lpstr>
      <vt:lpstr>Stratégie d’évaluation à (ajouter le nom de l’université)</vt:lpstr>
      <vt:lpstr>Votre rôle comme résident  dans la CPC</vt:lpstr>
      <vt:lpstr>Contexte</vt:lpstr>
      <vt:lpstr>Votre rôle : Compréhension de la conception</vt:lpstr>
      <vt:lpstr>Votre rôle : Rétroaction et coaching</vt:lpstr>
      <vt:lpstr>Votre rôle : Rétroaction et coaching</vt:lpstr>
      <vt:lpstr>Votre rôle : Évaluations en milieu de travail</vt:lpstr>
      <vt:lpstr>Votre rôle : Vue d’ensemble</vt:lpstr>
      <vt:lpstr>Rôle du corps professoral</vt:lpstr>
      <vt:lpstr>Rôle du corps professoral</vt:lpstr>
      <vt:lpstr>Rôle du corps professoral</vt:lpstr>
      <vt:lpstr>Se préparer aux défis fréquents et les surmonter : leçons tirées</vt:lpstr>
      <vt:lpstr>Résumé : ce que nous avons dit que nous ferions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Sage Mosurinjohn</dc:creator>
  <cp:lastModifiedBy>Baird, Christina</cp:lastModifiedBy>
  <cp:revision>78</cp:revision>
  <dcterms:created xsi:type="dcterms:W3CDTF">2020-12-15T13:55:12Z</dcterms:created>
  <dcterms:modified xsi:type="dcterms:W3CDTF">2021-02-09T19:33:35Z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23B7FA27-8FE8-418E-8C6B-8305BE3F5F1E</vt:lpwstr>
  </property>
  <property fmtid="{D5CDD505-2E9C-101B-9397-08002B2CF9AE}" pid="3" name="ArticulatePath">
    <vt:lpwstr>RC-ReadyToTeach-IntroCompetenceCommittees-FR</vt:lpwstr>
  </property>
</Properties>
</file>