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4.xml" ContentType="application/vnd.openxmlformats-officedocument.presentationml.tags+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Lst>
  <p:notesMasterIdLst>
    <p:notesMasterId r:id="rId57"/>
  </p:notesMasterIdLst>
  <p:sldIdLst>
    <p:sldId id="354" r:id="rId2"/>
    <p:sldId id="256" r:id="rId3"/>
    <p:sldId id="306" r:id="rId4"/>
    <p:sldId id="272" r:id="rId5"/>
    <p:sldId id="273" r:id="rId6"/>
    <p:sldId id="274" r:id="rId7"/>
    <p:sldId id="355" r:id="rId8"/>
    <p:sldId id="318" r:id="rId9"/>
    <p:sldId id="276" r:id="rId10"/>
    <p:sldId id="277" r:id="rId11"/>
    <p:sldId id="278" r:id="rId12"/>
    <p:sldId id="314" r:id="rId13"/>
    <p:sldId id="280" r:id="rId14"/>
    <p:sldId id="281" r:id="rId15"/>
    <p:sldId id="282" r:id="rId16"/>
    <p:sldId id="283" r:id="rId17"/>
    <p:sldId id="356" r:id="rId18"/>
    <p:sldId id="326" r:id="rId19"/>
    <p:sldId id="327" r:id="rId20"/>
    <p:sldId id="328" r:id="rId21"/>
    <p:sldId id="323" r:id="rId22"/>
    <p:sldId id="287" r:id="rId23"/>
    <p:sldId id="329" r:id="rId24"/>
    <p:sldId id="330" r:id="rId25"/>
    <p:sldId id="331" r:id="rId26"/>
    <p:sldId id="332" r:id="rId27"/>
    <p:sldId id="347" r:id="rId28"/>
    <p:sldId id="346" r:id="rId29"/>
    <p:sldId id="334" r:id="rId30"/>
    <p:sldId id="335" r:id="rId31"/>
    <p:sldId id="336" r:id="rId32"/>
    <p:sldId id="294" r:id="rId33"/>
    <p:sldId id="303" r:id="rId34"/>
    <p:sldId id="337" r:id="rId35"/>
    <p:sldId id="319" r:id="rId36"/>
    <p:sldId id="295" r:id="rId37"/>
    <p:sldId id="296" r:id="rId38"/>
    <p:sldId id="338" r:id="rId39"/>
    <p:sldId id="339" r:id="rId40"/>
    <p:sldId id="299" r:id="rId41"/>
    <p:sldId id="340" r:id="rId42"/>
    <p:sldId id="341" r:id="rId43"/>
    <p:sldId id="342" r:id="rId44"/>
    <p:sldId id="304" r:id="rId45"/>
    <p:sldId id="343" r:id="rId46"/>
    <p:sldId id="344" r:id="rId47"/>
    <p:sldId id="349" r:id="rId48"/>
    <p:sldId id="348" r:id="rId49"/>
    <p:sldId id="350" r:id="rId50"/>
    <p:sldId id="351" r:id="rId51"/>
    <p:sldId id="353" r:id="rId52"/>
    <p:sldId id="352" r:id="rId53"/>
    <p:sldId id="321" r:id="rId54"/>
    <p:sldId id="301" r:id="rId55"/>
    <p:sldId id="30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3"/>
    <p:restoredTop sz="62303" autoAdjust="0"/>
  </p:normalViewPr>
  <p:slideViewPr>
    <p:cSldViewPr snapToGrid="0">
      <p:cViewPr varScale="1">
        <p:scale>
          <a:sx n="71" d="100"/>
          <a:sy n="71" d="100"/>
        </p:scale>
        <p:origin x="11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2BDB2-CEA9-4BFB-B0AC-57D8315ED696}" type="doc">
      <dgm:prSet loTypeId="urn:microsoft.com/office/officeart/2005/8/layout/funnel1" loCatId="process" qsTypeId="urn:microsoft.com/office/officeart/2005/8/quickstyle/3d3" qsCatId="3D" csTypeId="urn:microsoft.com/office/officeart/2005/8/colors/accent1_2" csCatId="accent1" phldr="1"/>
      <dgm:spPr/>
      <dgm:t>
        <a:bodyPr/>
        <a:lstStyle/>
        <a:p>
          <a:endParaRPr lang="en-US"/>
        </a:p>
      </dgm:t>
    </dgm:pt>
    <dgm:pt modelId="{DCCA6279-8227-4482-8C80-2DFD9F6B0488}">
      <dgm:prSet phldrT="[Text]"/>
      <dgm:spPr>
        <a:solidFill>
          <a:srgbClr val="003152"/>
        </a:solidFill>
      </dgm:spPr>
      <dgm:t>
        <a:bodyPr/>
        <a:lstStyle/>
        <a:p>
          <a:r>
            <a:rPr lang="en-US" dirty="0"/>
            <a:t>Milestone</a:t>
          </a:r>
        </a:p>
      </dgm:t>
    </dgm:pt>
    <dgm:pt modelId="{BA440349-0BDA-4430-9287-BDBF1DDF8D63}" type="parTrans" cxnId="{48051FA9-0D52-4F32-980B-1980D0C4D1F5}">
      <dgm:prSet/>
      <dgm:spPr/>
      <dgm:t>
        <a:bodyPr/>
        <a:lstStyle/>
        <a:p>
          <a:endParaRPr lang="en-US"/>
        </a:p>
      </dgm:t>
    </dgm:pt>
    <dgm:pt modelId="{1DB1190F-86F7-4E6B-BDA1-90819ACDA0CC}" type="sibTrans" cxnId="{48051FA9-0D52-4F32-980B-1980D0C4D1F5}">
      <dgm:prSet/>
      <dgm:spPr/>
      <dgm:t>
        <a:bodyPr/>
        <a:lstStyle/>
        <a:p>
          <a:endParaRPr lang="en-US"/>
        </a:p>
      </dgm:t>
    </dgm:pt>
    <dgm:pt modelId="{0940B428-BCDF-4361-A614-79C2C6F5379F}">
      <dgm:prSet phldrT="[Text]"/>
      <dgm:spPr>
        <a:solidFill>
          <a:schemeClr val="tx2">
            <a:lumMod val="60000"/>
            <a:lumOff val="40000"/>
          </a:schemeClr>
        </a:solidFill>
      </dgm:spPr>
      <dgm:t>
        <a:bodyPr/>
        <a:lstStyle/>
        <a:p>
          <a:r>
            <a:rPr lang="en-US" dirty="0"/>
            <a:t>Milestone</a:t>
          </a:r>
        </a:p>
      </dgm:t>
    </dgm:pt>
    <dgm:pt modelId="{C8975710-59AD-4C3B-B77D-D0B3CA19046F}" type="parTrans" cxnId="{3C27D01D-0794-4342-ACF2-D22D79B66F6B}">
      <dgm:prSet/>
      <dgm:spPr/>
      <dgm:t>
        <a:bodyPr/>
        <a:lstStyle/>
        <a:p>
          <a:endParaRPr lang="en-US"/>
        </a:p>
      </dgm:t>
    </dgm:pt>
    <dgm:pt modelId="{0D8C68CB-C742-4A5C-AA3B-771362D09D0E}" type="sibTrans" cxnId="{3C27D01D-0794-4342-ACF2-D22D79B66F6B}">
      <dgm:prSet/>
      <dgm:spPr/>
      <dgm:t>
        <a:bodyPr/>
        <a:lstStyle/>
        <a:p>
          <a:endParaRPr lang="en-US"/>
        </a:p>
      </dgm:t>
    </dgm:pt>
    <dgm:pt modelId="{CB268172-43DD-41E3-841E-7D568B5EF556}">
      <dgm:prSet phldrT="[Text]"/>
      <dgm:spPr/>
      <dgm:t>
        <a:bodyPr/>
        <a:lstStyle/>
        <a:p>
          <a:r>
            <a:rPr lang="en-US" dirty="0"/>
            <a:t>Milestone</a:t>
          </a:r>
        </a:p>
      </dgm:t>
    </dgm:pt>
    <dgm:pt modelId="{A5F4EFFB-482B-4A17-950F-CA50A22C0EE5}" type="parTrans" cxnId="{007C2082-C630-4D62-8E2E-A8C18385B306}">
      <dgm:prSet/>
      <dgm:spPr/>
      <dgm:t>
        <a:bodyPr/>
        <a:lstStyle/>
        <a:p>
          <a:endParaRPr lang="en-US"/>
        </a:p>
      </dgm:t>
    </dgm:pt>
    <dgm:pt modelId="{E1766412-B8EA-4DAE-BF96-A82961515993}" type="sibTrans" cxnId="{007C2082-C630-4D62-8E2E-A8C18385B306}">
      <dgm:prSet/>
      <dgm:spPr/>
      <dgm:t>
        <a:bodyPr/>
        <a:lstStyle/>
        <a:p>
          <a:endParaRPr lang="en-US"/>
        </a:p>
      </dgm:t>
    </dgm:pt>
    <dgm:pt modelId="{5BE19C43-C46C-4FC2-AB12-B7E1EE0C7E1D}">
      <dgm:prSet phldrT="[Text]"/>
      <dgm:spPr/>
      <dgm:t>
        <a:bodyPr/>
        <a:lstStyle/>
        <a:p>
          <a:r>
            <a:rPr lang="en-US" dirty="0"/>
            <a:t>EPA</a:t>
          </a:r>
        </a:p>
      </dgm:t>
    </dgm:pt>
    <dgm:pt modelId="{2FA38246-0E01-45CC-B14F-96396C09AD94}" type="parTrans" cxnId="{07F9D59C-2EE8-44E7-BE39-86B8B4E07145}">
      <dgm:prSet/>
      <dgm:spPr/>
      <dgm:t>
        <a:bodyPr/>
        <a:lstStyle/>
        <a:p>
          <a:endParaRPr lang="en-US"/>
        </a:p>
      </dgm:t>
    </dgm:pt>
    <dgm:pt modelId="{89EB017D-2053-4435-B8CB-A619CC8B0FEE}" type="sibTrans" cxnId="{07F9D59C-2EE8-44E7-BE39-86B8B4E07145}">
      <dgm:prSet/>
      <dgm:spPr/>
      <dgm:t>
        <a:bodyPr/>
        <a:lstStyle/>
        <a:p>
          <a:endParaRPr lang="en-US"/>
        </a:p>
      </dgm:t>
    </dgm:pt>
    <dgm:pt modelId="{A893EBCF-E92B-480F-809A-D797EEC792D3}" type="pres">
      <dgm:prSet presAssocID="{BA32BDB2-CEA9-4BFB-B0AC-57D8315ED696}" presName="Name0" presStyleCnt="0">
        <dgm:presLayoutVars>
          <dgm:chMax val="4"/>
          <dgm:resizeHandles val="exact"/>
        </dgm:presLayoutVars>
      </dgm:prSet>
      <dgm:spPr/>
    </dgm:pt>
    <dgm:pt modelId="{D224741C-4DC3-4355-B23A-17C28A795DE8}" type="pres">
      <dgm:prSet presAssocID="{BA32BDB2-CEA9-4BFB-B0AC-57D8315ED696}" presName="ellipse" presStyleLbl="trBgShp" presStyleIdx="0" presStyleCnt="1"/>
      <dgm:spPr/>
    </dgm:pt>
    <dgm:pt modelId="{CD316F20-E8B9-43AD-99E1-27200809D3D7}" type="pres">
      <dgm:prSet presAssocID="{BA32BDB2-CEA9-4BFB-B0AC-57D8315ED696}" presName="arrow1" presStyleLbl="fgShp" presStyleIdx="0" presStyleCnt="1" custLinFactNeighborX="-11553"/>
      <dgm:spPr>
        <a:solidFill>
          <a:srgbClr val="003152"/>
        </a:solidFill>
      </dgm:spPr>
    </dgm:pt>
    <dgm:pt modelId="{EFF25762-1E4D-4E10-AA6F-4839FDC2E7CA}" type="pres">
      <dgm:prSet presAssocID="{BA32BDB2-CEA9-4BFB-B0AC-57D8315ED696}" presName="rectangle" presStyleLbl="revTx" presStyleIdx="0" presStyleCnt="1" custLinFactNeighborX="-1214">
        <dgm:presLayoutVars>
          <dgm:bulletEnabled val="1"/>
        </dgm:presLayoutVars>
      </dgm:prSet>
      <dgm:spPr/>
    </dgm:pt>
    <dgm:pt modelId="{200B100C-477B-40CB-AC86-7137F2104CC4}" type="pres">
      <dgm:prSet presAssocID="{0940B428-BCDF-4361-A614-79C2C6F5379F}" presName="item1" presStyleLbl="node1" presStyleIdx="0" presStyleCnt="3">
        <dgm:presLayoutVars>
          <dgm:bulletEnabled val="1"/>
        </dgm:presLayoutVars>
      </dgm:prSet>
      <dgm:spPr/>
    </dgm:pt>
    <dgm:pt modelId="{6A26C962-FF15-473A-B8EA-1B84BF0F2662}" type="pres">
      <dgm:prSet presAssocID="{CB268172-43DD-41E3-841E-7D568B5EF556}" presName="item2" presStyleLbl="node1" presStyleIdx="1" presStyleCnt="3" custLinFactNeighborX="-16822">
        <dgm:presLayoutVars>
          <dgm:bulletEnabled val="1"/>
        </dgm:presLayoutVars>
      </dgm:prSet>
      <dgm:spPr/>
    </dgm:pt>
    <dgm:pt modelId="{D29EA4A7-5592-4180-A633-5EF7C3D2A864}" type="pres">
      <dgm:prSet presAssocID="{5BE19C43-C46C-4FC2-AB12-B7E1EE0C7E1D}" presName="item3" presStyleLbl="node1" presStyleIdx="2" presStyleCnt="3" custLinFactNeighborX="-16822">
        <dgm:presLayoutVars>
          <dgm:bulletEnabled val="1"/>
        </dgm:presLayoutVars>
      </dgm:prSet>
      <dgm:spPr/>
    </dgm:pt>
    <dgm:pt modelId="{5E34B284-E158-4CFC-9039-9AB40DEA730B}" type="pres">
      <dgm:prSet presAssocID="{BA32BDB2-CEA9-4BFB-B0AC-57D8315ED696}" presName="funnel" presStyleLbl="trAlignAcc1" presStyleIdx="0" presStyleCnt="1" custLinFactNeighborX="-3051"/>
      <dgm:spPr>
        <a:solidFill>
          <a:srgbClr val="998D5F">
            <a:alpha val="40000"/>
          </a:srgbClr>
        </a:solidFill>
      </dgm:spPr>
    </dgm:pt>
  </dgm:ptLst>
  <dgm:cxnLst>
    <dgm:cxn modelId="{3C27D01D-0794-4342-ACF2-D22D79B66F6B}" srcId="{BA32BDB2-CEA9-4BFB-B0AC-57D8315ED696}" destId="{0940B428-BCDF-4361-A614-79C2C6F5379F}" srcOrd="1" destOrd="0" parTransId="{C8975710-59AD-4C3B-B77D-D0B3CA19046F}" sibTransId="{0D8C68CB-C742-4A5C-AA3B-771362D09D0E}"/>
    <dgm:cxn modelId="{5703032C-6ED3-5E4E-9E92-F2EED874A244}" type="presOf" srcId="{CB268172-43DD-41E3-841E-7D568B5EF556}" destId="{200B100C-477B-40CB-AC86-7137F2104CC4}" srcOrd="0" destOrd="0" presId="urn:microsoft.com/office/officeart/2005/8/layout/funnel1"/>
    <dgm:cxn modelId="{007C2082-C630-4D62-8E2E-A8C18385B306}" srcId="{BA32BDB2-CEA9-4BFB-B0AC-57D8315ED696}" destId="{CB268172-43DD-41E3-841E-7D568B5EF556}" srcOrd="2" destOrd="0" parTransId="{A5F4EFFB-482B-4A17-950F-CA50A22C0EE5}" sibTransId="{E1766412-B8EA-4DAE-BF96-A82961515993}"/>
    <dgm:cxn modelId="{07F9D59C-2EE8-44E7-BE39-86B8B4E07145}" srcId="{BA32BDB2-CEA9-4BFB-B0AC-57D8315ED696}" destId="{5BE19C43-C46C-4FC2-AB12-B7E1EE0C7E1D}" srcOrd="3" destOrd="0" parTransId="{2FA38246-0E01-45CC-B14F-96396C09AD94}" sibTransId="{89EB017D-2053-4435-B8CB-A619CC8B0FEE}"/>
    <dgm:cxn modelId="{48051FA9-0D52-4F32-980B-1980D0C4D1F5}" srcId="{BA32BDB2-CEA9-4BFB-B0AC-57D8315ED696}" destId="{DCCA6279-8227-4482-8C80-2DFD9F6B0488}" srcOrd="0" destOrd="0" parTransId="{BA440349-0BDA-4430-9287-BDBF1DDF8D63}" sibTransId="{1DB1190F-86F7-4E6B-BDA1-90819ACDA0CC}"/>
    <dgm:cxn modelId="{7FAAF5AB-3E80-744F-8F58-FC817B8DBB19}" type="presOf" srcId="{DCCA6279-8227-4482-8C80-2DFD9F6B0488}" destId="{D29EA4A7-5592-4180-A633-5EF7C3D2A864}" srcOrd="0" destOrd="0" presId="urn:microsoft.com/office/officeart/2005/8/layout/funnel1"/>
    <dgm:cxn modelId="{FCF4B5D6-A755-1944-98B0-D0BE4463F5FF}" type="presOf" srcId="{BA32BDB2-CEA9-4BFB-B0AC-57D8315ED696}" destId="{A893EBCF-E92B-480F-809A-D797EEC792D3}" srcOrd="0" destOrd="0" presId="urn:microsoft.com/office/officeart/2005/8/layout/funnel1"/>
    <dgm:cxn modelId="{7C8BBDE4-4439-5E40-9185-4E2D00B01C62}" type="presOf" srcId="{0940B428-BCDF-4361-A614-79C2C6F5379F}" destId="{6A26C962-FF15-473A-B8EA-1B84BF0F2662}" srcOrd="0" destOrd="0" presId="urn:microsoft.com/office/officeart/2005/8/layout/funnel1"/>
    <dgm:cxn modelId="{2BBBFEF5-FCFB-5A49-BE9E-CD156269963E}" type="presOf" srcId="{5BE19C43-C46C-4FC2-AB12-B7E1EE0C7E1D}" destId="{EFF25762-1E4D-4E10-AA6F-4839FDC2E7CA}" srcOrd="0" destOrd="0" presId="urn:microsoft.com/office/officeart/2005/8/layout/funnel1"/>
    <dgm:cxn modelId="{24AA122F-759A-1B48-B74A-89389B9B8B45}" type="presParOf" srcId="{A893EBCF-E92B-480F-809A-D797EEC792D3}" destId="{D224741C-4DC3-4355-B23A-17C28A795DE8}" srcOrd="0" destOrd="0" presId="urn:microsoft.com/office/officeart/2005/8/layout/funnel1"/>
    <dgm:cxn modelId="{4FF81D65-348D-7641-A5FE-28DC38E792B8}" type="presParOf" srcId="{A893EBCF-E92B-480F-809A-D797EEC792D3}" destId="{CD316F20-E8B9-43AD-99E1-27200809D3D7}" srcOrd="1" destOrd="0" presId="urn:microsoft.com/office/officeart/2005/8/layout/funnel1"/>
    <dgm:cxn modelId="{EABE3AAE-CFA0-AE4F-84D6-2A1328A20DBC}" type="presParOf" srcId="{A893EBCF-E92B-480F-809A-D797EEC792D3}" destId="{EFF25762-1E4D-4E10-AA6F-4839FDC2E7CA}" srcOrd="2" destOrd="0" presId="urn:microsoft.com/office/officeart/2005/8/layout/funnel1"/>
    <dgm:cxn modelId="{29E7FB99-861D-9B47-AAC8-C1E5C36311DF}" type="presParOf" srcId="{A893EBCF-E92B-480F-809A-D797EEC792D3}" destId="{200B100C-477B-40CB-AC86-7137F2104CC4}" srcOrd="3" destOrd="0" presId="urn:microsoft.com/office/officeart/2005/8/layout/funnel1"/>
    <dgm:cxn modelId="{87286B3C-6111-D547-94B4-C3B92B8EC3CD}" type="presParOf" srcId="{A893EBCF-E92B-480F-809A-D797EEC792D3}" destId="{6A26C962-FF15-473A-B8EA-1B84BF0F2662}" srcOrd="4" destOrd="0" presId="urn:microsoft.com/office/officeart/2005/8/layout/funnel1"/>
    <dgm:cxn modelId="{A0313061-FAA7-2E40-821E-4803891091A9}" type="presParOf" srcId="{A893EBCF-E92B-480F-809A-D797EEC792D3}" destId="{D29EA4A7-5592-4180-A633-5EF7C3D2A864}" srcOrd="5" destOrd="0" presId="urn:microsoft.com/office/officeart/2005/8/layout/funnel1"/>
    <dgm:cxn modelId="{84308697-57A9-3C4B-AC9B-51A8DD585EDC}" type="presParOf" srcId="{A893EBCF-E92B-480F-809A-D797EEC792D3}" destId="{5E34B284-E158-4CFC-9039-9AB40DEA730B}"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8BFE1-B413-47A4-BA4C-56D817E79593}"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2F5FBF9C-D895-4EBA-A8BC-CCFE2DA1031C}">
      <dgm:prSet custT="1"/>
      <dgm:spPr/>
      <dgm:t>
        <a:bodyPr/>
        <a:lstStyle/>
        <a:p>
          <a:pPr>
            <a:lnSpc>
              <a:spcPct val="100000"/>
            </a:lnSpc>
          </a:pPr>
          <a:r>
            <a:rPr lang="en-US" sz="1800" b="1" dirty="0"/>
            <a:t>A faculty reviewer is assigned to a resident file</a:t>
          </a:r>
        </a:p>
      </dgm:t>
    </dgm:pt>
    <dgm:pt modelId="{E0E274C4-45D9-4D29-9876-453423FD1CB8}" type="parTrans" cxnId="{3680EDD1-CACC-435E-9717-ADEFE286DC06}">
      <dgm:prSet/>
      <dgm:spPr/>
      <dgm:t>
        <a:bodyPr/>
        <a:lstStyle/>
        <a:p>
          <a:endParaRPr lang="en-US"/>
        </a:p>
      </dgm:t>
    </dgm:pt>
    <dgm:pt modelId="{D90B4E47-01BC-4E51-B7E5-3E90AEC9F1FF}" type="sibTrans" cxnId="{3680EDD1-CACC-435E-9717-ADEFE286DC06}">
      <dgm:prSet/>
      <dgm:spPr/>
      <dgm:t>
        <a:bodyPr/>
        <a:lstStyle/>
        <a:p>
          <a:endParaRPr lang="en-US"/>
        </a:p>
      </dgm:t>
    </dgm:pt>
    <dgm:pt modelId="{BFF449AB-199F-49B9-BD9A-3E4FE63718AF}">
      <dgm:prSet custT="1"/>
      <dgm:spPr/>
      <dgm:t>
        <a:bodyPr/>
        <a:lstStyle/>
        <a:p>
          <a:pPr>
            <a:lnSpc>
              <a:spcPct val="100000"/>
            </a:lnSpc>
          </a:pPr>
          <a:r>
            <a:rPr lang="en-US" sz="1800" b="1" dirty="0"/>
            <a:t>Prior to the meeting they review all of the relevant assessment data</a:t>
          </a:r>
        </a:p>
      </dgm:t>
    </dgm:pt>
    <dgm:pt modelId="{83F6A13B-13D2-43FF-A59F-608AFE3FA3DF}" type="parTrans" cxnId="{605831FE-4486-4D6E-8AD6-A8E586A2BC7C}">
      <dgm:prSet/>
      <dgm:spPr/>
      <dgm:t>
        <a:bodyPr/>
        <a:lstStyle/>
        <a:p>
          <a:endParaRPr lang="en-US"/>
        </a:p>
      </dgm:t>
    </dgm:pt>
    <dgm:pt modelId="{85F9EDF5-3BE3-400A-9D24-D94F40FEF9CC}" type="sibTrans" cxnId="{605831FE-4486-4D6E-8AD6-A8E586A2BC7C}">
      <dgm:prSet/>
      <dgm:spPr/>
      <dgm:t>
        <a:bodyPr/>
        <a:lstStyle/>
        <a:p>
          <a:endParaRPr lang="en-US"/>
        </a:p>
      </dgm:t>
    </dgm:pt>
    <dgm:pt modelId="{A6408568-7C0D-4575-9060-BD2F06C63EA1}">
      <dgm:prSet custT="1"/>
      <dgm:spPr/>
      <dgm:t>
        <a:bodyPr/>
        <a:lstStyle/>
        <a:p>
          <a:pPr>
            <a:lnSpc>
              <a:spcPct val="100000"/>
            </a:lnSpc>
          </a:pPr>
          <a:r>
            <a:rPr lang="en-US" sz="1800" b="1" dirty="0"/>
            <a:t>This data is bench marked with their peers/expectations at this stage of their training</a:t>
          </a:r>
        </a:p>
      </dgm:t>
    </dgm:pt>
    <dgm:pt modelId="{F32C62F0-10F1-43DE-8FD6-F52CB4617371}" type="parTrans" cxnId="{009FE542-5DF5-411F-A713-23568F3EA4CF}">
      <dgm:prSet/>
      <dgm:spPr/>
      <dgm:t>
        <a:bodyPr/>
        <a:lstStyle/>
        <a:p>
          <a:endParaRPr lang="en-US"/>
        </a:p>
      </dgm:t>
    </dgm:pt>
    <dgm:pt modelId="{96BAEE28-DEBC-43A9-98A4-9F9E71435F58}" type="sibTrans" cxnId="{009FE542-5DF5-411F-A713-23568F3EA4CF}">
      <dgm:prSet/>
      <dgm:spPr/>
      <dgm:t>
        <a:bodyPr/>
        <a:lstStyle/>
        <a:p>
          <a:endParaRPr lang="en-US"/>
        </a:p>
      </dgm:t>
    </dgm:pt>
    <dgm:pt modelId="{EBFED2C5-FAE7-4AB3-B786-AB48C53F9C8D}">
      <dgm:prSet custT="1"/>
      <dgm:spPr/>
      <dgm:t>
        <a:bodyPr/>
        <a:lstStyle/>
        <a:p>
          <a:pPr>
            <a:lnSpc>
              <a:spcPct val="100000"/>
            </a:lnSpc>
          </a:pPr>
          <a:r>
            <a:rPr lang="en-US" sz="1800" b="1" dirty="0"/>
            <a:t>The data is presented to the larger committee and a recommendation is made as to the progression of the resident, it may look like this:</a:t>
          </a:r>
        </a:p>
      </dgm:t>
    </dgm:pt>
    <dgm:pt modelId="{0761EBA5-4C8D-40D7-871D-828962BC9382}" type="parTrans" cxnId="{2C4125DC-7DB3-4763-AAD0-7726BFE8AEFE}">
      <dgm:prSet/>
      <dgm:spPr/>
      <dgm:t>
        <a:bodyPr/>
        <a:lstStyle/>
        <a:p>
          <a:endParaRPr lang="en-US"/>
        </a:p>
      </dgm:t>
    </dgm:pt>
    <dgm:pt modelId="{4AD06AE6-74EF-4CDB-A7A9-1409131FD279}" type="sibTrans" cxnId="{2C4125DC-7DB3-4763-AAD0-7726BFE8AEFE}">
      <dgm:prSet/>
      <dgm:spPr/>
      <dgm:t>
        <a:bodyPr/>
        <a:lstStyle/>
        <a:p>
          <a:endParaRPr lang="en-US"/>
        </a:p>
      </dgm:t>
    </dgm:pt>
    <dgm:pt modelId="{935FC6D9-5C1A-46BC-BC05-9444C8BC31CA}">
      <dgm:prSet/>
      <dgm:spPr/>
      <dgm:t>
        <a:bodyPr/>
        <a:lstStyle/>
        <a:p>
          <a:pPr>
            <a:lnSpc>
              <a:spcPct val="100000"/>
            </a:lnSpc>
          </a:pPr>
          <a:r>
            <a:rPr lang="en-US" dirty="0"/>
            <a:t>On track if continuing in the same stage</a:t>
          </a:r>
        </a:p>
      </dgm:t>
    </dgm:pt>
    <dgm:pt modelId="{BA177120-8239-483D-B069-B3F6F17CE891}" type="parTrans" cxnId="{9597969D-F212-45DB-BF57-006AC56FF0B4}">
      <dgm:prSet/>
      <dgm:spPr/>
      <dgm:t>
        <a:bodyPr/>
        <a:lstStyle/>
        <a:p>
          <a:endParaRPr lang="en-US"/>
        </a:p>
      </dgm:t>
    </dgm:pt>
    <dgm:pt modelId="{DBD41068-778D-46CF-A072-BEFF30CDF8D6}" type="sibTrans" cxnId="{9597969D-F212-45DB-BF57-006AC56FF0B4}">
      <dgm:prSet/>
      <dgm:spPr/>
      <dgm:t>
        <a:bodyPr/>
        <a:lstStyle/>
        <a:p>
          <a:endParaRPr lang="en-US"/>
        </a:p>
      </dgm:t>
    </dgm:pt>
    <dgm:pt modelId="{45F1ADA9-9207-4966-AE7E-9EE29EAF90F6}">
      <dgm:prSet/>
      <dgm:spPr/>
      <dgm:t>
        <a:bodyPr/>
        <a:lstStyle/>
        <a:p>
          <a:pPr>
            <a:lnSpc>
              <a:spcPct val="100000"/>
            </a:lnSpc>
          </a:pPr>
          <a:r>
            <a:rPr lang="en-US" dirty="0"/>
            <a:t>Promotion to the next stage, if relevant</a:t>
          </a:r>
        </a:p>
      </dgm:t>
    </dgm:pt>
    <dgm:pt modelId="{4660BA11-8ED4-4717-A9A6-0B442C68EBAB}" type="parTrans" cxnId="{2AB3792F-4565-4D52-ABC2-2B7EA2D471E9}">
      <dgm:prSet/>
      <dgm:spPr/>
      <dgm:t>
        <a:bodyPr/>
        <a:lstStyle/>
        <a:p>
          <a:endParaRPr lang="en-US"/>
        </a:p>
      </dgm:t>
    </dgm:pt>
    <dgm:pt modelId="{FB59F16E-00A8-40E0-9C51-01ED4ADE5D9C}" type="sibTrans" cxnId="{2AB3792F-4565-4D52-ABC2-2B7EA2D471E9}">
      <dgm:prSet/>
      <dgm:spPr/>
      <dgm:t>
        <a:bodyPr/>
        <a:lstStyle/>
        <a:p>
          <a:endParaRPr lang="en-US"/>
        </a:p>
      </dgm:t>
    </dgm:pt>
    <dgm:pt modelId="{E32BDD7B-22B2-4964-8970-F40FAD4230E0}">
      <dgm:prSet/>
      <dgm:spPr/>
      <dgm:t>
        <a:bodyPr/>
        <a:lstStyle/>
        <a:p>
          <a:pPr>
            <a:lnSpc>
              <a:spcPct val="100000"/>
            </a:lnSpc>
          </a:pPr>
          <a:r>
            <a:rPr lang="en-US" dirty="0"/>
            <a:t>Modified learning plan – support or enrichment</a:t>
          </a:r>
        </a:p>
      </dgm:t>
    </dgm:pt>
    <dgm:pt modelId="{042BB5C7-9FB3-48F2-9C3F-6A0B4CFACD24}" type="parTrans" cxnId="{D499A6E0-2749-4BEB-9016-372F860BF719}">
      <dgm:prSet/>
      <dgm:spPr/>
      <dgm:t>
        <a:bodyPr/>
        <a:lstStyle/>
        <a:p>
          <a:endParaRPr lang="en-US"/>
        </a:p>
      </dgm:t>
    </dgm:pt>
    <dgm:pt modelId="{76407F61-B098-44CD-B89F-5F296C4B7424}" type="sibTrans" cxnId="{D499A6E0-2749-4BEB-9016-372F860BF719}">
      <dgm:prSet/>
      <dgm:spPr/>
      <dgm:t>
        <a:bodyPr/>
        <a:lstStyle/>
        <a:p>
          <a:endParaRPr lang="en-US"/>
        </a:p>
      </dgm:t>
    </dgm:pt>
    <dgm:pt modelId="{C00ACDB0-E904-E24D-8271-6CE8F173062A}" type="pres">
      <dgm:prSet presAssocID="{8748BFE1-B413-47A4-BA4C-56D817E79593}" presName="Name0" presStyleCnt="0">
        <dgm:presLayoutVars>
          <dgm:dir/>
          <dgm:animLvl val="lvl"/>
          <dgm:resizeHandles val="exact"/>
        </dgm:presLayoutVars>
      </dgm:prSet>
      <dgm:spPr/>
    </dgm:pt>
    <dgm:pt modelId="{6106CECA-83BE-5543-A67E-35635B920959}" type="pres">
      <dgm:prSet presAssocID="{EBFED2C5-FAE7-4AB3-B786-AB48C53F9C8D}" presName="boxAndChildren" presStyleCnt="0"/>
      <dgm:spPr/>
    </dgm:pt>
    <dgm:pt modelId="{86828F71-CA66-494A-89DF-9517CFAAF254}" type="pres">
      <dgm:prSet presAssocID="{EBFED2C5-FAE7-4AB3-B786-AB48C53F9C8D}" presName="parentTextBox" presStyleLbl="node1" presStyleIdx="0" presStyleCnt="4"/>
      <dgm:spPr/>
    </dgm:pt>
    <dgm:pt modelId="{677C13D1-5135-D342-8453-C5DD7EFEDBC2}" type="pres">
      <dgm:prSet presAssocID="{EBFED2C5-FAE7-4AB3-B786-AB48C53F9C8D}" presName="entireBox" presStyleLbl="node1" presStyleIdx="0" presStyleCnt="4" custScaleY="157132"/>
      <dgm:spPr/>
    </dgm:pt>
    <dgm:pt modelId="{D05824D9-A8D8-104D-A4D8-182C697C26D7}" type="pres">
      <dgm:prSet presAssocID="{EBFED2C5-FAE7-4AB3-B786-AB48C53F9C8D}" presName="descendantBox" presStyleCnt="0"/>
      <dgm:spPr/>
    </dgm:pt>
    <dgm:pt modelId="{D23778EF-D4CF-E947-A325-845DDE55437D}" type="pres">
      <dgm:prSet presAssocID="{935FC6D9-5C1A-46BC-BC05-9444C8BC31CA}" presName="childTextBox" presStyleLbl="fgAccFollowNode1" presStyleIdx="0" presStyleCnt="3" custScaleY="71543">
        <dgm:presLayoutVars>
          <dgm:bulletEnabled val="1"/>
        </dgm:presLayoutVars>
      </dgm:prSet>
      <dgm:spPr/>
    </dgm:pt>
    <dgm:pt modelId="{B6622EAF-F325-AA4D-A226-D7A792ED10FB}" type="pres">
      <dgm:prSet presAssocID="{45F1ADA9-9207-4966-AE7E-9EE29EAF90F6}" presName="childTextBox" presStyleLbl="fgAccFollowNode1" presStyleIdx="1" presStyleCnt="3" custScaleY="71543">
        <dgm:presLayoutVars>
          <dgm:bulletEnabled val="1"/>
        </dgm:presLayoutVars>
      </dgm:prSet>
      <dgm:spPr/>
    </dgm:pt>
    <dgm:pt modelId="{A9FFEC35-BBBA-4447-9359-C8167F34A1F8}" type="pres">
      <dgm:prSet presAssocID="{E32BDD7B-22B2-4964-8970-F40FAD4230E0}" presName="childTextBox" presStyleLbl="fgAccFollowNode1" presStyleIdx="2" presStyleCnt="3" custScaleY="71543">
        <dgm:presLayoutVars>
          <dgm:bulletEnabled val="1"/>
        </dgm:presLayoutVars>
      </dgm:prSet>
      <dgm:spPr/>
    </dgm:pt>
    <dgm:pt modelId="{6F61E5A8-1050-4D4F-BCE3-CD22F323B903}" type="pres">
      <dgm:prSet presAssocID="{96BAEE28-DEBC-43A9-98A4-9F9E71435F58}" presName="sp" presStyleCnt="0"/>
      <dgm:spPr/>
    </dgm:pt>
    <dgm:pt modelId="{6056C6C9-1FBD-8F43-A742-02AF0DACAD6A}" type="pres">
      <dgm:prSet presAssocID="{A6408568-7C0D-4575-9060-BD2F06C63EA1}" presName="arrowAndChildren" presStyleCnt="0"/>
      <dgm:spPr/>
    </dgm:pt>
    <dgm:pt modelId="{679985C0-B2BC-0F4E-B22D-14F6F0591D79}" type="pres">
      <dgm:prSet presAssocID="{A6408568-7C0D-4575-9060-BD2F06C63EA1}" presName="parentTextArrow" presStyleLbl="node1" presStyleIdx="1" presStyleCnt="4"/>
      <dgm:spPr/>
    </dgm:pt>
    <dgm:pt modelId="{6F310419-C9B6-9D47-823E-F1AB86296EA5}" type="pres">
      <dgm:prSet presAssocID="{85F9EDF5-3BE3-400A-9D24-D94F40FEF9CC}" presName="sp" presStyleCnt="0"/>
      <dgm:spPr/>
    </dgm:pt>
    <dgm:pt modelId="{90809943-6F07-C148-B3B5-71B736F75632}" type="pres">
      <dgm:prSet presAssocID="{BFF449AB-199F-49B9-BD9A-3E4FE63718AF}" presName="arrowAndChildren" presStyleCnt="0"/>
      <dgm:spPr/>
    </dgm:pt>
    <dgm:pt modelId="{E53C2668-FEBA-C249-8972-58AE8B1E81CF}" type="pres">
      <dgm:prSet presAssocID="{BFF449AB-199F-49B9-BD9A-3E4FE63718AF}" presName="parentTextArrow" presStyleLbl="node1" presStyleIdx="2" presStyleCnt="4"/>
      <dgm:spPr/>
    </dgm:pt>
    <dgm:pt modelId="{1FB794BF-ED2C-3A40-AF28-EC42F5924416}" type="pres">
      <dgm:prSet presAssocID="{D90B4E47-01BC-4E51-B7E5-3E90AEC9F1FF}" presName="sp" presStyleCnt="0"/>
      <dgm:spPr/>
    </dgm:pt>
    <dgm:pt modelId="{FEA36D47-22D5-A042-A5FE-048BB0A9B1B6}" type="pres">
      <dgm:prSet presAssocID="{2F5FBF9C-D895-4EBA-A8BC-CCFE2DA1031C}" presName="arrowAndChildren" presStyleCnt="0"/>
      <dgm:spPr/>
    </dgm:pt>
    <dgm:pt modelId="{9E6211DE-71B5-BD4A-A0CD-B0BCC99D6E05}" type="pres">
      <dgm:prSet presAssocID="{2F5FBF9C-D895-4EBA-A8BC-CCFE2DA1031C}" presName="parentTextArrow" presStyleLbl="node1" presStyleIdx="3" presStyleCnt="4" custLinFactNeighborX="1068"/>
      <dgm:spPr/>
    </dgm:pt>
  </dgm:ptLst>
  <dgm:cxnLst>
    <dgm:cxn modelId="{F141B80E-963C-404C-AFEF-67F0E4E36E68}" type="presOf" srcId="{BFF449AB-199F-49B9-BD9A-3E4FE63718AF}" destId="{E53C2668-FEBA-C249-8972-58AE8B1E81CF}" srcOrd="0" destOrd="0" presId="urn:microsoft.com/office/officeart/2005/8/layout/process4"/>
    <dgm:cxn modelId="{2AB3792F-4565-4D52-ABC2-2B7EA2D471E9}" srcId="{EBFED2C5-FAE7-4AB3-B786-AB48C53F9C8D}" destId="{45F1ADA9-9207-4966-AE7E-9EE29EAF90F6}" srcOrd="1" destOrd="0" parTransId="{4660BA11-8ED4-4717-A9A6-0B442C68EBAB}" sibTransId="{FB59F16E-00A8-40E0-9C51-01ED4ADE5D9C}"/>
    <dgm:cxn modelId="{77409C31-1F1E-384E-9D08-DC0B7207156B}" type="presOf" srcId="{EBFED2C5-FAE7-4AB3-B786-AB48C53F9C8D}" destId="{86828F71-CA66-494A-89DF-9517CFAAF254}" srcOrd="0" destOrd="0" presId="urn:microsoft.com/office/officeart/2005/8/layout/process4"/>
    <dgm:cxn modelId="{27A99E41-0CCE-B943-96CF-9454C221528C}" type="presOf" srcId="{2F5FBF9C-D895-4EBA-A8BC-CCFE2DA1031C}" destId="{9E6211DE-71B5-BD4A-A0CD-B0BCC99D6E05}" srcOrd="0" destOrd="0" presId="urn:microsoft.com/office/officeart/2005/8/layout/process4"/>
    <dgm:cxn modelId="{009FE542-5DF5-411F-A713-23568F3EA4CF}" srcId="{8748BFE1-B413-47A4-BA4C-56D817E79593}" destId="{A6408568-7C0D-4575-9060-BD2F06C63EA1}" srcOrd="2" destOrd="0" parTransId="{F32C62F0-10F1-43DE-8FD6-F52CB4617371}" sibTransId="{96BAEE28-DEBC-43A9-98A4-9F9E71435F58}"/>
    <dgm:cxn modelId="{65EE076B-5F0C-AB48-8292-5AE5F38BAFBD}" type="presOf" srcId="{EBFED2C5-FAE7-4AB3-B786-AB48C53F9C8D}" destId="{677C13D1-5135-D342-8453-C5DD7EFEDBC2}" srcOrd="1" destOrd="0" presId="urn:microsoft.com/office/officeart/2005/8/layout/process4"/>
    <dgm:cxn modelId="{8903CC85-E571-1E4D-8B12-0044B3211D78}" type="presOf" srcId="{8748BFE1-B413-47A4-BA4C-56D817E79593}" destId="{C00ACDB0-E904-E24D-8271-6CE8F173062A}" srcOrd="0" destOrd="0" presId="urn:microsoft.com/office/officeart/2005/8/layout/process4"/>
    <dgm:cxn modelId="{9597969D-F212-45DB-BF57-006AC56FF0B4}" srcId="{EBFED2C5-FAE7-4AB3-B786-AB48C53F9C8D}" destId="{935FC6D9-5C1A-46BC-BC05-9444C8BC31CA}" srcOrd="0" destOrd="0" parTransId="{BA177120-8239-483D-B069-B3F6F17CE891}" sibTransId="{DBD41068-778D-46CF-A072-BEFF30CDF8D6}"/>
    <dgm:cxn modelId="{3680EDD1-CACC-435E-9717-ADEFE286DC06}" srcId="{8748BFE1-B413-47A4-BA4C-56D817E79593}" destId="{2F5FBF9C-D895-4EBA-A8BC-CCFE2DA1031C}" srcOrd="0" destOrd="0" parTransId="{E0E274C4-45D9-4D29-9876-453423FD1CB8}" sibTransId="{D90B4E47-01BC-4E51-B7E5-3E90AEC9F1FF}"/>
    <dgm:cxn modelId="{2C4125DC-7DB3-4763-AAD0-7726BFE8AEFE}" srcId="{8748BFE1-B413-47A4-BA4C-56D817E79593}" destId="{EBFED2C5-FAE7-4AB3-B786-AB48C53F9C8D}" srcOrd="3" destOrd="0" parTransId="{0761EBA5-4C8D-40D7-871D-828962BC9382}" sibTransId="{4AD06AE6-74EF-4CDB-A7A9-1409131FD279}"/>
    <dgm:cxn modelId="{D499A6E0-2749-4BEB-9016-372F860BF719}" srcId="{EBFED2C5-FAE7-4AB3-B786-AB48C53F9C8D}" destId="{E32BDD7B-22B2-4964-8970-F40FAD4230E0}" srcOrd="2" destOrd="0" parTransId="{042BB5C7-9FB3-48F2-9C3F-6A0B4CFACD24}" sibTransId="{76407F61-B098-44CD-B89F-5F296C4B7424}"/>
    <dgm:cxn modelId="{BBAFAAE0-CEBE-014F-894B-426A628E567C}" type="presOf" srcId="{E32BDD7B-22B2-4964-8970-F40FAD4230E0}" destId="{A9FFEC35-BBBA-4447-9359-C8167F34A1F8}" srcOrd="0" destOrd="0" presId="urn:microsoft.com/office/officeart/2005/8/layout/process4"/>
    <dgm:cxn modelId="{58FC39E1-E490-EB48-80B2-80BE78B0EB22}" type="presOf" srcId="{45F1ADA9-9207-4966-AE7E-9EE29EAF90F6}" destId="{B6622EAF-F325-AA4D-A226-D7A792ED10FB}" srcOrd="0" destOrd="0" presId="urn:microsoft.com/office/officeart/2005/8/layout/process4"/>
    <dgm:cxn modelId="{D2F5B6E8-FDE5-3448-835B-EFBA85DBB794}" type="presOf" srcId="{A6408568-7C0D-4575-9060-BD2F06C63EA1}" destId="{679985C0-B2BC-0F4E-B22D-14F6F0591D79}" srcOrd="0" destOrd="0" presId="urn:microsoft.com/office/officeart/2005/8/layout/process4"/>
    <dgm:cxn modelId="{605831FE-4486-4D6E-8AD6-A8E586A2BC7C}" srcId="{8748BFE1-B413-47A4-BA4C-56D817E79593}" destId="{BFF449AB-199F-49B9-BD9A-3E4FE63718AF}" srcOrd="1" destOrd="0" parTransId="{83F6A13B-13D2-43FF-A59F-608AFE3FA3DF}" sibTransId="{85F9EDF5-3BE3-400A-9D24-D94F40FEF9CC}"/>
    <dgm:cxn modelId="{2A7152FF-27CA-214B-BDCF-BCA7AEAC5663}" type="presOf" srcId="{935FC6D9-5C1A-46BC-BC05-9444C8BC31CA}" destId="{D23778EF-D4CF-E947-A325-845DDE55437D}" srcOrd="0" destOrd="0" presId="urn:microsoft.com/office/officeart/2005/8/layout/process4"/>
    <dgm:cxn modelId="{4CB83206-BE10-9E4F-B346-01352C2AE11C}" type="presParOf" srcId="{C00ACDB0-E904-E24D-8271-6CE8F173062A}" destId="{6106CECA-83BE-5543-A67E-35635B920959}" srcOrd="0" destOrd="0" presId="urn:microsoft.com/office/officeart/2005/8/layout/process4"/>
    <dgm:cxn modelId="{FBACEC0C-127A-844E-AEF6-3C3592746AE1}" type="presParOf" srcId="{6106CECA-83BE-5543-A67E-35635B920959}" destId="{86828F71-CA66-494A-89DF-9517CFAAF254}" srcOrd="0" destOrd="0" presId="urn:microsoft.com/office/officeart/2005/8/layout/process4"/>
    <dgm:cxn modelId="{EC4EA556-FF85-A34B-8395-8030CA9D049A}" type="presParOf" srcId="{6106CECA-83BE-5543-A67E-35635B920959}" destId="{677C13D1-5135-D342-8453-C5DD7EFEDBC2}" srcOrd="1" destOrd="0" presId="urn:microsoft.com/office/officeart/2005/8/layout/process4"/>
    <dgm:cxn modelId="{6BE0599F-FCF2-A743-88C9-6E326FBB5F7C}" type="presParOf" srcId="{6106CECA-83BE-5543-A67E-35635B920959}" destId="{D05824D9-A8D8-104D-A4D8-182C697C26D7}" srcOrd="2" destOrd="0" presId="urn:microsoft.com/office/officeart/2005/8/layout/process4"/>
    <dgm:cxn modelId="{03F791C3-871F-5244-B7EA-CAFBCCB72E48}" type="presParOf" srcId="{D05824D9-A8D8-104D-A4D8-182C697C26D7}" destId="{D23778EF-D4CF-E947-A325-845DDE55437D}" srcOrd="0" destOrd="0" presId="urn:microsoft.com/office/officeart/2005/8/layout/process4"/>
    <dgm:cxn modelId="{850E6F41-1101-A44B-B42B-1BF7C5B6EF01}" type="presParOf" srcId="{D05824D9-A8D8-104D-A4D8-182C697C26D7}" destId="{B6622EAF-F325-AA4D-A226-D7A792ED10FB}" srcOrd="1" destOrd="0" presId="urn:microsoft.com/office/officeart/2005/8/layout/process4"/>
    <dgm:cxn modelId="{CE920D81-EAEC-1A47-8F2E-09BA338622A9}" type="presParOf" srcId="{D05824D9-A8D8-104D-A4D8-182C697C26D7}" destId="{A9FFEC35-BBBA-4447-9359-C8167F34A1F8}" srcOrd="2" destOrd="0" presId="urn:microsoft.com/office/officeart/2005/8/layout/process4"/>
    <dgm:cxn modelId="{950C2729-C633-B44A-B08D-82258548A83C}" type="presParOf" srcId="{C00ACDB0-E904-E24D-8271-6CE8F173062A}" destId="{6F61E5A8-1050-4D4F-BCE3-CD22F323B903}" srcOrd="1" destOrd="0" presId="urn:microsoft.com/office/officeart/2005/8/layout/process4"/>
    <dgm:cxn modelId="{78946CC7-E54E-6141-B5F2-D60650EC1E1F}" type="presParOf" srcId="{C00ACDB0-E904-E24D-8271-6CE8F173062A}" destId="{6056C6C9-1FBD-8F43-A742-02AF0DACAD6A}" srcOrd="2" destOrd="0" presId="urn:microsoft.com/office/officeart/2005/8/layout/process4"/>
    <dgm:cxn modelId="{70645023-9D53-594E-B47A-943053A615AC}" type="presParOf" srcId="{6056C6C9-1FBD-8F43-A742-02AF0DACAD6A}" destId="{679985C0-B2BC-0F4E-B22D-14F6F0591D79}" srcOrd="0" destOrd="0" presId="urn:microsoft.com/office/officeart/2005/8/layout/process4"/>
    <dgm:cxn modelId="{780A358F-EC4E-4442-951E-CAE3A6D33829}" type="presParOf" srcId="{C00ACDB0-E904-E24D-8271-6CE8F173062A}" destId="{6F310419-C9B6-9D47-823E-F1AB86296EA5}" srcOrd="3" destOrd="0" presId="urn:microsoft.com/office/officeart/2005/8/layout/process4"/>
    <dgm:cxn modelId="{DF5778B2-8C7A-BB40-A488-AB7D646CA97C}" type="presParOf" srcId="{C00ACDB0-E904-E24D-8271-6CE8F173062A}" destId="{90809943-6F07-C148-B3B5-71B736F75632}" srcOrd="4" destOrd="0" presId="urn:microsoft.com/office/officeart/2005/8/layout/process4"/>
    <dgm:cxn modelId="{FCE16E0C-4930-A74F-98B0-25DA59CD8B2F}" type="presParOf" srcId="{90809943-6F07-C148-B3B5-71B736F75632}" destId="{E53C2668-FEBA-C249-8972-58AE8B1E81CF}" srcOrd="0" destOrd="0" presId="urn:microsoft.com/office/officeart/2005/8/layout/process4"/>
    <dgm:cxn modelId="{EAAE0CEF-0B27-0949-A11A-800A63A40A5D}" type="presParOf" srcId="{C00ACDB0-E904-E24D-8271-6CE8F173062A}" destId="{1FB794BF-ED2C-3A40-AF28-EC42F5924416}" srcOrd="5" destOrd="0" presId="urn:microsoft.com/office/officeart/2005/8/layout/process4"/>
    <dgm:cxn modelId="{CBAB6BFB-ED04-CE49-A85E-9A6B2BE60309}" type="presParOf" srcId="{C00ACDB0-E904-E24D-8271-6CE8F173062A}" destId="{FEA36D47-22D5-A042-A5FE-048BB0A9B1B6}" srcOrd="6" destOrd="0" presId="urn:microsoft.com/office/officeart/2005/8/layout/process4"/>
    <dgm:cxn modelId="{58AB55E0-6117-0149-85BD-123318977800}" type="presParOf" srcId="{FEA36D47-22D5-A042-A5FE-048BB0A9B1B6}" destId="{9E6211DE-71B5-BD4A-A0CD-B0BCC99D6E0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B2244A-FEF0-4E43-A434-3E7EB27715FA}"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278EAC57-1671-40D8-82CD-DC59FF1ED4C2}">
      <dgm:prSet/>
      <dgm:spPr/>
      <dgm:t>
        <a:bodyPr/>
        <a:lstStyle/>
        <a:p>
          <a:pPr>
            <a:lnSpc>
              <a:spcPct val="100000"/>
            </a:lnSpc>
          </a:pPr>
          <a:r>
            <a:rPr lang="en-US" b="0" i="0" dirty="0"/>
            <a:t>Go through your local assessment plan, including:</a:t>
          </a:r>
        </a:p>
        <a:p>
          <a:pPr>
            <a:lnSpc>
              <a:spcPct val="100000"/>
            </a:lnSpc>
          </a:pPr>
          <a:r>
            <a:rPr lang="en-US" b="0" i="0" dirty="0"/>
            <a:t>	-showing examples of the forms</a:t>
          </a:r>
        </a:p>
        <a:p>
          <a:pPr>
            <a:lnSpc>
              <a:spcPct val="100000"/>
            </a:lnSpc>
          </a:pPr>
          <a:r>
            <a:rPr lang="en-US" b="0" i="0" dirty="0"/>
            <a:t>	-demonstrating the electronic platform being used in real time</a:t>
          </a:r>
          <a:endParaRPr lang="en-US" dirty="0"/>
        </a:p>
      </dgm:t>
    </dgm:pt>
    <dgm:pt modelId="{50723076-05DA-4F0B-9D16-9E794C1EDC54}" type="parTrans" cxnId="{91B1959A-78BA-4716-8F57-7386FEEA725A}">
      <dgm:prSet/>
      <dgm:spPr/>
      <dgm:t>
        <a:bodyPr/>
        <a:lstStyle/>
        <a:p>
          <a:endParaRPr lang="en-US"/>
        </a:p>
      </dgm:t>
    </dgm:pt>
    <dgm:pt modelId="{5D08914E-6DAB-4A9E-939F-8FBA02F77AB0}" type="sibTrans" cxnId="{91B1959A-78BA-4716-8F57-7386FEEA725A}">
      <dgm:prSet/>
      <dgm:spPr/>
      <dgm:t>
        <a:bodyPr/>
        <a:lstStyle/>
        <a:p>
          <a:endParaRPr lang="en-US"/>
        </a:p>
      </dgm:t>
    </dgm:pt>
    <dgm:pt modelId="{6F41DC72-3116-4CD7-91BE-17AD594361EC}">
      <dgm:prSet/>
      <dgm:spPr/>
      <dgm:t>
        <a:bodyPr/>
        <a:lstStyle/>
        <a:p>
          <a:pPr>
            <a:lnSpc>
              <a:spcPct val="100000"/>
            </a:lnSpc>
          </a:pPr>
          <a:r>
            <a:rPr lang="en-US" b="0" i="0" dirty="0"/>
            <a:t>Ensure everyone knows how to get on, and how to bookmark the platform to their device</a:t>
          </a:r>
          <a:endParaRPr lang="en-US" dirty="0"/>
        </a:p>
      </dgm:t>
    </dgm:pt>
    <dgm:pt modelId="{A8E817BC-A53E-4666-BC4D-6F151086270F}" type="parTrans" cxnId="{6A7A9DE6-8EC0-4C80-A856-9B0EFED58029}">
      <dgm:prSet/>
      <dgm:spPr/>
      <dgm:t>
        <a:bodyPr/>
        <a:lstStyle/>
        <a:p>
          <a:endParaRPr lang="en-US"/>
        </a:p>
      </dgm:t>
    </dgm:pt>
    <dgm:pt modelId="{C61C0D98-B58E-41DC-BF28-B97216B31BC8}" type="sibTrans" cxnId="{6A7A9DE6-8EC0-4C80-A856-9B0EFED58029}">
      <dgm:prSet/>
      <dgm:spPr/>
      <dgm:t>
        <a:bodyPr/>
        <a:lstStyle/>
        <a:p>
          <a:endParaRPr lang="en-US"/>
        </a:p>
      </dgm:t>
    </dgm:pt>
    <dgm:pt modelId="{ACE0AA29-438E-4159-944B-E8D720E568D9}" type="pres">
      <dgm:prSet presAssocID="{63B2244A-FEF0-4E43-A434-3E7EB27715FA}" presName="root" presStyleCnt="0">
        <dgm:presLayoutVars>
          <dgm:dir/>
          <dgm:resizeHandles val="exact"/>
        </dgm:presLayoutVars>
      </dgm:prSet>
      <dgm:spPr/>
    </dgm:pt>
    <dgm:pt modelId="{A7328168-4B07-4F25-A27D-C6B8E50E0BE6}" type="pres">
      <dgm:prSet presAssocID="{278EAC57-1671-40D8-82CD-DC59FF1ED4C2}" presName="compNode" presStyleCnt="0"/>
      <dgm:spPr/>
    </dgm:pt>
    <dgm:pt modelId="{F00A902A-56EA-49E1-93AE-566D3C7B97B9}" type="pres">
      <dgm:prSet presAssocID="{278EAC57-1671-40D8-82CD-DC59FF1ED4C2}" presName="bgRect" presStyleLbl="bgShp" presStyleIdx="0" presStyleCnt="2"/>
      <dgm:spPr/>
    </dgm:pt>
    <dgm:pt modelId="{006A7BEA-A66D-4E50-8BB5-178A818A7DC3}" type="pres">
      <dgm:prSet presAssocID="{278EAC57-1671-40D8-82CD-DC59FF1ED4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6A6E8971-BD64-445F-AA95-107F9EA56A45}" type="pres">
      <dgm:prSet presAssocID="{278EAC57-1671-40D8-82CD-DC59FF1ED4C2}" presName="spaceRect" presStyleCnt="0"/>
      <dgm:spPr/>
    </dgm:pt>
    <dgm:pt modelId="{687A4D91-350A-4BB8-AB86-47BC517FBE07}" type="pres">
      <dgm:prSet presAssocID="{278EAC57-1671-40D8-82CD-DC59FF1ED4C2}" presName="parTx" presStyleLbl="revTx" presStyleIdx="0" presStyleCnt="2">
        <dgm:presLayoutVars>
          <dgm:chMax val="0"/>
          <dgm:chPref val="0"/>
        </dgm:presLayoutVars>
      </dgm:prSet>
      <dgm:spPr/>
    </dgm:pt>
    <dgm:pt modelId="{5F300AED-3ED2-4DD9-8A86-F0DDB03A8CED}" type="pres">
      <dgm:prSet presAssocID="{5D08914E-6DAB-4A9E-939F-8FBA02F77AB0}" presName="sibTrans" presStyleCnt="0"/>
      <dgm:spPr/>
    </dgm:pt>
    <dgm:pt modelId="{6E8451BD-A46F-45FB-B842-AC71F5184D7A}" type="pres">
      <dgm:prSet presAssocID="{6F41DC72-3116-4CD7-91BE-17AD594361EC}" presName="compNode" presStyleCnt="0"/>
      <dgm:spPr/>
    </dgm:pt>
    <dgm:pt modelId="{EFC61B9D-4F27-4452-9B72-1A32AC32BD6D}" type="pres">
      <dgm:prSet presAssocID="{6F41DC72-3116-4CD7-91BE-17AD594361EC}" presName="bgRect" presStyleLbl="bgShp" presStyleIdx="1" presStyleCnt="2"/>
      <dgm:spPr/>
    </dgm:pt>
    <dgm:pt modelId="{BF88F7B9-054E-4B34-B62F-C84212BF8644}" type="pres">
      <dgm:prSet presAssocID="{6F41DC72-3116-4CD7-91BE-17AD594361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mark"/>
        </a:ext>
      </dgm:extLst>
    </dgm:pt>
    <dgm:pt modelId="{27B1555A-2CFB-4C34-A971-AB82DB54805C}" type="pres">
      <dgm:prSet presAssocID="{6F41DC72-3116-4CD7-91BE-17AD594361EC}" presName="spaceRect" presStyleCnt="0"/>
      <dgm:spPr/>
    </dgm:pt>
    <dgm:pt modelId="{C07F9145-0DE3-459F-A780-FB7492602C71}" type="pres">
      <dgm:prSet presAssocID="{6F41DC72-3116-4CD7-91BE-17AD594361EC}" presName="parTx" presStyleLbl="revTx" presStyleIdx="1" presStyleCnt="2">
        <dgm:presLayoutVars>
          <dgm:chMax val="0"/>
          <dgm:chPref val="0"/>
        </dgm:presLayoutVars>
      </dgm:prSet>
      <dgm:spPr/>
    </dgm:pt>
  </dgm:ptLst>
  <dgm:cxnLst>
    <dgm:cxn modelId="{4F8BD525-25F9-4DEB-9EC9-283F1C7E0577}" type="presOf" srcId="{6F41DC72-3116-4CD7-91BE-17AD594361EC}" destId="{C07F9145-0DE3-459F-A780-FB7492602C71}" srcOrd="0" destOrd="0" presId="urn:microsoft.com/office/officeart/2018/2/layout/IconVerticalSolidList"/>
    <dgm:cxn modelId="{2A47A373-9B15-49DA-8D9F-ED2648D9405D}" type="presOf" srcId="{278EAC57-1671-40D8-82CD-DC59FF1ED4C2}" destId="{687A4D91-350A-4BB8-AB86-47BC517FBE07}" srcOrd="0" destOrd="0" presId="urn:microsoft.com/office/officeart/2018/2/layout/IconVerticalSolidList"/>
    <dgm:cxn modelId="{6BEADC7D-6E03-47F3-85AD-E2CE0A2C0335}" type="presOf" srcId="{63B2244A-FEF0-4E43-A434-3E7EB27715FA}" destId="{ACE0AA29-438E-4159-944B-E8D720E568D9}" srcOrd="0" destOrd="0" presId="urn:microsoft.com/office/officeart/2018/2/layout/IconVerticalSolidList"/>
    <dgm:cxn modelId="{91B1959A-78BA-4716-8F57-7386FEEA725A}" srcId="{63B2244A-FEF0-4E43-A434-3E7EB27715FA}" destId="{278EAC57-1671-40D8-82CD-DC59FF1ED4C2}" srcOrd="0" destOrd="0" parTransId="{50723076-05DA-4F0B-9D16-9E794C1EDC54}" sibTransId="{5D08914E-6DAB-4A9E-939F-8FBA02F77AB0}"/>
    <dgm:cxn modelId="{6A7A9DE6-8EC0-4C80-A856-9B0EFED58029}" srcId="{63B2244A-FEF0-4E43-A434-3E7EB27715FA}" destId="{6F41DC72-3116-4CD7-91BE-17AD594361EC}" srcOrd="1" destOrd="0" parTransId="{A8E817BC-A53E-4666-BC4D-6F151086270F}" sibTransId="{C61C0D98-B58E-41DC-BF28-B97216B31BC8}"/>
    <dgm:cxn modelId="{4974F14B-0C9E-4FAE-8243-BB83195FC979}" type="presParOf" srcId="{ACE0AA29-438E-4159-944B-E8D720E568D9}" destId="{A7328168-4B07-4F25-A27D-C6B8E50E0BE6}" srcOrd="0" destOrd="0" presId="urn:microsoft.com/office/officeart/2018/2/layout/IconVerticalSolidList"/>
    <dgm:cxn modelId="{8C6D8B1F-CA7E-4BAE-B778-19E2015D2325}" type="presParOf" srcId="{A7328168-4B07-4F25-A27D-C6B8E50E0BE6}" destId="{F00A902A-56EA-49E1-93AE-566D3C7B97B9}" srcOrd="0" destOrd="0" presId="urn:microsoft.com/office/officeart/2018/2/layout/IconVerticalSolidList"/>
    <dgm:cxn modelId="{B4D00BB5-7643-41F5-B255-E38C7B72F2BF}" type="presParOf" srcId="{A7328168-4B07-4F25-A27D-C6B8E50E0BE6}" destId="{006A7BEA-A66D-4E50-8BB5-178A818A7DC3}" srcOrd="1" destOrd="0" presId="urn:microsoft.com/office/officeart/2018/2/layout/IconVerticalSolidList"/>
    <dgm:cxn modelId="{BA495DE2-B6EC-45DA-96B2-31A21A054766}" type="presParOf" srcId="{A7328168-4B07-4F25-A27D-C6B8E50E0BE6}" destId="{6A6E8971-BD64-445F-AA95-107F9EA56A45}" srcOrd="2" destOrd="0" presId="urn:microsoft.com/office/officeart/2018/2/layout/IconVerticalSolidList"/>
    <dgm:cxn modelId="{994713C3-90DE-4DB6-8D63-BD65F1AD789B}" type="presParOf" srcId="{A7328168-4B07-4F25-A27D-C6B8E50E0BE6}" destId="{687A4D91-350A-4BB8-AB86-47BC517FBE07}" srcOrd="3" destOrd="0" presId="urn:microsoft.com/office/officeart/2018/2/layout/IconVerticalSolidList"/>
    <dgm:cxn modelId="{F6FA982D-3E6C-46DF-948B-7821A9D74101}" type="presParOf" srcId="{ACE0AA29-438E-4159-944B-E8D720E568D9}" destId="{5F300AED-3ED2-4DD9-8A86-F0DDB03A8CED}" srcOrd="1" destOrd="0" presId="urn:microsoft.com/office/officeart/2018/2/layout/IconVerticalSolidList"/>
    <dgm:cxn modelId="{D0A457D6-9D47-4A31-9225-3D1E96B040A9}" type="presParOf" srcId="{ACE0AA29-438E-4159-944B-E8D720E568D9}" destId="{6E8451BD-A46F-45FB-B842-AC71F5184D7A}" srcOrd="2" destOrd="0" presId="urn:microsoft.com/office/officeart/2018/2/layout/IconVerticalSolidList"/>
    <dgm:cxn modelId="{F5D48BF7-4627-4177-BD51-7A65DC87EC23}" type="presParOf" srcId="{6E8451BD-A46F-45FB-B842-AC71F5184D7A}" destId="{EFC61B9D-4F27-4452-9B72-1A32AC32BD6D}" srcOrd="0" destOrd="0" presId="urn:microsoft.com/office/officeart/2018/2/layout/IconVerticalSolidList"/>
    <dgm:cxn modelId="{9092365F-14BC-4DD1-A6B3-4289C07C9083}" type="presParOf" srcId="{6E8451BD-A46F-45FB-B842-AC71F5184D7A}" destId="{BF88F7B9-054E-4B34-B62F-C84212BF8644}" srcOrd="1" destOrd="0" presId="urn:microsoft.com/office/officeart/2018/2/layout/IconVerticalSolidList"/>
    <dgm:cxn modelId="{740D8FE5-32CE-4277-AE9E-1E9DBED47815}" type="presParOf" srcId="{6E8451BD-A46F-45FB-B842-AC71F5184D7A}" destId="{27B1555A-2CFB-4C34-A971-AB82DB54805C}" srcOrd="2" destOrd="0" presId="urn:microsoft.com/office/officeart/2018/2/layout/IconVerticalSolidList"/>
    <dgm:cxn modelId="{EC6D8394-2F28-4C32-96BB-F86A27665AF3}" type="presParOf" srcId="{6E8451BD-A46F-45FB-B842-AC71F5184D7A}" destId="{C07F9145-0DE3-459F-A780-FB7492602C7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D4670-D8E0-4C19-BB0F-C23FBDFD8BFC}"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61DC0930-7CCE-4623-9F7D-FA217D539D33}">
      <dgm:prSet/>
      <dgm:spPr/>
      <dgm:t>
        <a:bodyPr/>
        <a:lstStyle/>
        <a:p>
          <a:pPr>
            <a:lnSpc>
              <a:spcPct val="100000"/>
            </a:lnSpc>
          </a:pPr>
          <a:r>
            <a:rPr lang="en-US" dirty="0"/>
            <a:t>Residency is for learning, and in order to learn you need to know how to improve</a:t>
          </a:r>
        </a:p>
      </dgm:t>
    </dgm:pt>
    <dgm:pt modelId="{16853250-AAD1-443B-AE84-68639F4B195A}" type="parTrans" cxnId="{1335D21F-C9AB-4C76-899E-DC1C79DCDB15}">
      <dgm:prSet/>
      <dgm:spPr/>
      <dgm:t>
        <a:bodyPr/>
        <a:lstStyle/>
        <a:p>
          <a:endParaRPr lang="en-US"/>
        </a:p>
      </dgm:t>
    </dgm:pt>
    <dgm:pt modelId="{1BFC4940-329F-4CCA-9904-97BA0C68F9C7}" type="sibTrans" cxnId="{1335D21F-C9AB-4C76-899E-DC1C79DCDB15}">
      <dgm:prSet/>
      <dgm:spPr/>
      <dgm:t>
        <a:bodyPr/>
        <a:lstStyle/>
        <a:p>
          <a:endParaRPr lang="en-US"/>
        </a:p>
      </dgm:t>
    </dgm:pt>
    <dgm:pt modelId="{472E205E-E529-42B7-90D0-4CBE0E279B45}">
      <dgm:prSet/>
      <dgm:spPr/>
      <dgm:t>
        <a:bodyPr/>
        <a:lstStyle/>
        <a:p>
          <a:pPr>
            <a:lnSpc>
              <a:spcPct val="100000"/>
            </a:lnSpc>
          </a:pPr>
          <a:r>
            <a:rPr lang="en-US" dirty="0"/>
            <a:t>CBD = thinking differently about training, and includes the coaching model to help you improve developmentally</a:t>
          </a:r>
        </a:p>
      </dgm:t>
    </dgm:pt>
    <dgm:pt modelId="{2794611C-B0FE-4BB7-BDA6-A5F6CFD419B7}" type="parTrans" cxnId="{39C8551C-82E4-4C07-9F53-ACD763EA59FE}">
      <dgm:prSet/>
      <dgm:spPr/>
      <dgm:t>
        <a:bodyPr/>
        <a:lstStyle/>
        <a:p>
          <a:endParaRPr lang="en-US"/>
        </a:p>
      </dgm:t>
    </dgm:pt>
    <dgm:pt modelId="{A1B4F422-4808-44DC-A58C-5A05FBEEDD9F}" type="sibTrans" cxnId="{39C8551C-82E4-4C07-9F53-ACD763EA59FE}">
      <dgm:prSet/>
      <dgm:spPr/>
      <dgm:t>
        <a:bodyPr/>
        <a:lstStyle/>
        <a:p>
          <a:endParaRPr lang="en-US"/>
        </a:p>
      </dgm:t>
    </dgm:pt>
    <dgm:pt modelId="{1AA8600E-9118-49D9-96DE-0BAF54143D3E}">
      <dgm:prSet/>
      <dgm:spPr/>
      <dgm:t>
        <a:bodyPr/>
        <a:lstStyle/>
        <a:p>
          <a:pPr>
            <a:lnSpc>
              <a:spcPct val="100000"/>
            </a:lnSpc>
          </a:pPr>
          <a:r>
            <a:rPr lang="en-US"/>
            <a:t>Assessment </a:t>
          </a:r>
          <a:r>
            <a:rPr lang="en-US" u="sng"/>
            <a:t>for</a:t>
          </a:r>
          <a:r>
            <a:rPr lang="en-US"/>
            <a:t> learning, as opposed to assessment </a:t>
          </a:r>
          <a:r>
            <a:rPr lang="en-US" u="sng"/>
            <a:t>of</a:t>
          </a:r>
          <a:r>
            <a:rPr lang="en-US"/>
            <a:t> learning</a:t>
          </a:r>
        </a:p>
      </dgm:t>
    </dgm:pt>
    <dgm:pt modelId="{12B8C576-D85C-449D-AD24-EF5474B7AF91}" type="parTrans" cxnId="{98F9363F-5B33-42C5-962D-372545F5EBD1}">
      <dgm:prSet/>
      <dgm:spPr/>
      <dgm:t>
        <a:bodyPr/>
        <a:lstStyle/>
        <a:p>
          <a:endParaRPr lang="en-US"/>
        </a:p>
      </dgm:t>
    </dgm:pt>
    <dgm:pt modelId="{1C58DD39-808A-48EA-8D60-28E99D494AEB}" type="sibTrans" cxnId="{98F9363F-5B33-42C5-962D-372545F5EBD1}">
      <dgm:prSet/>
      <dgm:spPr/>
      <dgm:t>
        <a:bodyPr/>
        <a:lstStyle/>
        <a:p>
          <a:endParaRPr lang="en-US"/>
        </a:p>
      </dgm:t>
    </dgm:pt>
    <dgm:pt modelId="{4BEBF30D-5B34-405E-A952-1588E256E44A}">
      <dgm:prSet/>
      <dgm:spPr/>
      <dgm:t>
        <a:bodyPr/>
        <a:lstStyle/>
        <a:p>
          <a:pPr>
            <a:lnSpc>
              <a:spcPct val="100000"/>
            </a:lnSpc>
          </a:pPr>
          <a:r>
            <a:rPr lang="en-US" dirty="0"/>
            <a:t>This is a culture change – it is about getting regular meaningful feedback and reflecting on it – Embrace it!!</a:t>
          </a:r>
        </a:p>
      </dgm:t>
    </dgm:pt>
    <dgm:pt modelId="{36B4A3C9-B480-4860-906A-5F5A0A2B6728}" type="parTrans" cxnId="{1E8A30A4-8097-454F-9526-8DF6A749A35E}">
      <dgm:prSet/>
      <dgm:spPr/>
      <dgm:t>
        <a:bodyPr/>
        <a:lstStyle/>
        <a:p>
          <a:endParaRPr lang="en-US"/>
        </a:p>
      </dgm:t>
    </dgm:pt>
    <dgm:pt modelId="{0D44B173-A438-410F-AA62-199467E7017C}" type="sibTrans" cxnId="{1E8A30A4-8097-454F-9526-8DF6A749A35E}">
      <dgm:prSet/>
      <dgm:spPr/>
      <dgm:t>
        <a:bodyPr/>
        <a:lstStyle/>
        <a:p>
          <a:endParaRPr lang="en-US"/>
        </a:p>
      </dgm:t>
    </dgm:pt>
    <dgm:pt modelId="{B251909D-6338-4D08-9F1F-07227152427D}" type="pres">
      <dgm:prSet presAssocID="{96DD4670-D8E0-4C19-BB0F-C23FBDFD8BFC}" presName="root" presStyleCnt="0">
        <dgm:presLayoutVars>
          <dgm:dir/>
          <dgm:resizeHandles val="exact"/>
        </dgm:presLayoutVars>
      </dgm:prSet>
      <dgm:spPr/>
    </dgm:pt>
    <dgm:pt modelId="{D7F67E7A-09C0-4D44-A1B6-217F22AEF3FF}" type="pres">
      <dgm:prSet presAssocID="{61DC0930-7CCE-4623-9F7D-FA217D539D33}" presName="compNode" presStyleCnt="0"/>
      <dgm:spPr/>
    </dgm:pt>
    <dgm:pt modelId="{B0396AF0-3FC6-4D71-AC61-7BFF38AC3EEB}" type="pres">
      <dgm:prSet presAssocID="{61DC0930-7CCE-4623-9F7D-FA217D539D33}" presName="bgRect" presStyleLbl="bgShp" presStyleIdx="0" presStyleCnt="4"/>
      <dgm:spPr/>
    </dgm:pt>
    <dgm:pt modelId="{764546C3-925C-49DA-8C86-1B346036B33B}" type="pres">
      <dgm:prSet presAssocID="{61DC0930-7CCE-4623-9F7D-FA217D539D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65B17FA-B1AE-4540-893E-6BEFB97834B9}" type="pres">
      <dgm:prSet presAssocID="{61DC0930-7CCE-4623-9F7D-FA217D539D33}" presName="spaceRect" presStyleCnt="0"/>
      <dgm:spPr/>
    </dgm:pt>
    <dgm:pt modelId="{891D1F6C-538A-47C8-AB63-18E929F87759}" type="pres">
      <dgm:prSet presAssocID="{61DC0930-7CCE-4623-9F7D-FA217D539D33}" presName="parTx" presStyleLbl="revTx" presStyleIdx="0" presStyleCnt="4">
        <dgm:presLayoutVars>
          <dgm:chMax val="0"/>
          <dgm:chPref val="0"/>
        </dgm:presLayoutVars>
      </dgm:prSet>
      <dgm:spPr/>
    </dgm:pt>
    <dgm:pt modelId="{1F9AA30E-B39D-4E0B-BE62-011A87C8F1CB}" type="pres">
      <dgm:prSet presAssocID="{1BFC4940-329F-4CCA-9904-97BA0C68F9C7}" presName="sibTrans" presStyleCnt="0"/>
      <dgm:spPr/>
    </dgm:pt>
    <dgm:pt modelId="{4AB76B1B-D57E-4D64-AD29-EC22430D12C0}" type="pres">
      <dgm:prSet presAssocID="{472E205E-E529-42B7-90D0-4CBE0E279B45}" presName="compNode" presStyleCnt="0"/>
      <dgm:spPr/>
    </dgm:pt>
    <dgm:pt modelId="{CD38995F-5FFA-4D45-BD92-DF628C7EE69C}" type="pres">
      <dgm:prSet presAssocID="{472E205E-E529-42B7-90D0-4CBE0E279B45}" presName="bgRect" presStyleLbl="bgShp" presStyleIdx="1" presStyleCnt="4"/>
      <dgm:spPr/>
    </dgm:pt>
    <dgm:pt modelId="{CFF95B2A-90AB-4C21-B1D0-337D6996C170}" type="pres">
      <dgm:prSet presAssocID="{472E205E-E529-42B7-90D0-4CBE0E279B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3EF20433-BF5F-43D1-B8F9-8A02539828D0}" type="pres">
      <dgm:prSet presAssocID="{472E205E-E529-42B7-90D0-4CBE0E279B45}" presName="spaceRect" presStyleCnt="0"/>
      <dgm:spPr/>
    </dgm:pt>
    <dgm:pt modelId="{9D1621F7-D04E-4B3C-B163-5BE639FCFFA7}" type="pres">
      <dgm:prSet presAssocID="{472E205E-E529-42B7-90D0-4CBE0E279B45}" presName="parTx" presStyleLbl="revTx" presStyleIdx="1" presStyleCnt="4">
        <dgm:presLayoutVars>
          <dgm:chMax val="0"/>
          <dgm:chPref val="0"/>
        </dgm:presLayoutVars>
      </dgm:prSet>
      <dgm:spPr/>
    </dgm:pt>
    <dgm:pt modelId="{EEC6D1CC-70E1-411D-AAD2-97990B227532}" type="pres">
      <dgm:prSet presAssocID="{A1B4F422-4808-44DC-A58C-5A05FBEEDD9F}" presName="sibTrans" presStyleCnt="0"/>
      <dgm:spPr/>
    </dgm:pt>
    <dgm:pt modelId="{759A09B4-AFC9-40E8-8D8A-31A91CFC432E}" type="pres">
      <dgm:prSet presAssocID="{1AA8600E-9118-49D9-96DE-0BAF54143D3E}" presName="compNode" presStyleCnt="0"/>
      <dgm:spPr/>
    </dgm:pt>
    <dgm:pt modelId="{B844A449-20DA-4666-9E03-366830D0A6E6}" type="pres">
      <dgm:prSet presAssocID="{1AA8600E-9118-49D9-96DE-0BAF54143D3E}" presName="bgRect" presStyleLbl="bgShp" presStyleIdx="2" presStyleCnt="4"/>
      <dgm:spPr/>
    </dgm:pt>
    <dgm:pt modelId="{EFA838B5-77B1-471E-96F2-EC47997B5AC9}" type="pres">
      <dgm:prSet presAssocID="{1AA8600E-9118-49D9-96DE-0BAF54143D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9F1B5E8A-E377-4113-B769-BDD9A8FDF2DD}" type="pres">
      <dgm:prSet presAssocID="{1AA8600E-9118-49D9-96DE-0BAF54143D3E}" presName="spaceRect" presStyleCnt="0"/>
      <dgm:spPr/>
    </dgm:pt>
    <dgm:pt modelId="{9D5E18C3-EE67-4EFC-9BC3-ADEE621F9862}" type="pres">
      <dgm:prSet presAssocID="{1AA8600E-9118-49D9-96DE-0BAF54143D3E}" presName="parTx" presStyleLbl="revTx" presStyleIdx="2" presStyleCnt="4">
        <dgm:presLayoutVars>
          <dgm:chMax val="0"/>
          <dgm:chPref val="0"/>
        </dgm:presLayoutVars>
      </dgm:prSet>
      <dgm:spPr/>
    </dgm:pt>
    <dgm:pt modelId="{DBE2825D-4A8B-4031-8250-0842A9B9A989}" type="pres">
      <dgm:prSet presAssocID="{1C58DD39-808A-48EA-8D60-28E99D494AEB}" presName="sibTrans" presStyleCnt="0"/>
      <dgm:spPr/>
    </dgm:pt>
    <dgm:pt modelId="{08EE454D-4F72-4BF9-AED2-E29E21D4EAA0}" type="pres">
      <dgm:prSet presAssocID="{4BEBF30D-5B34-405E-A952-1588E256E44A}" presName="compNode" presStyleCnt="0"/>
      <dgm:spPr/>
    </dgm:pt>
    <dgm:pt modelId="{63B69661-5657-4163-A39F-9B50425A0D3A}" type="pres">
      <dgm:prSet presAssocID="{4BEBF30D-5B34-405E-A952-1588E256E44A}" presName="bgRect" presStyleLbl="bgShp" presStyleIdx="3" presStyleCnt="4"/>
      <dgm:spPr/>
    </dgm:pt>
    <dgm:pt modelId="{342481B5-9D36-44E8-A0AA-A69C036F65FF}" type="pres">
      <dgm:prSet presAssocID="{4BEBF30D-5B34-405E-A952-1588E256E4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AACB7939-1083-482D-886B-F29D37A2C928}" type="pres">
      <dgm:prSet presAssocID="{4BEBF30D-5B34-405E-A952-1588E256E44A}" presName="spaceRect" presStyleCnt="0"/>
      <dgm:spPr/>
    </dgm:pt>
    <dgm:pt modelId="{9C348396-4E5F-483D-8D1C-AA14B5DF207C}" type="pres">
      <dgm:prSet presAssocID="{4BEBF30D-5B34-405E-A952-1588E256E44A}" presName="parTx" presStyleLbl="revTx" presStyleIdx="3" presStyleCnt="4">
        <dgm:presLayoutVars>
          <dgm:chMax val="0"/>
          <dgm:chPref val="0"/>
        </dgm:presLayoutVars>
      </dgm:prSet>
      <dgm:spPr/>
    </dgm:pt>
  </dgm:ptLst>
  <dgm:cxnLst>
    <dgm:cxn modelId="{39C8551C-82E4-4C07-9F53-ACD763EA59FE}" srcId="{96DD4670-D8E0-4C19-BB0F-C23FBDFD8BFC}" destId="{472E205E-E529-42B7-90D0-4CBE0E279B45}" srcOrd="1" destOrd="0" parTransId="{2794611C-B0FE-4BB7-BDA6-A5F6CFD419B7}" sibTransId="{A1B4F422-4808-44DC-A58C-5A05FBEEDD9F}"/>
    <dgm:cxn modelId="{1335D21F-C9AB-4C76-899E-DC1C79DCDB15}" srcId="{96DD4670-D8E0-4C19-BB0F-C23FBDFD8BFC}" destId="{61DC0930-7CCE-4623-9F7D-FA217D539D33}" srcOrd="0" destOrd="0" parTransId="{16853250-AAD1-443B-AE84-68639F4B195A}" sibTransId="{1BFC4940-329F-4CCA-9904-97BA0C68F9C7}"/>
    <dgm:cxn modelId="{98F9363F-5B33-42C5-962D-372545F5EBD1}" srcId="{96DD4670-D8E0-4C19-BB0F-C23FBDFD8BFC}" destId="{1AA8600E-9118-49D9-96DE-0BAF54143D3E}" srcOrd="2" destOrd="0" parTransId="{12B8C576-D85C-449D-AD24-EF5474B7AF91}" sibTransId="{1C58DD39-808A-48EA-8D60-28E99D494AEB}"/>
    <dgm:cxn modelId="{955B1F63-1691-42BE-99FE-2E1413ED0860}" type="presOf" srcId="{1AA8600E-9118-49D9-96DE-0BAF54143D3E}" destId="{9D5E18C3-EE67-4EFC-9BC3-ADEE621F9862}" srcOrd="0" destOrd="0" presId="urn:microsoft.com/office/officeart/2018/2/layout/IconVerticalSolidList"/>
    <dgm:cxn modelId="{E0901F7A-10F6-4E5D-A14E-F48C6FB439BD}" type="presOf" srcId="{61DC0930-7CCE-4623-9F7D-FA217D539D33}" destId="{891D1F6C-538A-47C8-AB63-18E929F87759}" srcOrd="0" destOrd="0" presId="urn:microsoft.com/office/officeart/2018/2/layout/IconVerticalSolidList"/>
    <dgm:cxn modelId="{1E8A30A4-8097-454F-9526-8DF6A749A35E}" srcId="{96DD4670-D8E0-4C19-BB0F-C23FBDFD8BFC}" destId="{4BEBF30D-5B34-405E-A952-1588E256E44A}" srcOrd="3" destOrd="0" parTransId="{36B4A3C9-B480-4860-906A-5F5A0A2B6728}" sibTransId="{0D44B173-A438-410F-AA62-199467E7017C}"/>
    <dgm:cxn modelId="{1DFB9BC7-BAF0-4688-A646-642F85408EDC}" type="presOf" srcId="{96DD4670-D8E0-4C19-BB0F-C23FBDFD8BFC}" destId="{B251909D-6338-4D08-9F1F-07227152427D}" srcOrd="0" destOrd="0" presId="urn:microsoft.com/office/officeart/2018/2/layout/IconVerticalSolidList"/>
    <dgm:cxn modelId="{F4BDBBEC-BC07-4A41-BB61-05E0D5245F13}" type="presOf" srcId="{4BEBF30D-5B34-405E-A952-1588E256E44A}" destId="{9C348396-4E5F-483D-8D1C-AA14B5DF207C}" srcOrd="0" destOrd="0" presId="urn:microsoft.com/office/officeart/2018/2/layout/IconVerticalSolidList"/>
    <dgm:cxn modelId="{570421FD-0206-43EE-B9C7-0ED50F3D7694}" type="presOf" srcId="{472E205E-E529-42B7-90D0-4CBE0E279B45}" destId="{9D1621F7-D04E-4B3C-B163-5BE639FCFFA7}" srcOrd="0" destOrd="0" presId="urn:microsoft.com/office/officeart/2018/2/layout/IconVerticalSolidList"/>
    <dgm:cxn modelId="{67A31517-116E-4275-B562-4CDFE51A5423}" type="presParOf" srcId="{B251909D-6338-4D08-9F1F-07227152427D}" destId="{D7F67E7A-09C0-4D44-A1B6-217F22AEF3FF}" srcOrd="0" destOrd="0" presId="urn:microsoft.com/office/officeart/2018/2/layout/IconVerticalSolidList"/>
    <dgm:cxn modelId="{E41B15C3-6384-49B0-9C2B-359CB9798D64}" type="presParOf" srcId="{D7F67E7A-09C0-4D44-A1B6-217F22AEF3FF}" destId="{B0396AF0-3FC6-4D71-AC61-7BFF38AC3EEB}" srcOrd="0" destOrd="0" presId="urn:microsoft.com/office/officeart/2018/2/layout/IconVerticalSolidList"/>
    <dgm:cxn modelId="{B3826D87-FB10-4287-8BED-321E2DB3AFFB}" type="presParOf" srcId="{D7F67E7A-09C0-4D44-A1B6-217F22AEF3FF}" destId="{764546C3-925C-49DA-8C86-1B346036B33B}" srcOrd="1" destOrd="0" presId="urn:microsoft.com/office/officeart/2018/2/layout/IconVerticalSolidList"/>
    <dgm:cxn modelId="{4D1F1509-D9A6-4804-9FC7-F41D74B62015}" type="presParOf" srcId="{D7F67E7A-09C0-4D44-A1B6-217F22AEF3FF}" destId="{A65B17FA-B1AE-4540-893E-6BEFB97834B9}" srcOrd="2" destOrd="0" presId="urn:microsoft.com/office/officeart/2018/2/layout/IconVerticalSolidList"/>
    <dgm:cxn modelId="{3C593F6F-BAC9-476B-884C-B03A0450A0CF}" type="presParOf" srcId="{D7F67E7A-09C0-4D44-A1B6-217F22AEF3FF}" destId="{891D1F6C-538A-47C8-AB63-18E929F87759}" srcOrd="3" destOrd="0" presId="urn:microsoft.com/office/officeart/2018/2/layout/IconVerticalSolidList"/>
    <dgm:cxn modelId="{3A4AABEF-FD3A-48F3-8C52-648B1FEE9C5E}" type="presParOf" srcId="{B251909D-6338-4D08-9F1F-07227152427D}" destId="{1F9AA30E-B39D-4E0B-BE62-011A87C8F1CB}" srcOrd="1" destOrd="0" presId="urn:microsoft.com/office/officeart/2018/2/layout/IconVerticalSolidList"/>
    <dgm:cxn modelId="{017863DE-85F8-4510-9C36-082FE943728D}" type="presParOf" srcId="{B251909D-6338-4D08-9F1F-07227152427D}" destId="{4AB76B1B-D57E-4D64-AD29-EC22430D12C0}" srcOrd="2" destOrd="0" presId="urn:microsoft.com/office/officeart/2018/2/layout/IconVerticalSolidList"/>
    <dgm:cxn modelId="{4D451606-54D2-4EB0-A919-E7D612E0BC03}" type="presParOf" srcId="{4AB76B1B-D57E-4D64-AD29-EC22430D12C0}" destId="{CD38995F-5FFA-4D45-BD92-DF628C7EE69C}" srcOrd="0" destOrd="0" presId="urn:microsoft.com/office/officeart/2018/2/layout/IconVerticalSolidList"/>
    <dgm:cxn modelId="{803293CC-3AD1-43E7-AC5F-5A9FE6573CB0}" type="presParOf" srcId="{4AB76B1B-D57E-4D64-AD29-EC22430D12C0}" destId="{CFF95B2A-90AB-4C21-B1D0-337D6996C170}" srcOrd="1" destOrd="0" presId="urn:microsoft.com/office/officeart/2018/2/layout/IconVerticalSolidList"/>
    <dgm:cxn modelId="{E5540739-B0AA-4702-BD44-E5890A05BFFE}" type="presParOf" srcId="{4AB76B1B-D57E-4D64-AD29-EC22430D12C0}" destId="{3EF20433-BF5F-43D1-B8F9-8A02539828D0}" srcOrd="2" destOrd="0" presId="urn:microsoft.com/office/officeart/2018/2/layout/IconVerticalSolidList"/>
    <dgm:cxn modelId="{6610A54E-C7DF-4FB2-81B8-6EFEC5B7685A}" type="presParOf" srcId="{4AB76B1B-D57E-4D64-AD29-EC22430D12C0}" destId="{9D1621F7-D04E-4B3C-B163-5BE639FCFFA7}" srcOrd="3" destOrd="0" presId="urn:microsoft.com/office/officeart/2018/2/layout/IconVerticalSolidList"/>
    <dgm:cxn modelId="{F30F8EAE-C813-43B7-B7B3-8DD706519234}" type="presParOf" srcId="{B251909D-6338-4D08-9F1F-07227152427D}" destId="{EEC6D1CC-70E1-411D-AAD2-97990B227532}" srcOrd="3" destOrd="0" presId="urn:microsoft.com/office/officeart/2018/2/layout/IconVerticalSolidList"/>
    <dgm:cxn modelId="{9BFEF995-D0DC-4049-A4D5-625EBC3F073F}" type="presParOf" srcId="{B251909D-6338-4D08-9F1F-07227152427D}" destId="{759A09B4-AFC9-40E8-8D8A-31A91CFC432E}" srcOrd="4" destOrd="0" presId="urn:microsoft.com/office/officeart/2018/2/layout/IconVerticalSolidList"/>
    <dgm:cxn modelId="{0CB2BA3B-33C9-441E-A200-5538C46AB0E8}" type="presParOf" srcId="{759A09B4-AFC9-40E8-8D8A-31A91CFC432E}" destId="{B844A449-20DA-4666-9E03-366830D0A6E6}" srcOrd="0" destOrd="0" presId="urn:microsoft.com/office/officeart/2018/2/layout/IconVerticalSolidList"/>
    <dgm:cxn modelId="{498264C2-24F4-4A3F-908C-F58A20BD1757}" type="presParOf" srcId="{759A09B4-AFC9-40E8-8D8A-31A91CFC432E}" destId="{EFA838B5-77B1-471E-96F2-EC47997B5AC9}" srcOrd="1" destOrd="0" presId="urn:microsoft.com/office/officeart/2018/2/layout/IconVerticalSolidList"/>
    <dgm:cxn modelId="{80768DB7-C776-42F1-B515-31CEE9ECB87C}" type="presParOf" srcId="{759A09B4-AFC9-40E8-8D8A-31A91CFC432E}" destId="{9F1B5E8A-E377-4113-B769-BDD9A8FDF2DD}" srcOrd="2" destOrd="0" presId="urn:microsoft.com/office/officeart/2018/2/layout/IconVerticalSolidList"/>
    <dgm:cxn modelId="{81FE0D61-44F6-482A-87AD-C832A4831AD7}" type="presParOf" srcId="{759A09B4-AFC9-40E8-8D8A-31A91CFC432E}" destId="{9D5E18C3-EE67-4EFC-9BC3-ADEE621F9862}" srcOrd="3" destOrd="0" presId="urn:microsoft.com/office/officeart/2018/2/layout/IconVerticalSolidList"/>
    <dgm:cxn modelId="{D4397D00-8298-48EB-AFFB-F1469FA362AE}" type="presParOf" srcId="{B251909D-6338-4D08-9F1F-07227152427D}" destId="{DBE2825D-4A8B-4031-8250-0842A9B9A989}" srcOrd="5" destOrd="0" presId="urn:microsoft.com/office/officeart/2018/2/layout/IconVerticalSolidList"/>
    <dgm:cxn modelId="{5B56938D-3AC1-47E3-847E-8259BC15B064}" type="presParOf" srcId="{B251909D-6338-4D08-9F1F-07227152427D}" destId="{08EE454D-4F72-4BF9-AED2-E29E21D4EAA0}" srcOrd="6" destOrd="0" presId="urn:microsoft.com/office/officeart/2018/2/layout/IconVerticalSolidList"/>
    <dgm:cxn modelId="{D730AB1A-03DD-4E8D-A4D2-654C24FF3E76}" type="presParOf" srcId="{08EE454D-4F72-4BF9-AED2-E29E21D4EAA0}" destId="{63B69661-5657-4163-A39F-9B50425A0D3A}" srcOrd="0" destOrd="0" presId="urn:microsoft.com/office/officeart/2018/2/layout/IconVerticalSolidList"/>
    <dgm:cxn modelId="{555FD1E4-0BF3-4AE0-9678-A83668CCEBF9}" type="presParOf" srcId="{08EE454D-4F72-4BF9-AED2-E29E21D4EAA0}" destId="{342481B5-9D36-44E8-A0AA-A69C036F65FF}" srcOrd="1" destOrd="0" presId="urn:microsoft.com/office/officeart/2018/2/layout/IconVerticalSolidList"/>
    <dgm:cxn modelId="{29F8BF8B-74CE-4B57-87F9-D1F01FD9C8DF}" type="presParOf" srcId="{08EE454D-4F72-4BF9-AED2-E29E21D4EAA0}" destId="{AACB7939-1083-482D-886B-F29D37A2C928}" srcOrd="2" destOrd="0" presId="urn:microsoft.com/office/officeart/2018/2/layout/IconVerticalSolidList"/>
    <dgm:cxn modelId="{59ECC9E3-5800-4276-B54F-7BC0FE4963CC}" type="presParOf" srcId="{08EE454D-4F72-4BF9-AED2-E29E21D4EAA0}" destId="{9C348396-4E5F-483D-8D1C-AA14B5DF20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BAE36-EBCC-4B83-BE44-8DEAA3A52F33}"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213DCBD2-E7BC-466E-8306-44341F2F31E8}">
      <dgm:prSet/>
      <dgm:spPr/>
      <dgm:t>
        <a:bodyPr/>
        <a:lstStyle/>
        <a:p>
          <a:r>
            <a:rPr lang="en-US"/>
            <a:t>Make</a:t>
          </a:r>
        </a:p>
      </dgm:t>
    </dgm:pt>
    <dgm:pt modelId="{2F28B300-E7EA-49DF-B9B5-DAA9F0D251AB}" type="parTrans" cxnId="{014CCD9B-48C7-4F97-BD41-852E95F0EF35}">
      <dgm:prSet/>
      <dgm:spPr/>
      <dgm:t>
        <a:bodyPr/>
        <a:lstStyle/>
        <a:p>
          <a:endParaRPr lang="en-US"/>
        </a:p>
      </dgm:t>
    </dgm:pt>
    <dgm:pt modelId="{5AE3F5B1-AF5C-4345-A99C-1E495635B314}" type="sibTrans" cxnId="{014CCD9B-48C7-4F97-BD41-852E95F0EF35}">
      <dgm:prSet/>
      <dgm:spPr/>
      <dgm:t>
        <a:bodyPr/>
        <a:lstStyle/>
        <a:p>
          <a:endParaRPr lang="en-US"/>
        </a:p>
      </dgm:t>
    </dgm:pt>
    <dgm:pt modelId="{6EADD9E3-7356-44DD-984D-E30C83157259}">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Make sure to ask questions when something is not clear (or not working!)</a:t>
          </a:r>
        </a:p>
      </dgm:t>
    </dgm:pt>
    <dgm:pt modelId="{3EB6E2D2-E228-4445-9A97-92510393B08F}" type="parTrans" cxnId="{B5970EF4-8257-431B-A91E-7FB3E0DFF313}">
      <dgm:prSet/>
      <dgm:spPr/>
      <dgm:t>
        <a:bodyPr/>
        <a:lstStyle/>
        <a:p>
          <a:endParaRPr lang="en-US"/>
        </a:p>
      </dgm:t>
    </dgm:pt>
    <dgm:pt modelId="{29EA28D8-1766-4852-89C9-A329FB326969}" type="sibTrans" cxnId="{B5970EF4-8257-431B-A91E-7FB3E0DFF313}">
      <dgm:prSet/>
      <dgm:spPr/>
      <dgm:t>
        <a:bodyPr/>
        <a:lstStyle/>
        <a:p>
          <a:endParaRPr lang="en-US"/>
        </a:p>
      </dgm:t>
    </dgm:pt>
    <dgm:pt modelId="{69D6B707-8B02-4FC4-BBB0-0FFA378D17D8}">
      <dgm:prSet/>
      <dgm:spPr/>
      <dgm:t>
        <a:bodyPr/>
        <a:lstStyle/>
        <a:p>
          <a:r>
            <a:rPr lang="en-US"/>
            <a:t>Ensure</a:t>
          </a:r>
        </a:p>
      </dgm:t>
    </dgm:pt>
    <dgm:pt modelId="{382B7CED-E681-4545-9B80-68B97FE4DEB2}" type="parTrans" cxnId="{32997DF0-3534-4DF4-8EA0-15AED8D77650}">
      <dgm:prSet/>
      <dgm:spPr/>
      <dgm:t>
        <a:bodyPr/>
        <a:lstStyle/>
        <a:p>
          <a:endParaRPr lang="en-US"/>
        </a:p>
      </dgm:t>
    </dgm:pt>
    <dgm:pt modelId="{89367008-1C6D-4617-BE67-137D8FC7A9D5}" type="sibTrans" cxnId="{32997DF0-3534-4DF4-8EA0-15AED8D77650}">
      <dgm:prSet/>
      <dgm:spPr/>
      <dgm:t>
        <a:bodyPr/>
        <a:lstStyle/>
        <a:p>
          <a:endParaRPr lang="en-US"/>
        </a:p>
      </dgm:t>
    </dgm:pt>
    <dgm:pt modelId="{DE957DF8-70DD-426D-903E-C34FC1FAEAD4}">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Ensure you are receiving useful feedback that is specific and actionable – your program will also help to monitor this</a:t>
          </a:r>
        </a:p>
      </dgm:t>
    </dgm:pt>
    <dgm:pt modelId="{1CF46663-0121-478B-B4F3-B732C6E69A4B}" type="parTrans" cxnId="{82C74104-FFDB-4137-9115-33EDAD1B01DD}">
      <dgm:prSet/>
      <dgm:spPr/>
      <dgm:t>
        <a:bodyPr/>
        <a:lstStyle/>
        <a:p>
          <a:endParaRPr lang="en-US"/>
        </a:p>
      </dgm:t>
    </dgm:pt>
    <dgm:pt modelId="{95FDB2EF-F93C-43A5-BE4B-92132C0F170A}" type="sibTrans" cxnId="{82C74104-FFDB-4137-9115-33EDAD1B01DD}">
      <dgm:prSet/>
      <dgm:spPr/>
      <dgm:t>
        <a:bodyPr/>
        <a:lstStyle/>
        <a:p>
          <a:endParaRPr lang="en-US"/>
        </a:p>
      </dgm:t>
    </dgm:pt>
    <dgm:pt modelId="{7CEECCBD-6DAC-451D-BB58-0682CDB65579}">
      <dgm:prSet/>
      <dgm:spPr/>
      <dgm:t>
        <a:bodyPr/>
        <a:lstStyle/>
        <a:p>
          <a:r>
            <a:rPr lang="en-US"/>
            <a:t>Seek</a:t>
          </a:r>
        </a:p>
      </dgm:t>
    </dgm:pt>
    <dgm:pt modelId="{75A66B89-4C05-422B-A53B-6D228DD818CD}" type="parTrans" cxnId="{0D6C6D9E-5BB2-4C29-9B47-CA278CB4FE02}">
      <dgm:prSet/>
      <dgm:spPr/>
      <dgm:t>
        <a:bodyPr/>
        <a:lstStyle/>
        <a:p>
          <a:endParaRPr lang="en-US"/>
        </a:p>
      </dgm:t>
    </dgm:pt>
    <dgm:pt modelId="{5FD49BB2-81DB-4FF9-A741-7AEB8B1C71B3}" type="sibTrans" cxnId="{0D6C6D9E-5BB2-4C29-9B47-CA278CB4FE02}">
      <dgm:prSet/>
      <dgm:spPr/>
      <dgm:t>
        <a:bodyPr/>
        <a:lstStyle/>
        <a:p>
          <a:endParaRPr lang="en-US"/>
        </a:p>
      </dgm:t>
    </dgm:pt>
    <dgm:pt modelId="{70CE7908-999F-4410-86FD-C45CA6403AA1}">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Seek opportunities for mentorship by peers, and to mentor peers both around performance and learning about training opportunities</a:t>
          </a:r>
        </a:p>
      </dgm:t>
    </dgm:pt>
    <dgm:pt modelId="{107AD152-D46C-4EAB-8055-6633E73A32C6}" type="parTrans" cxnId="{05311E84-F0C7-4918-8D34-399704EA23ED}">
      <dgm:prSet/>
      <dgm:spPr/>
      <dgm:t>
        <a:bodyPr/>
        <a:lstStyle/>
        <a:p>
          <a:endParaRPr lang="en-US"/>
        </a:p>
      </dgm:t>
    </dgm:pt>
    <dgm:pt modelId="{A3CD439A-945C-4B3E-906C-C84D5CC0FB67}" type="sibTrans" cxnId="{05311E84-F0C7-4918-8D34-399704EA23ED}">
      <dgm:prSet/>
      <dgm:spPr/>
      <dgm:t>
        <a:bodyPr/>
        <a:lstStyle/>
        <a:p>
          <a:endParaRPr lang="en-US"/>
        </a:p>
      </dgm:t>
    </dgm:pt>
    <dgm:pt modelId="{BC66BF66-4F74-4688-B7BB-D69F8F9F9181}">
      <dgm:prSet/>
      <dgm:spPr/>
      <dgm:t>
        <a:bodyPr/>
        <a:lstStyle/>
        <a:p>
          <a:r>
            <a:rPr lang="en-US"/>
            <a:t>Provide</a:t>
          </a:r>
        </a:p>
      </dgm:t>
    </dgm:pt>
    <dgm:pt modelId="{A86F97C4-6FD1-478E-B21C-8A1604C2D17B}" type="parTrans" cxnId="{221B731E-84E2-457F-BE86-04CA1FF1F84B}">
      <dgm:prSet/>
      <dgm:spPr/>
      <dgm:t>
        <a:bodyPr/>
        <a:lstStyle/>
        <a:p>
          <a:endParaRPr lang="en-US"/>
        </a:p>
      </dgm:t>
    </dgm:pt>
    <dgm:pt modelId="{7672B385-9423-46C6-8E79-78A751923E43}" type="sibTrans" cxnId="{221B731E-84E2-457F-BE86-04CA1FF1F84B}">
      <dgm:prSet/>
      <dgm:spPr/>
      <dgm:t>
        <a:bodyPr/>
        <a:lstStyle/>
        <a:p>
          <a:endParaRPr lang="en-US"/>
        </a:p>
      </dgm:t>
    </dgm:pt>
    <dgm:pt modelId="{955B167B-3BDC-4021-9660-61CB6987B832}">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Provide program and faculty with feedback – during the feedback session if appropriate or through your program’s online teacher evaluation system.  They too need to know how they are doing!</a:t>
          </a:r>
        </a:p>
      </dgm:t>
    </dgm:pt>
    <dgm:pt modelId="{A8E7CEE1-8661-4F3B-83D9-A7F47532338D}" type="parTrans" cxnId="{E3E7B5CC-D225-4AA9-851F-35202E5F6965}">
      <dgm:prSet/>
      <dgm:spPr/>
      <dgm:t>
        <a:bodyPr/>
        <a:lstStyle/>
        <a:p>
          <a:endParaRPr lang="en-US"/>
        </a:p>
      </dgm:t>
    </dgm:pt>
    <dgm:pt modelId="{ADEAA16A-7385-4CAE-BC56-0202522EE2DB}" type="sibTrans" cxnId="{E3E7B5CC-D225-4AA9-851F-35202E5F6965}">
      <dgm:prSet/>
      <dgm:spPr/>
      <dgm:t>
        <a:bodyPr/>
        <a:lstStyle/>
        <a:p>
          <a:endParaRPr lang="en-US"/>
        </a:p>
      </dgm:t>
    </dgm:pt>
    <dgm:pt modelId="{6332DC31-3DFC-43F1-86BD-4FB0C36AD554}">
      <dgm:prSet/>
      <dgm:spPr/>
      <dgm:t>
        <a:bodyPr/>
        <a:lstStyle/>
        <a:p>
          <a:r>
            <a:rPr lang="en-US"/>
            <a:t>Need</a:t>
          </a:r>
        </a:p>
      </dgm:t>
    </dgm:pt>
    <dgm:pt modelId="{60414DC9-0218-4030-A8C1-839E6BC53132}" type="parTrans" cxnId="{F214C7C7-E15D-433B-A595-EDD036E4A163}">
      <dgm:prSet/>
      <dgm:spPr/>
      <dgm:t>
        <a:bodyPr/>
        <a:lstStyle/>
        <a:p>
          <a:endParaRPr lang="en-US"/>
        </a:p>
      </dgm:t>
    </dgm:pt>
    <dgm:pt modelId="{7B214C9C-B2CC-468A-AAB7-90603D29D8BA}" type="sibTrans" cxnId="{F214C7C7-E15D-433B-A595-EDD036E4A163}">
      <dgm:prSet/>
      <dgm:spPr/>
      <dgm:t>
        <a:bodyPr/>
        <a:lstStyle/>
        <a:p>
          <a:endParaRPr lang="en-US"/>
        </a:p>
      </dgm:t>
    </dgm:pt>
    <dgm:pt modelId="{C02270B7-6382-4586-B023-49880143EEEF}">
      <dgm:prSet>
        <dgm:style>
          <a:lnRef idx="1">
            <a:schemeClr val="accent3"/>
          </a:lnRef>
          <a:fillRef idx="2">
            <a:schemeClr val="accent3"/>
          </a:fillRef>
          <a:effectRef idx="1">
            <a:schemeClr val="accent3"/>
          </a:effectRef>
          <a:fontRef idx="minor">
            <a:schemeClr val="dk1"/>
          </a:fontRef>
        </dgm:style>
      </dgm:prSet>
      <dgm:spPr/>
      <dgm:t>
        <a:bodyPr/>
        <a:lstStyle/>
        <a:p>
          <a:r>
            <a:rPr lang="en-US" dirty="0"/>
            <a:t>Need to enjoy this time!</a:t>
          </a:r>
        </a:p>
      </dgm:t>
    </dgm:pt>
    <dgm:pt modelId="{A840235F-80E3-4F12-BF02-4DBDB8E089C3}" type="parTrans" cxnId="{6A37B31D-A463-4C41-87A1-2FF76EC72DF1}">
      <dgm:prSet/>
      <dgm:spPr/>
      <dgm:t>
        <a:bodyPr/>
        <a:lstStyle/>
        <a:p>
          <a:endParaRPr lang="en-US"/>
        </a:p>
      </dgm:t>
    </dgm:pt>
    <dgm:pt modelId="{39F6C5BE-32CC-4D89-9AE9-FF04F0591C90}" type="sibTrans" cxnId="{6A37B31D-A463-4C41-87A1-2FF76EC72DF1}">
      <dgm:prSet/>
      <dgm:spPr/>
      <dgm:t>
        <a:bodyPr/>
        <a:lstStyle/>
        <a:p>
          <a:endParaRPr lang="en-US"/>
        </a:p>
      </dgm:t>
    </dgm:pt>
    <dgm:pt modelId="{8120144C-F00D-0E42-8B90-7C5C9F9465C0}" type="pres">
      <dgm:prSet presAssocID="{52CBAE36-EBCC-4B83-BE44-8DEAA3A52F33}" presName="Name0" presStyleCnt="0">
        <dgm:presLayoutVars>
          <dgm:dir/>
          <dgm:animLvl val="lvl"/>
          <dgm:resizeHandles val="exact"/>
        </dgm:presLayoutVars>
      </dgm:prSet>
      <dgm:spPr/>
    </dgm:pt>
    <dgm:pt modelId="{4EF20587-6BAF-6D46-9394-973C28EA85C9}" type="pres">
      <dgm:prSet presAssocID="{213DCBD2-E7BC-466E-8306-44341F2F31E8}" presName="linNode" presStyleCnt="0"/>
      <dgm:spPr/>
    </dgm:pt>
    <dgm:pt modelId="{4DC01C19-35BE-CF45-9CA6-AB939B6DB730}" type="pres">
      <dgm:prSet presAssocID="{213DCBD2-E7BC-466E-8306-44341F2F31E8}" presName="parentText" presStyleLbl="solidFgAcc1" presStyleIdx="0" presStyleCnt="5">
        <dgm:presLayoutVars>
          <dgm:chMax val="1"/>
          <dgm:bulletEnabled/>
        </dgm:presLayoutVars>
      </dgm:prSet>
      <dgm:spPr/>
    </dgm:pt>
    <dgm:pt modelId="{3867DE3B-FBA7-9440-BEF4-5BE3087AF467}" type="pres">
      <dgm:prSet presAssocID="{213DCBD2-E7BC-466E-8306-44341F2F31E8}" presName="descendantText" presStyleLbl="alignNode1" presStyleIdx="0" presStyleCnt="5">
        <dgm:presLayoutVars>
          <dgm:bulletEnabled/>
        </dgm:presLayoutVars>
      </dgm:prSet>
      <dgm:spPr/>
    </dgm:pt>
    <dgm:pt modelId="{87F55C4B-1C47-F34E-9784-BA6FCE5E6A39}" type="pres">
      <dgm:prSet presAssocID="{5AE3F5B1-AF5C-4345-A99C-1E495635B314}" presName="sp" presStyleCnt="0"/>
      <dgm:spPr/>
    </dgm:pt>
    <dgm:pt modelId="{86CDDF56-76D2-5243-A7BD-ABEE4F644D7D}" type="pres">
      <dgm:prSet presAssocID="{69D6B707-8B02-4FC4-BBB0-0FFA378D17D8}" presName="linNode" presStyleCnt="0"/>
      <dgm:spPr/>
    </dgm:pt>
    <dgm:pt modelId="{59F58702-34B5-094D-B76C-6E0442F030F8}" type="pres">
      <dgm:prSet presAssocID="{69D6B707-8B02-4FC4-BBB0-0FFA378D17D8}" presName="parentText" presStyleLbl="solidFgAcc1" presStyleIdx="1" presStyleCnt="5">
        <dgm:presLayoutVars>
          <dgm:chMax val="1"/>
          <dgm:bulletEnabled/>
        </dgm:presLayoutVars>
      </dgm:prSet>
      <dgm:spPr/>
    </dgm:pt>
    <dgm:pt modelId="{F0C3F26C-E7A1-5C46-B649-E71CCDD017A1}" type="pres">
      <dgm:prSet presAssocID="{69D6B707-8B02-4FC4-BBB0-0FFA378D17D8}" presName="descendantText" presStyleLbl="alignNode1" presStyleIdx="1" presStyleCnt="5">
        <dgm:presLayoutVars>
          <dgm:bulletEnabled/>
        </dgm:presLayoutVars>
      </dgm:prSet>
      <dgm:spPr/>
    </dgm:pt>
    <dgm:pt modelId="{0B3CA1BC-E8D0-AF42-A7B5-51543FD0BAF9}" type="pres">
      <dgm:prSet presAssocID="{89367008-1C6D-4617-BE67-137D8FC7A9D5}" presName="sp" presStyleCnt="0"/>
      <dgm:spPr/>
    </dgm:pt>
    <dgm:pt modelId="{CEEBBBC4-67D4-7044-8AF3-9C1E186C836E}" type="pres">
      <dgm:prSet presAssocID="{7CEECCBD-6DAC-451D-BB58-0682CDB65579}" presName="linNode" presStyleCnt="0"/>
      <dgm:spPr/>
    </dgm:pt>
    <dgm:pt modelId="{91F80DD9-864C-AE4B-A85C-2018532D6CD9}" type="pres">
      <dgm:prSet presAssocID="{7CEECCBD-6DAC-451D-BB58-0682CDB65579}" presName="parentText" presStyleLbl="solidFgAcc1" presStyleIdx="2" presStyleCnt="5">
        <dgm:presLayoutVars>
          <dgm:chMax val="1"/>
          <dgm:bulletEnabled/>
        </dgm:presLayoutVars>
      </dgm:prSet>
      <dgm:spPr/>
    </dgm:pt>
    <dgm:pt modelId="{1659AB9C-943E-F941-9105-A5AF35AF6056}" type="pres">
      <dgm:prSet presAssocID="{7CEECCBD-6DAC-451D-BB58-0682CDB65579}" presName="descendantText" presStyleLbl="alignNode1" presStyleIdx="2" presStyleCnt="5">
        <dgm:presLayoutVars>
          <dgm:bulletEnabled/>
        </dgm:presLayoutVars>
      </dgm:prSet>
      <dgm:spPr/>
    </dgm:pt>
    <dgm:pt modelId="{9069A2F4-26E0-3B44-A29B-C295CBE3135B}" type="pres">
      <dgm:prSet presAssocID="{5FD49BB2-81DB-4FF9-A741-7AEB8B1C71B3}" presName="sp" presStyleCnt="0"/>
      <dgm:spPr/>
    </dgm:pt>
    <dgm:pt modelId="{AAF06C10-3CBB-454D-B0AA-0D6673997255}" type="pres">
      <dgm:prSet presAssocID="{BC66BF66-4F74-4688-B7BB-D69F8F9F9181}" presName="linNode" presStyleCnt="0"/>
      <dgm:spPr/>
    </dgm:pt>
    <dgm:pt modelId="{606D3D8A-5017-F047-9152-F121CD649D25}" type="pres">
      <dgm:prSet presAssocID="{BC66BF66-4F74-4688-B7BB-D69F8F9F9181}" presName="parentText" presStyleLbl="solidFgAcc1" presStyleIdx="3" presStyleCnt="5">
        <dgm:presLayoutVars>
          <dgm:chMax val="1"/>
          <dgm:bulletEnabled/>
        </dgm:presLayoutVars>
      </dgm:prSet>
      <dgm:spPr/>
    </dgm:pt>
    <dgm:pt modelId="{58E02690-255D-EE4A-A756-6B8F9DC089C0}" type="pres">
      <dgm:prSet presAssocID="{BC66BF66-4F74-4688-B7BB-D69F8F9F9181}" presName="descendantText" presStyleLbl="alignNode1" presStyleIdx="3" presStyleCnt="5">
        <dgm:presLayoutVars>
          <dgm:bulletEnabled/>
        </dgm:presLayoutVars>
      </dgm:prSet>
      <dgm:spPr/>
    </dgm:pt>
    <dgm:pt modelId="{E2CEEB88-EA6D-BD43-9C67-3312F820DF4F}" type="pres">
      <dgm:prSet presAssocID="{7672B385-9423-46C6-8E79-78A751923E43}" presName="sp" presStyleCnt="0"/>
      <dgm:spPr/>
    </dgm:pt>
    <dgm:pt modelId="{0B55B409-ADB8-7745-9BCA-0495635947B8}" type="pres">
      <dgm:prSet presAssocID="{6332DC31-3DFC-43F1-86BD-4FB0C36AD554}" presName="linNode" presStyleCnt="0"/>
      <dgm:spPr/>
    </dgm:pt>
    <dgm:pt modelId="{938D9249-1BD6-594E-9370-658B2033EF3C}" type="pres">
      <dgm:prSet presAssocID="{6332DC31-3DFC-43F1-86BD-4FB0C36AD554}" presName="parentText" presStyleLbl="solidFgAcc1" presStyleIdx="4" presStyleCnt="5">
        <dgm:presLayoutVars>
          <dgm:chMax val="1"/>
          <dgm:bulletEnabled/>
        </dgm:presLayoutVars>
      </dgm:prSet>
      <dgm:spPr/>
    </dgm:pt>
    <dgm:pt modelId="{620A4D14-F49B-5C4C-B8D3-6DD57AB02E10}" type="pres">
      <dgm:prSet presAssocID="{6332DC31-3DFC-43F1-86BD-4FB0C36AD554}" presName="descendantText" presStyleLbl="alignNode1" presStyleIdx="4" presStyleCnt="5">
        <dgm:presLayoutVars>
          <dgm:bulletEnabled/>
        </dgm:presLayoutVars>
      </dgm:prSet>
      <dgm:spPr/>
    </dgm:pt>
  </dgm:ptLst>
  <dgm:cxnLst>
    <dgm:cxn modelId="{82C74104-FFDB-4137-9115-33EDAD1B01DD}" srcId="{69D6B707-8B02-4FC4-BBB0-0FFA378D17D8}" destId="{DE957DF8-70DD-426D-903E-C34FC1FAEAD4}" srcOrd="0" destOrd="0" parTransId="{1CF46663-0121-478B-B4F3-B732C6E69A4B}" sibTransId="{95FDB2EF-F93C-43A5-BE4B-92132C0F170A}"/>
    <dgm:cxn modelId="{F5C90E06-4CC7-DE46-892B-AA2EF205270A}" type="presOf" srcId="{DE957DF8-70DD-426D-903E-C34FC1FAEAD4}" destId="{F0C3F26C-E7A1-5C46-B649-E71CCDD017A1}" srcOrd="0" destOrd="0" presId="urn:microsoft.com/office/officeart/2016/7/layout/VerticalHollowActionList"/>
    <dgm:cxn modelId="{B5D6EE0D-CE62-8B43-B1B5-193189592DB8}" type="presOf" srcId="{6EADD9E3-7356-44DD-984D-E30C83157259}" destId="{3867DE3B-FBA7-9440-BEF4-5BE3087AF467}" srcOrd="0" destOrd="0" presId="urn:microsoft.com/office/officeart/2016/7/layout/VerticalHollowActionList"/>
    <dgm:cxn modelId="{9E121713-FA6D-8243-86A8-F98F8661C2A2}" type="presOf" srcId="{7CEECCBD-6DAC-451D-BB58-0682CDB65579}" destId="{91F80DD9-864C-AE4B-A85C-2018532D6CD9}" srcOrd="0" destOrd="0" presId="urn:microsoft.com/office/officeart/2016/7/layout/VerticalHollowActionList"/>
    <dgm:cxn modelId="{6A37B31D-A463-4C41-87A1-2FF76EC72DF1}" srcId="{6332DC31-3DFC-43F1-86BD-4FB0C36AD554}" destId="{C02270B7-6382-4586-B023-49880143EEEF}" srcOrd="0" destOrd="0" parTransId="{A840235F-80E3-4F12-BF02-4DBDB8E089C3}" sibTransId="{39F6C5BE-32CC-4D89-9AE9-FF04F0591C90}"/>
    <dgm:cxn modelId="{221B731E-84E2-457F-BE86-04CA1FF1F84B}" srcId="{52CBAE36-EBCC-4B83-BE44-8DEAA3A52F33}" destId="{BC66BF66-4F74-4688-B7BB-D69F8F9F9181}" srcOrd="3" destOrd="0" parTransId="{A86F97C4-6FD1-478E-B21C-8A1604C2D17B}" sibTransId="{7672B385-9423-46C6-8E79-78A751923E43}"/>
    <dgm:cxn modelId="{CE6F851E-710E-5C45-9E78-44E1A556604D}" type="presOf" srcId="{70CE7908-999F-4410-86FD-C45CA6403AA1}" destId="{1659AB9C-943E-F941-9105-A5AF35AF6056}" srcOrd="0" destOrd="0" presId="urn:microsoft.com/office/officeart/2016/7/layout/VerticalHollowActionList"/>
    <dgm:cxn modelId="{69B1A341-8E80-5E48-82CA-0C0B5F816253}" type="presOf" srcId="{955B167B-3BDC-4021-9660-61CB6987B832}" destId="{58E02690-255D-EE4A-A756-6B8F9DC089C0}" srcOrd="0" destOrd="0" presId="urn:microsoft.com/office/officeart/2016/7/layout/VerticalHollowActionList"/>
    <dgm:cxn modelId="{DDC78B48-B380-D74B-AD00-B9E3367CEDC6}" type="presOf" srcId="{C02270B7-6382-4586-B023-49880143EEEF}" destId="{620A4D14-F49B-5C4C-B8D3-6DD57AB02E10}" srcOrd="0" destOrd="0" presId="urn:microsoft.com/office/officeart/2016/7/layout/VerticalHollowActionList"/>
    <dgm:cxn modelId="{05311E84-F0C7-4918-8D34-399704EA23ED}" srcId="{7CEECCBD-6DAC-451D-BB58-0682CDB65579}" destId="{70CE7908-999F-4410-86FD-C45CA6403AA1}" srcOrd="0" destOrd="0" parTransId="{107AD152-D46C-4EAB-8055-6633E73A32C6}" sibTransId="{A3CD439A-945C-4B3E-906C-C84D5CC0FB67}"/>
    <dgm:cxn modelId="{014CCD9B-48C7-4F97-BD41-852E95F0EF35}" srcId="{52CBAE36-EBCC-4B83-BE44-8DEAA3A52F33}" destId="{213DCBD2-E7BC-466E-8306-44341F2F31E8}" srcOrd="0" destOrd="0" parTransId="{2F28B300-E7EA-49DF-B9B5-DAA9F0D251AB}" sibTransId="{5AE3F5B1-AF5C-4345-A99C-1E495635B314}"/>
    <dgm:cxn modelId="{0D6C6D9E-5BB2-4C29-9B47-CA278CB4FE02}" srcId="{52CBAE36-EBCC-4B83-BE44-8DEAA3A52F33}" destId="{7CEECCBD-6DAC-451D-BB58-0682CDB65579}" srcOrd="2" destOrd="0" parTransId="{75A66B89-4C05-422B-A53B-6D228DD818CD}" sibTransId="{5FD49BB2-81DB-4FF9-A741-7AEB8B1C71B3}"/>
    <dgm:cxn modelId="{5077D7AD-3B54-7D4B-9B89-CB739B3F8C7B}" type="presOf" srcId="{BC66BF66-4F74-4688-B7BB-D69F8F9F9181}" destId="{606D3D8A-5017-F047-9152-F121CD649D25}" srcOrd="0" destOrd="0" presId="urn:microsoft.com/office/officeart/2016/7/layout/VerticalHollowActionList"/>
    <dgm:cxn modelId="{32AC6FBB-4504-F344-907F-73EDCE6EE910}" type="presOf" srcId="{52CBAE36-EBCC-4B83-BE44-8DEAA3A52F33}" destId="{8120144C-F00D-0E42-8B90-7C5C9F9465C0}" srcOrd="0" destOrd="0" presId="urn:microsoft.com/office/officeart/2016/7/layout/VerticalHollowActionList"/>
    <dgm:cxn modelId="{E2B126BE-8946-FD47-BC9E-16FB12C66B75}" type="presOf" srcId="{69D6B707-8B02-4FC4-BBB0-0FFA378D17D8}" destId="{59F58702-34B5-094D-B76C-6E0442F030F8}" srcOrd="0" destOrd="0" presId="urn:microsoft.com/office/officeart/2016/7/layout/VerticalHollowActionList"/>
    <dgm:cxn modelId="{F214C7C7-E15D-433B-A595-EDD036E4A163}" srcId="{52CBAE36-EBCC-4B83-BE44-8DEAA3A52F33}" destId="{6332DC31-3DFC-43F1-86BD-4FB0C36AD554}" srcOrd="4" destOrd="0" parTransId="{60414DC9-0218-4030-A8C1-839E6BC53132}" sibTransId="{7B214C9C-B2CC-468A-AAB7-90603D29D8BA}"/>
    <dgm:cxn modelId="{E3E7B5CC-D225-4AA9-851F-35202E5F6965}" srcId="{BC66BF66-4F74-4688-B7BB-D69F8F9F9181}" destId="{955B167B-3BDC-4021-9660-61CB6987B832}" srcOrd="0" destOrd="0" parTransId="{A8E7CEE1-8661-4F3B-83D9-A7F47532338D}" sibTransId="{ADEAA16A-7385-4CAE-BC56-0202522EE2DB}"/>
    <dgm:cxn modelId="{7A5413D4-F7F2-7E46-BB3D-5448AFC21636}" type="presOf" srcId="{6332DC31-3DFC-43F1-86BD-4FB0C36AD554}" destId="{938D9249-1BD6-594E-9370-658B2033EF3C}" srcOrd="0" destOrd="0" presId="urn:microsoft.com/office/officeart/2016/7/layout/VerticalHollowActionList"/>
    <dgm:cxn modelId="{CF1664EE-F49E-2D46-9D62-2CCABAC7D4DF}" type="presOf" srcId="{213DCBD2-E7BC-466E-8306-44341F2F31E8}" destId="{4DC01C19-35BE-CF45-9CA6-AB939B6DB730}" srcOrd="0" destOrd="0" presId="urn:microsoft.com/office/officeart/2016/7/layout/VerticalHollowActionList"/>
    <dgm:cxn modelId="{32997DF0-3534-4DF4-8EA0-15AED8D77650}" srcId="{52CBAE36-EBCC-4B83-BE44-8DEAA3A52F33}" destId="{69D6B707-8B02-4FC4-BBB0-0FFA378D17D8}" srcOrd="1" destOrd="0" parTransId="{382B7CED-E681-4545-9B80-68B97FE4DEB2}" sibTransId="{89367008-1C6D-4617-BE67-137D8FC7A9D5}"/>
    <dgm:cxn modelId="{B5970EF4-8257-431B-A91E-7FB3E0DFF313}" srcId="{213DCBD2-E7BC-466E-8306-44341F2F31E8}" destId="{6EADD9E3-7356-44DD-984D-E30C83157259}" srcOrd="0" destOrd="0" parTransId="{3EB6E2D2-E228-4445-9A97-92510393B08F}" sibTransId="{29EA28D8-1766-4852-89C9-A329FB326969}"/>
    <dgm:cxn modelId="{0A193786-0A20-B34F-8907-FDE66BE853D5}" type="presParOf" srcId="{8120144C-F00D-0E42-8B90-7C5C9F9465C0}" destId="{4EF20587-6BAF-6D46-9394-973C28EA85C9}" srcOrd="0" destOrd="0" presId="urn:microsoft.com/office/officeart/2016/7/layout/VerticalHollowActionList"/>
    <dgm:cxn modelId="{D6ACE7C9-9A02-DD4D-B055-D549A9445F9E}" type="presParOf" srcId="{4EF20587-6BAF-6D46-9394-973C28EA85C9}" destId="{4DC01C19-35BE-CF45-9CA6-AB939B6DB730}" srcOrd="0" destOrd="0" presId="urn:microsoft.com/office/officeart/2016/7/layout/VerticalHollowActionList"/>
    <dgm:cxn modelId="{15E083DA-A051-C943-88EC-AAC785812B44}" type="presParOf" srcId="{4EF20587-6BAF-6D46-9394-973C28EA85C9}" destId="{3867DE3B-FBA7-9440-BEF4-5BE3087AF467}" srcOrd="1" destOrd="0" presId="urn:microsoft.com/office/officeart/2016/7/layout/VerticalHollowActionList"/>
    <dgm:cxn modelId="{B62AB298-E813-BB48-9C8D-37CA440ED703}" type="presParOf" srcId="{8120144C-F00D-0E42-8B90-7C5C9F9465C0}" destId="{87F55C4B-1C47-F34E-9784-BA6FCE5E6A39}" srcOrd="1" destOrd="0" presId="urn:microsoft.com/office/officeart/2016/7/layout/VerticalHollowActionList"/>
    <dgm:cxn modelId="{C59CD4AA-135B-B14E-B3EE-6B409084768B}" type="presParOf" srcId="{8120144C-F00D-0E42-8B90-7C5C9F9465C0}" destId="{86CDDF56-76D2-5243-A7BD-ABEE4F644D7D}" srcOrd="2" destOrd="0" presId="urn:microsoft.com/office/officeart/2016/7/layout/VerticalHollowActionList"/>
    <dgm:cxn modelId="{0A038025-6B70-5B46-85E3-9C7909E9EBE0}" type="presParOf" srcId="{86CDDF56-76D2-5243-A7BD-ABEE4F644D7D}" destId="{59F58702-34B5-094D-B76C-6E0442F030F8}" srcOrd="0" destOrd="0" presId="urn:microsoft.com/office/officeart/2016/7/layout/VerticalHollowActionList"/>
    <dgm:cxn modelId="{3277990D-A6C4-164D-996D-BE84A1F8C69C}" type="presParOf" srcId="{86CDDF56-76D2-5243-A7BD-ABEE4F644D7D}" destId="{F0C3F26C-E7A1-5C46-B649-E71CCDD017A1}" srcOrd="1" destOrd="0" presId="urn:microsoft.com/office/officeart/2016/7/layout/VerticalHollowActionList"/>
    <dgm:cxn modelId="{FB17A9DA-39FD-BB46-9870-FE1474837A0A}" type="presParOf" srcId="{8120144C-F00D-0E42-8B90-7C5C9F9465C0}" destId="{0B3CA1BC-E8D0-AF42-A7B5-51543FD0BAF9}" srcOrd="3" destOrd="0" presId="urn:microsoft.com/office/officeart/2016/7/layout/VerticalHollowActionList"/>
    <dgm:cxn modelId="{57A8CFB9-B87F-8F43-B0B1-6F76D5BD79F2}" type="presParOf" srcId="{8120144C-F00D-0E42-8B90-7C5C9F9465C0}" destId="{CEEBBBC4-67D4-7044-8AF3-9C1E186C836E}" srcOrd="4" destOrd="0" presId="urn:microsoft.com/office/officeart/2016/7/layout/VerticalHollowActionList"/>
    <dgm:cxn modelId="{9D4B1D1A-F4B7-034C-91F6-9A57BAE5B65C}" type="presParOf" srcId="{CEEBBBC4-67D4-7044-8AF3-9C1E186C836E}" destId="{91F80DD9-864C-AE4B-A85C-2018532D6CD9}" srcOrd="0" destOrd="0" presId="urn:microsoft.com/office/officeart/2016/7/layout/VerticalHollowActionList"/>
    <dgm:cxn modelId="{466A808E-31BA-6E43-86F2-99C27A45C5E1}" type="presParOf" srcId="{CEEBBBC4-67D4-7044-8AF3-9C1E186C836E}" destId="{1659AB9C-943E-F941-9105-A5AF35AF6056}" srcOrd="1" destOrd="0" presId="urn:microsoft.com/office/officeart/2016/7/layout/VerticalHollowActionList"/>
    <dgm:cxn modelId="{421B5341-F27A-F34B-8602-23D5FE92FB01}" type="presParOf" srcId="{8120144C-F00D-0E42-8B90-7C5C9F9465C0}" destId="{9069A2F4-26E0-3B44-A29B-C295CBE3135B}" srcOrd="5" destOrd="0" presId="urn:microsoft.com/office/officeart/2016/7/layout/VerticalHollowActionList"/>
    <dgm:cxn modelId="{E45B238F-9544-FE4D-97F9-1AA140D41DB6}" type="presParOf" srcId="{8120144C-F00D-0E42-8B90-7C5C9F9465C0}" destId="{AAF06C10-3CBB-454D-B0AA-0D6673997255}" srcOrd="6" destOrd="0" presId="urn:microsoft.com/office/officeart/2016/7/layout/VerticalHollowActionList"/>
    <dgm:cxn modelId="{37BF0CC6-A539-9B46-8F8B-1DFABD26DB74}" type="presParOf" srcId="{AAF06C10-3CBB-454D-B0AA-0D6673997255}" destId="{606D3D8A-5017-F047-9152-F121CD649D25}" srcOrd="0" destOrd="0" presId="urn:microsoft.com/office/officeart/2016/7/layout/VerticalHollowActionList"/>
    <dgm:cxn modelId="{D22F334C-5FB9-E648-AC84-88DE364E839C}" type="presParOf" srcId="{AAF06C10-3CBB-454D-B0AA-0D6673997255}" destId="{58E02690-255D-EE4A-A756-6B8F9DC089C0}" srcOrd="1" destOrd="0" presId="urn:microsoft.com/office/officeart/2016/7/layout/VerticalHollowActionList"/>
    <dgm:cxn modelId="{8B9C42A2-68EB-A44A-A5A7-03D5CA254968}" type="presParOf" srcId="{8120144C-F00D-0E42-8B90-7C5C9F9465C0}" destId="{E2CEEB88-EA6D-BD43-9C67-3312F820DF4F}" srcOrd="7" destOrd="0" presId="urn:microsoft.com/office/officeart/2016/7/layout/VerticalHollowActionList"/>
    <dgm:cxn modelId="{06214B12-6A65-0048-9F83-225E848D6E3D}" type="presParOf" srcId="{8120144C-F00D-0E42-8B90-7C5C9F9465C0}" destId="{0B55B409-ADB8-7745-9BCA-0495635947B8}" srcOrd="8" destOrd="0" presId="urn:microsoft.com/office/officeart/2016/7/layout/VerticalHollowActionList"/>
    <dgm:cxn modelId="{5B1A92C5-6F4D-FB4E-8A9D-6BFA00F91073}" type="presParOf" srcId="{0B55B409-ADB8-7745-9BCA-0495635947B8}" destId="{938D9249-1BD6-594E-9370-658B2033EF3C}" srcOrd="0" destOrd="0" presId="urn:microsoft.com/office/officeart/2016/7/layout/VerticalHollowActionList"/>
    <dgm:cxn modelId="{C76A6342-3D69-8A46-B5F6-DBB47EF074C3}" type="presParOf" srcId="{0B55B409-ADB8-7745-9BCA-0495635947B8}" destId="{620A4D14-F49B-5C4C-B8D3-6DD57AB02E10}"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E59EE1-7A54-401D-BB1E-D9B060D5C731}"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BAB903A7-2A27-44D6-B6E0-1429347EB8D7}">
      <dgm:prSet/>
      <dgm:spPr/>
      <dgm:t>
        <a:bodyPr/>
        <a:lstStyle/>
        <a:p>
          <a:r>
            <a:rPr lang="en-US" dirty="0"/>
            <a:t>To ensure that the overall program design can provide all that is necessary to produce a competent specialist in the discipline</a:t>
          </a:r>
        </a:p>
      </dgm:t>
    </dgm:pt>
    <dgm:pt modelId="{BA4ED53B-ED96-4F8D-81C4-6E63C82B1689}" type="parTrans" cxnId="{F3A2371B-50E1-4884-B3FC-7A6661E9FF17}">
      <dgm:prSet/>
      <dgm:spPr/>
      <dgm:t>
        <a:bodyPr/>
        <a:lstStyle/>
        <a:p>
          <a:endParaRPr lang="en-US"/>
        </a:p>
      </dgm:t>
    </dgm:pt>
    <dgm:pt modelId="{9F228176-64D1-4855-B01E-9DD3D826A79F}" type="sibTrans" cxnId="{F3A2371B-50E1-4884-B3FC-7A6661E9FF17}">
      <dgm:prSet/>
      <dgm:spPr/>
      <dgm:t>
        <a:bodyPr/>
        <a:lstStyle/>
        <a:p>
          <a:endParaRPr lang="en-US"/>
        </a:p>
      </dgm:t>
    </dgm:pt>
    <dgm:pt modelId="{ACA09F01-3892-4735-A263-F77788193D44}">
      <dgm:prSet/>
      <dgm:spPr/>
      <dgm:t>
        <a:bodyPr/>
        <a:lstStyle/>
        <a:p>
          <a:r>
            <a:rPr lang="en-US"/>
            <a:t>To ensure that all the components of CBD are mapped to appropriate places in the curriculum</a:t>
          </a:r>
        </a:p>
      </dgm:t>
    </dgm:pt>
    <dgm:pt modelId="{55B46216-9F3E-44F3-8DF4-93218690EF04}" type="parTrans" cxnId="{53B4AE09-D177-432D-A6AF-A0A335B0BBE8}">
      <dgm:prSet/>
      <dgm:spPr/>
      <dgm:t>
        <a:bodyPr/>
        <a:lstStyle/>
        <a:p>
          <a:endParaRPr lang="en-US"/>
        </a:p>
      </dgm:t>
    </dgm:pt>
    <dgm:pt modelId="{EFC3C692-876B-4B00-9D7A-EE926AF02A51}" type="sibTrans" cxnId="{53B4AE09-D177-432D-A6AF-A0A335B0BBE8}">
      <dgm:prSet/>
      <dgm:spPr/>
      <dgm:t>
        <a:bodyPr/>
        <a:lstStyle/>
        <a:p>
          <a:endParaRPr lang="en-US"/>
        </a:p>
      </dgm:t>
    </dgm:pt>
    <dgm:pt modelId="{A744E0AB-4B20-46B5-BFEB-3D8A0264D727}">
      <dgm:prSet/>
      <dgm:spPr/>
      <dgm:t>
        <a:bodyPr/>
        <a:lstStyle/>
        <a:p>
          <a:r>
            <a:rPr lang="en-US"/>
            <a:t>To ensure appropriate exposure to experiences that provide opportunities to meet the EPAs and become entrusted</a:t>
          </a:r>
        </a:p>
      </dgm:t>
    </dgm:pt>
    <dgm:pt modelId="{D15468BD-EC17-4AB9-9019-AB4CF38B5D8A}" type="parTrans" cxnId="{883E6C03-E332-4A11-928B-EE32E0B6173D}">
      <dgm:prSet/>
      <dgm:spPr/>
      <dgm:t>
        <a:bodyPr/>
        <a:lstStyle/>
        <a:p>
          <a:endParaRPr lang="en-US"/>
        </a:p>
      </dgm:t>
    </dgm:pt>
    <dgm:pt modelId="{128BADFC-9843-495C-9B77-4BCAE5193331}" type="sibTrans" cxnId="{883E6C03-E332-4A11-928B-EE32E0B6173D}">
      <dgm:prSet/>
      <dgm:spPr/>
      <dgm:t>
        <a:bodyPr/>
        <a:lstStyle/>
        <a:p>
          <a:endParaRPr lang="en-US"/>
        </a:p>
      </dgm:t>
    </dgm:pt>
    <dgm:pt modelId="{937EC328-464C-472A-A5C8-EAF9F200D0D4}">
      <dgm:prSet/>
      <dgm:spPr/>
      <dgm:t>
        <a:bodyPr/>
        <a:lstStyle/>
        <a:p>
          <a:r>
            <a:rPr lang="en-US"/>
            <a:t>To develop faculty, educating them about CBD and their role including:  EPAs and milestones, providing feedback and coaching, using the electronic platform, supporting residents for success</a:t>
          </a:r>
        </a:p>
      </dgm:t>
    </dgm:pt>
    <dgm:pt modelId="{20F15BD5-904F-4989-87F9-83F36631B284}" type="parTrans" cxnId="{ABD67907-01AA-445A-B6D7-923F5B75B27B}">
      <dgm:prSet/>
      <dgm:spPr/>
      <dgm:t>
        <a:bodyPr/>
        <a:lstStyle/>
        <a:p>
          <a:endParaRPr lang="en-US"/>
        </a:p>
      </dgm:t>
    </dgm:pt>
    <dgm:pt modelId="{8F80FCEB-82B3-4DF5-AD71-33AA270AA387}" type="sibTrans" cxnId="{ABD67907-01AA-445A-B6D7-923F5B75B27B}">
      <dgm:prSet/>
      <dgm:spPr/>
      <dgm:t>
        <a:bodyPr/>
        <a:lstStyle/>
        <a:p>
          <a:endParaRPr lang="en-US"/>
        </a:p>
      </dgm:t>
    </dgm:pt>
    <dgm:pt modelId="{58C766D2-EA39-455B-B357-59487C890590}">
      <dgm:prSet/>
      <dgm:spPr/>
      <dgm:t>
        <a:bodyPr/>
        <a:lstStyle/>
        <a:p>
          <a:r>
            <a:rPr lang="en-US"/>
            <a:t>To foster a Growth Mindset in the institution, themselves and the trainees</a:t>
          </a:r>
        </a:p>
      </dgm:t>
    </dgm:pt>
    <dgm:pt modelId="{4C129353-6FC3-4A69-A08A-B1CA7ED0FB4B}" type="parTrans" cxnId="{9E522ACF-2B72-4429-B0DE-3DF16949BAC7}">
      <dgm:prSet/>
      <dgm:spPr/>
      <dgm:t>
        <a:bodyPr/>
        <a:lstStyle/>
        <a:p>
          <a:endParaRPr lang="en-US"/>
        </a:p>
      </dgm:t>
    </dgm:pt>
    <dgm:pt modelId="{6ABD93CE-598F-4371-B5F5-3213E2AE1188}" type="sibTrans" cxnId="{9E522ACF-2B72-4429-B0DE-3DF16949BAC7}">
      <dgm:prSet/>
      <dgm:spPr/>
      <dgm:t>
        <a:bodyPr/>
        <a:lstStyle/>
        <a:p>
          <a:endParaRPr lang="en-US"/>
        </a:p>
      </dgm:t>
    </dgm:pt>
    <dgm:pt modelId="{087099B1-281E-6845-8DA4-D4E9C2DA8BE1}" type="pres">
      <dgm:prSet presAssocID="{C9E59EE1-7A54-401D-BB1E-D9B060D5C731}" presName="linear" presStyleCnt="0">
        <dgm:presLayoutVars>
          <dgm:animLvl val="lvl"/>
          <dgm:resizeHandles val="exact"/>
        </dgm:presLayoutVars>
      </dgm:prSet>
      <dgm:spPr/>
    </dgm:pt>
    <dgm:pt modelId="{EB0D60CB-85DE-934A-8C6E-6EC37B8892E4}" type="pres">
      <dgm:prSet presAssocID="{BAB903A7-2A27-44D6-B6E0-1429347EB8D7}" presName="parentText" presStyleLbl="node1" presStyleIdx="0" presStyleCnt="5">
        <dgm:presLayoutVars>
          <dgm:chMax val="0"/>
          <dgm:bulletEnabled val="1"/>
        </dgm:presLayoutVars>
      </dgm:prSet>
      <dgm:spPr/>
    </dgm:pt>
    <dgm:pt modelId="{9398120B-7F77-C144-9214-6AFF7A23CA41}" type="pres">
      <dgm:prSet presAssocID="{9F228176-64D1-4855-B01E-9DD3D826A79F}" presName="spacer" presStyleCnt="0"/>
      <dgm:spPr/>
    </dgm:pt>
    <dgm:pt modelId="{C8E19ED5-C0AB-EE45-89D8-191115301AE1}" type="pres">
      <dgm:prSet presAssocID="{ACA09F01-3892-4735-A263-F77788193D44}" presName="parentText" presStyleLbl="node1" presStyleIdx="1" presStyleCnt="5">
        <dgm:presLayoutVars>
          <dgm:chMax val="0"/>
          <dgm:bulletEnabled val="1"/>
        </dgm:presLayoutVars>
      </dgm:prSet>
      <dgm:spPr/>
    </dgm:pt>
    <dgm:pt modelId="{512150BB-7553-3C46-A5A8-014C40E28070}" type="pres">
      <dgm:prSet presAssocID="{EFC3C692-876B-4B00-9D7A-EE926AF02A51}" presName="spacer" presStyleCnt="0"/>
      <dgm:spPr/>
    </dgm:pt>
    <dgm:pt modelId="{C9EB5F14-DEBE-4740-A291-D2B96E1D8E84}" type="pres">
      <dgm:prSet presAssocID="{A744E0AB-4B20-46B5-BFEB-3D8A0264D727}" presName="parentText" presStyleLbl="node1" presStyleIdx="2" presStyleCnt="5">
        <dgm:presLayoutVars>
          <dgm:chMax val="0"/>
          <dgm:bulletEnabled val="1"/>
        </dgm:presLayoutVars>
      </dgm:prSet>
      <dgm:spPr/>
    </dgm:pt>
    <dgm:pt modelId="{9FFCDCCD-DCC3-174C-AAA0-8791E31A0A9A}" type="pres">
      <dgm:prSet presAssocID="{128BADFC-9843-495C-9B77-4BCAE5193331}" presName="spacer" presStyleCnt="0"/>
      <dgm:spPr/>
    </dgm:pt>
    <dgm:pt modelId="{D9C4D382-50B2-3048-8528-9BAD05E1D388}" type="pres">
      <dgm:prSet presAssocID="{937EC328-464C-472A-A5C8-EAF9F200D0D4}" presName="parentText" presStyleLbl="node1" presStyleIdx="3" presStyleCnt="5">
        <dgm:presLayoutVars>
          <dgm:chMax val="0"/>
          <dgm:bulletEnabled val="1"/>
        </dgm:presLayoutVars>
      </dgm:prSet>
      <dgm:spPr/>
    </dgm:pt>
    <dgm:pt modelId="{56554770-435A-A14D-B07F-C5523739BFE1}" type="pres">
      <dgm:prSet presAssocID="{8F80FCEB-82B3-4DF5-AD71-33AA270AA387}" presName="spacer" presStyleCnt="0"/>
      <dgm:spPr/>
    </dgm:pt>
    <dgm:pt modelId="{0E23AA72-6023-A344-A5F3-488596035158}" type="pres">
      <dgm:prSet presAssocID="{58C766D2-EA39-455B-B357-59487C890590}" presName="parentText" presStyleLbl="node1" presStyleIdx="4" presStyleCnt="5">
        <dgm:presLayoutVars>
          <dgm:chMax val="0"/>
          <dgm:bulletEnabled val="1"/>
        </dgm:presLayoutVars>
      </dgm:prSet>
      <dgm:spPr/>
    </dgm:pt>
  </dgm:ptLst>
  <dgm:cxnLst>
    <dgm:cxn modelId="{883E6C03-E332-4A11-928B-EE32E0B6173D}" srcId="{C9E59EE1-7A54-401D-BB1E-D9B060D5C731}" destId="{A744E0AB-4B20-46B5-BFEB-3D8A0264D727}" srcOrd="2" destOrd="0" parTransId="{D15468BD-EC17-4AB9-9019-AB4CF38B5D8A}" sibTransId="{128BADFC-9843-495C-9B77-4BCAE5193331}"/>
    <dgm:cxn modelId="{ABD67907-01AA-445A-B6D7-923F5B75B27B}" srcId="{C9E59EE1-7A54-401D-BB1E-D9B060D5C731}" destId="{937EC328-464C-472A-A5C8-EAF9F200D0D4}" srcOrd="3" destOrd="0" parTransId="{20F15BD5-904F-4989-87F9-83F36631B284}" sibTransId="{8F80FCEB-82B3-4DF5-AD71-33AA270AA387}"/>
    <dgm:cxn modelId="{53B4AE09-D177-432D-A6AF-A0A335B0BBE8}" srcId="{C9E59EE1-7A54-401D-BB1E-D9B060D5C731}" destId="{ACA09F01-3892-4735-A263-F77788193D44}" srcOrd="1" destOrd="0" parTransId="{55B46216-9F3E-44F3-8DF4-93218690EF04}" sibTransId="{EFC3C692-876B-4B00-9D7A-EE926AF02A51}"/>
    <dgm:cxn modelId="{F3A2371B-50E1-4884-B3FC-7A6661E9FF17}" srcId="{C9E59EE1-7A54-401D-BB1E-D9B060D5C731}" destId="{BAB903A7-2A27-44D6-B6E0-1429347EB8D7}" srcOrd="0" destOrd="0" parTransId="{BA4ED53B-ED96-4F8D-81C4-6E63C82B1689}" sibTransId="{9F228176-64D1-4855-B01E-9DD3D826A79F}"/>
    <dgm:cxn modelId="{C10E333E-5823-CA4C-8363-687B2C091B7C}" type="presOf" srcId="{A744E0AB-4B20-46B5-BFEB-3D8A0264D727}" destId="{C9EB5F14-DEBE-4740-A291-D2B96E1D8E84}" srcOrd="0" destOrd="0" presId="urn:microsoft.com/office/officeart/2005/8/layout/vList2"/>
    <dgm:cxn modelId="{15EE6348-A3F1-F047-B8E5-60AAE30690BB}" type="presOf" srcId="{937EC328-464C-472A-A5C8-EAF9F200D0D4}" destId="{D9C4D382-50B2-3048-8528-9BAD05E1D388}" srcOrd="0" destOrd="0" presId="urn:microsoft.com/office/officeart/2005/8/layout/vList2"/>
    <dgm:cxn modelId="{A68C1C4A-58A9-8C49-959E-AEC1AA28EB6F}" type="presOf" srcId="{BAB903A7-2A27-44D6-B6E0-1429347EB8D7}" destId="{EB0D60CB-85DE-934A-8C6E-6EC37B8892E4}" srcOrd="0" destOrd="0" presId="urn:microsoft.com/office/officeart/2005/8/layout/vList2"/>
    <dgm:cxn modelId="{A990E7B8-D3C1-CF47-9AD9-ED66CFCCE54A}" type="presOf" srcId="{C9E59EE1-7A54-401D-BB1E-D9B060D5C731}" destId="{087099B1-281E-6845-8DA4-D4E9C2DA8BE1}" srcOrd="0" destOrd="0" presId="urn:microsoft.com/office/officeart/2005/8/layout/vList2"/>
    <dgm:cxn modelId="{9E522ACF-2B72-4429-B0DE-3DF16949BAC7}" srcId="{C9E59EE1-7A54-401D-BB1E-D9B060D5C731}" destId="{58C766D2-EA39-455B-B357-59487C890590}" srcOrd="4" destOrd="0" parTransId="{4C129353-6FC3-4A69-A08A-B1CA7ED0FB4B}" sibTransId="{6ABD93CE-598F-4371-B5F5-3213E2AE1188}"/>
    <dgm:cxn modelId="{702387E2-8F5D-8348-B01C-6DED0921FBA2}" type="presOf" srcId="{ACA09F01-3892-4735-A263-F77788193D44}" destId="{C8E19ED5-C0AB-EE45-89D8-191115301AE1}" srcOrd="0" destOrd="0" presId="urn:microsoft.com/office/officeart/2005/8/layout/vList2"/>
    <dgm:cxn modelId="{3E4520F6-ADC9-414B-8A78-9015969E8E4A}" type="presOf" srcId="{58C766D2-EA39-455B-B357-59487C890590}" destId="{0E23AA72-6023-A344-A5F3-488596035158}" srcOrd="0" destOrd="0" presId="urn:microsoft.com/office/officeart/2005/8/layout/vList2"/>
    <dgm:cxn modelId="{C7D21066-8421-8945-A8C3-A673A98BE7D8}" type="presParOf" srcId="{087099B1-281E-6845-8DA4-D4E9C2DA8BE1}" destId="{EB0D60CB-85DE-934A-8C6E-6EC37B8892E4}" srcOrd="0" destOrd="0" presId="urn:microsoft.com/office/officeart/2005/8/layout/vList2"/>
    <dgm:cxn modelId="{3E05FE6D-B1DF-AE42-A061-191EDBF28505}" type="presParOf" srcId="{087099B1-281E-6845-8DA4-D4E9C2DA8BE1}" destId="{9398120B-7F77-C144-9214-6AFF7A23CA41}" srcOrd="1" destOrd="0" presId="urn:microsoft.com/office/officeart/2005/8/layout/vList2"/>
    <dgm:cxn modelId="{98411323-76F5-2E46-B7C3-B2521578A0AE}" type="presParOf" srcId="{087099B1-281E-6845-8DA4-D4E9C2DA8BE1}" destId="{C8E19ED5-C0AB-EE45-89D8-191115301AE1}" srcOrd="2" destOrd="0" presId="urn:microsoft.com/office/officeart/2005/8/layout/vList2"/>
    <dgm:cxn modelId="{7E46BD62-F367-6D48-8CEB-0F75A26986E0}" type="presParOf" srcId="{087099B1-281E-6845-8DA4-D4E9C2DA8BE1}" destId="{512150BB-7553-3C46-A5A8-014C40E28070}" srcOrd="3" destOrd="0" presId="urn:microsoft.com/office/officeart/2005/8/layout/vList2"/>
    <dgm:cxn modelId="{EA0F949D-03CC-0D44-8A09-4CE5FDA1BF36}" type="presParOf" srcId="{087099B1-281E-6845-8DA4-D4E9C2DA8BE1}" destId="{C9EB5F14-DEBE-4740-A291-D2B96E1D8E84}" srcOrd="4" destOrd="0" presId="urn:microsoft.com/office/officeart/2005/8/layout/vList2"/>
    <dgm:cxn modelId="{BB6316DC-1FED-034F-BADE-382F669B6879}" type="presParOf" srcId="{087099B1-281E-6845-8DA4-D4E9C2DA8BE1}" destId="{9FFCDCCD-DCC3-174C-AAA0-8791E31A0A9A}" srcOrd="5" destOrd="0" presId="urn:microsoft.com/office/officeart/2005/8/layout/vList2"/>
    <dgm:cxn modelId="{6C5E0EFD-ADEE-594F-AE05-C05E8B61B7D4}" type="presParOf" srcId="{087099B1-281E-6845-8DA4-D4E9C2DA8BE1}" destId="{D9C4D382-50B2-3048-8528-9BAD05E1D388}" srcOrd="6" destOrd="0" presId="urn:microsoft.com/office/officeart/2005/8/layout/vList2"/>
    <dgm:cxn modelId="{B01989D9-2701-E84F-B3EA-02211C1474C0}" type="presParOf" srcId="{087099B1-281E-6845-8DA4-D4E9C2DA8BE1}" destId="{56554770-435A-A14D-B07F-C5523739BFE1}" srcOrd="7" destOrd="0" presId="urn:microsoft.com/office/officeart/2005/8/layout/vList2"/>
    <dgm:cxn modelId="{446730C8-F2AD-F046-A4C2-3F2AF4BFAF15}" type="presParOf" srcId="{087099B1-281E-6845-8DA4-D4E9C2DA8BE1}" destId="{0E23AA72-6023-A344-A5F3-48859603515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17CFD3-33D9-4E13-99D4-4737497CA5D2}"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01E9EC4-1E41-45AD-AE06-36325C9F12FF}">
      <dgm:prSet/>
      <dgm:spPr/>
      <dgm:t>
        <a:bodyPr/>
        <a:lstStyle/>
        <a:p>
          <a:r>
            <a:rPr lang="en-US" dirty="0"/>
            <a:t>Ensure</a:t>
          </a:r>
        </a:p>
      </dgm:t>
    </dgm:pt>
    <dgm:pt modelId="{A5763A42-9290-48CC-B83B-0FD2853C2233}" type="parTrans" cxnId="{33092C51-D58D-4D91-9836-42C96C32870A}">
      <dgm:prSet/>
      <dgm:spPr/>
      <dgm:t>
        <a:bodyPr/>
        <a:lstStyle/>
        <a:p>
          <a:endParaRPr lang="en-US"/>
        </a:p>
      </dgm:t>
    </dgm:pt>
    <dgm:pt modelId="{34B6E934-0F90-4DBF-8B7E-6DDB18863FCB}" type="sibTrans" cxnId="{33092C51-D58D-4D91-9836-42C96C32870A}">
      <dgm:prSet/>
      <dgm:spPr/>
      <dgm:t>
        <a:bodyPr/>
        <a:lstStyle/>
        <a:p>
          <a:endParaRPr lang="en-US"/>
        </a:p>
      </dgm:t>
    </dgm:pt>
    <dgm:pt modelId="{9CFFDFA5-95E2-4B3A-B8A6-49D3BBB9AC2B}">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Ensure Resident wellness and resilience</a:t>
          </a:r>
        </a:p>
      </dgm:t>
    </dgm:pt>
    <dgm:pt modelId="{A9CC83E4-22D0-46A9-AE51-70C5A36FD26F}" type="parTrans" cxnId="{41E9F1E2-41EA-4A79-8A3E-A1B7F3BEBB38}">
      <dgm:prSet/>
      <dgm:spPr/>
      <dgm:t>
        <a:bodyPr/>
        <a:lstStyle/>
        <a:p>
          <a:endParaRPr lang="en-US"/>
        </a:p>
      </dgm:t>
    </dgm:pt>
    <dgm:pt modelId="{DEE3D484-1129-4727-AFEF-76EDB032E6BD}" type="sibTrans" cxnId="{41E9F1E2-41EA-4A79-8A3E-A1B7F3BEBB38}">
      <dgm:prSet/>
      <dgm:spPr/>
      <dgm:t>
        <a:bodyPr/>
        <a:lstStyle/>
        <a:p>
          <a:endParaRPr lang="en-US"/>
        </a:p>
      </dgm:t>
    </dgm:pt>
    <dgm:pt modelId="{A7C596C2-4062-4872-B48F-AD7660618365}">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Fireside chats with PD</a:t>
          </a:r>
        </a:p>
      </dgm:t>
    </dgm:pt>
    <dgm:pt modelId="{EE89209E-AA94-4A12-819E-FD0BCB21E2A2}" type="parTrans" cxnId="{AA186CB0-C993-4C2A-BA25-00ADBC0FDB69}">
      <dgm:prSet/>
      <dgm:spPr/>
      <dgm:t>
        <a:bodyPr/>
        <a:lstStyle/>
        <a:p>
          <a:endParaRPr lang="en-US"/>
        </a:p>
      </dgm:t>
    </dgm:pt>
    <dgm:pt modelId="{09238EE9-C06F-4CC9-A7B6-0C500C2F692E}" type="sibTrans" cxnId="{AA186CB0-C993-4C2A-BA25-00ADBC0FDB69}">
      <dgm:prSet/>
      <dgm:spPr/>
      <dgm:t>
        <a:bodyPr/>
        <a:lstStyle/>
        <a:p>
          <a:endParaRPr lang="en-US"/>
        </a:p>
      </dgm:t>
    </dgm:pt>
    <dgm:pt modelId="{8CBD1E9B-3542-482C-9C49-19F2742629CC}">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Balint groups</a:t>
          </a:r>
        </a:p>
      </dgm:t>
    </dgm:pt>
    <dgm:pt modelId="{60E2A148-1B0F-433D-BD1C-6AF2753CD335}" type="parTrans" cxnId="{92201B87-FEA8-4ADA-B166-DD205C72EB89}">
      <dgm:prSet/>
      <dgm:spPr/>
      <dgm:t>
        <a:bodyPr/>
        <a:lstStyle/>
        <a:p>
          <a:endParaRPr lang="en-US"/>
        </a:p>
      </dgm:t>
    </dgm:pt>
    <dgm:pt modelId="{7E32B73B-22E3-4054-9C18-4AECCF995C33}" type="sibTrans" cxnId="{92201B87-FEA8-4ADA-B166-DD205C72EB89}">
      <dgm:prSet/>
      <dgm:spPr/>
      <dgm:t>
        <a:bodyPr/>
        <a:lstStyle/>
        <a:p>
          <a:endParaRPr lang="en-US"/>
        </a:p>
      </dgm:t>
    </dgm:pt>
    <dgm:pt modelId="{360D1824-B900-4CB4-B47F-B6AAAE5A3C32}">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Ice-cream rounds</a:t>
          </a:r>
        </a:p>
      </dgm:t>
    </dgm:pt>
    <dgm:pt modelId="{218BF55A-C9F3-450D-A46B-86346823A64F}" type="parTrans" cxnId="{5FC9F4E7-5680-43CC-B212-40778A2044A8}">
      <dgm:prSet/>
      <dgm:spPr/>
      <dgm:t>
        <a:bodyPr/>
        <a:lstStyle/>
        <a:p>
          <a:endParaRPr lang="en-US"/>
        </a:p>
      </dgm:t>
    </dgm:pt>
    <dgm:pt modelId="{AB9AAA69-CE6D-472F-BEE9-C94C25C2694B}" type="sibTrans" cxnId="{5FC9F4E7-5680-43CC-B212-40778A2044A8}">
      <dgm:prSet/>
      <dgm:spPr/>
      <dgm:t>
        <a:bodyPr/>
        <a:lstStyle/>
        <a:p>
          <a:endParaRPr lang="en-US"/>
        </a:p>
      </dgm:t>
    </dgm:pt>
    <dgm:pt modelId="{425747F1-8CC2-4389-B72D-2EEBC4DBAEF5}">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Engagement committee activities</a:t>
          </a:r>
        </a:p>
      </dgm:t>
    </dgm:pt>
    <dgm:pt modelId="{C8F7C5C1-F45F-45B1-B5BC-B82F99623282}" type="parTrans" cxnId="{CF442811-459B-47F2-B61F-30E8223E4F9F}">
      <dgm:prSet/>
      <dgm:spPr/>
      <dgm:t>
        <a:bodyPr/>
        <a:lstStyle/>
        <a:p>
          <a:endParaRPr lang="en-US"/>
        </a:p>
      </dgm:t>
    </dgm:pt>
    <dgm:pt modelId="{03D47D7D-CCBC-45FE-A1F2-353746A13A6E}" type="sibTrans" cxnId="{CF442811-459B-47F2-B61F-30E8223E4F9F}">
      <dgm:prSet/>
      <dgm:spPr/>
      <dgm:t>
        <a:bodyPr/>
        <a:lstStyle/>
        <a:p>
          <a:endParaRPr lang="en-US"/>
        </a:p>
      </dgm:t>
    </dgm:pt>
    <dgm:pt modelId="{C5937B04-038A-4B1B-AB33-4CD920F9C851}">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Wellness group activities</a:t>
          </a:r>
        </a:p>
      </dgm:t>
    </dgm:pt>
    <dgm:pt modelId="{5AF1E279-EEBA-4251-8149-FAC44943EB67}" type="parTrans" cxnId="{5B9706A6-1962-4B2C-9DAB-A826DF3A2573}">
      <dgm:prSet/>
      <dgm:spPr/>
      <dgm:t>
        <a:bodyPr/>
        <a:lstStyle/>
        <a:p>
          <a:endParaRPr lang="en-US"/>
        </a:p>
      </dgm:t>
    </dgm:pt>
    <dgm:pt modelId="{DC4D8B01-0758-46C7-9755-7288E972BDC3}" type="sibTrans" cxnId="{5B9706A6-1962-4B2C-9DAB-A826DF3A2573}">
      <dgm:prSet/>
      <dgm:spPr/>
      <dgm:t>
        <a:bodyPr/>
        <a:lstStyle/>
        <a:p>
          <a:endParaRPr lang="en-US"/>
        </a:p>
      </dgm:t>
    </dgm:pt>
    <dgm:pt modelId="{16522A58-4B00-4627-A211-62BC708D0357}">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Dissemination of wellness resources</a:t>
          </a:r>
        </a:p>
      </dgm:t>
    </dgm:pt>
    <dgm:pt modelId="{A86C7FF8-A220-4B41-B89B-8D29A6E992FD}" type="parTrans" cxnId="{03E67525-1556-4FBB-9C57-593CA3800B5B}">
      <dgm:prSet/>
      <dgm:spPr/>
      <dgm:t>
        <a:bodyPr/>
        <a:lstStyle/>
        <a:p>
          <a:endParaRPr lang="en-US"/>
        </a:p>
      </dgm:t>
    </dgm:pt>
    <dgm:pt modelId="{9FCEEB01-56A1-4558-AE5D-A520D3876CA9}" type="sibTrans" cxnId="{03E67525-1556-4FBB-9C57-593CA3800B5B}">
      <dgm:prSet/>
      <dgm:spPr/>
      <dgm:t>
        <a:bodyPr/>
        <a:lstStyle/>
        <a:p>
          <a:endParaRPr lang="en-US"/>
        </a:p>
      </dgm:t>
    </dgm:pt>
    <dgm:pt modelId="{F3D7C434-410F-4B27-9152-82ADBA77C042}">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Mentorship </a:t>
          </a:r>
          <a:r>
            <a:rPr lang="en-US" sz="1600" dirty="0" err="1"/>
            <a:t>diads</a:t>
          </a:r>
          <a:r>
            <a:rPr lang="en-US" sz="1600" dirty="0"/>
            <a:t> with upper year residents</a:t>
          </a:r>
        </a:p>
      </dgm:t>
    </dgm:pt>
    <dgm:pt modelId="{DF343318-F261-4BCF-B3E4-1FC65E8EC928}" type="parTrans" cxnId="{89801FEC-F42D-4BF5-B701-3C5A289E6735}">
      <dgm:prSet/>
      <dgm:spPr/>
      <dgm:t>
        <a:bodyPr/>
        <a:lstStyle/>
        <a:p>
          <a:endParaRPr lang="en-US"/>
        </a:p>
      </dgm:t>
    </dgm:pt>
    <dgm:pt modelId="{6CAD016F-F721-495D-A3A7-A48814B3EA51}" type="sibTrans" cxnId="{89801FEC-F42D-4BF5-B701-3C5A289E6735}">
      <dgm:prSet/>
      <dgm:spPr/>
      <dgm:t>
        <a:bodyPr/>
        <a:lstStyle/>
        <a:p>
          <a:endParaRPr lang="en-US"/>
        </a:p>
      </dgm:t>
    </dgm:pt>
    <dgm:pt modelId="{40B3B9C4-52F9-4A65-B4FD-75068BA6D93F}">
      <dgm:prSet/>
      <dgm:spPr/>
      <dgm:t>
        <a:bodyPr/>
        <a:lstStyle/>
        <a:p>
          <a:r>
            <a:rPr lang="en-US"/>
            <a:t>Ensure</a:t>
          </a:r>
        </a:p>
      </dgm:t>
    </dgm:pt>
    <dgm:pt modelId="{3FA3FFE0-05C4-438C-AE89-6A710927D58B}" type="parTrans" cxnId="{A42F71EF-633F-4657-9CEE-349F84FE7943}">
      <dgm:prSet/>
      <dgm:spPr/>
      <dgm:t>
        <a:bodyPr/>
        <a:lstStyle/>
        <a:p>
          <a:endParaRPr lang="en-US"/>
        </a:p>
      </dgm:t>
    </dgm:pt>
    <dgm:pt modelId="{70200248-7275-4703-A1CC-5229F6C0954E}" type="sibTrans" cxnId="{A42F71EF-633F-4657-9CEE-349F84FE7943}">
      <dgm:prSet/>
      <dgm:spPr/>
      <dgm:t>
        <a:bodyPr/>
        <a:lstStyle/>
        <a:p>
          <a:endParaRPr lang="en-US"/>
        </a:p>
      </dgm:t>
    </dgm:pt>
    <dgm:pt modelId="{93CD7DDA-EA2F-41BC-93EA-1CC64EAA6980}">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Ensure residents are aware of avenues to provide feedback to the program – Continuous Quality Improvement</a:t>
          </a:r>
        </a:p>
      </dgm:t>
    </dgm:pt>
    <dgm:pt modelId="{C5401FDA-76A9-4F56-B4D0-C1A7CFF07A84}" type="parTrans" cxnId="{8FF108B1-C48D-4E34-B3B3-F559F5042E98}">
      <dgm:prSet/>
      <dgm:spPr/>
      <dgm:t>
        <a:bodyPr/>
        <a:lstStyle/>
        <a:p>
          <a:endParaRPr lang="en-US"/>
        </a:p>
      </dgm:t>
    </dgm:pt>
    <dgm:pt modelId="{89A460C3-E8DF-4A27-AD3B-542B746ACC40}" type="sibTrans" cxnId="{8FF108B1-C48D-4E34-B3B3-F559F5042E98}">
      <dgm:prSet/>
      <dgm:spPr/>
      <dgm:t>
        <a:bodyPr/>
        <a:lstStyle/>
        <a:p>
          <a:endParaRPr lang="en-US"/>
        </a:p>
      </dgm:t>
    </dgm:pt>
    <dgm:pt modelId="{07CAD3AA-F622-4B57-BDAB-80AEF631EF63}">
      <dgm:prSet/>
      <dgm:spPr/>
      <dgm:t>
        <a:bodyPr/>
        <a:lstStyle/>
        <a:p>
          <a:r>
            <a:rPr lang="en-US"/>
            <a:t>Connect</a:t>
          </a:r>
        </a:p>
      </dgm:t>
    </dgm:pt>
    <dgm:pt modelId="{DA58831D-856D-4BA4-BC5B-B7BD745C9944}" type="parTrans" cxnId="{63A3BE44-A35D-4000-A3E7-17BAA7A58C59}">
      <dgm:prSet/>
      <dgm:spPr/>
      <dgm:t>
        <a:bodyPr/>
        <a:lstStyle/>
        <a:p>
          <a:endParaRPr lang="en-US"/>
        </a:p>
      </dgm:t>
    </dgm:pt>
    <dgm:pt modelId="{6689A61A-5E0F-4D32-8488-8D1BF6D7BE99}" type="sibTrans" cxnId="{63A3BE44-A35D-4000-A3E7-17BAA7A58C59}">
      <dgm:prSet/>
      <dgm:spPr/>
      <dgm:t>
        <a:bodyPr/>
        <a:lstStyle/>
        <a:p>
          <a:endParaRPr lang="en-US"/>
        </a:p>
      </dgm:t>
    </dgm:pt>
    <dgm:pt modelId="{7E004604-A66C-4945-A865-EED109800756}">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dirty="0"/>
            <a:t>Connect residents with peer mentors</a:t>
          </a:r>
        </a:p>
      </dgm:t>
    </dgm:pt>
    <dgm:pt modelId="{19AEFEE7-7181-4767-B026-AF574D6B4104}" type="parTrans" cxnId="{65C89DE7-E69A-4B39-A9A0-F3CA84A6730E}">
      <dgm:prSet/>
      <dgm:spPr/>
      <dgm:t>
        <a:bodyPr/>
        <a:lstStyle/>
        <a:p>
          <a:endParaRPr lang="en-US"/>
        </a:p>
      </dgm:t>
    </dgm:pt>
    <dgm:pt modelId="{1A89D486-95DE-4DB8-AF2E-2E6E247265B1}" type="sibTrans" cxnId="{65C89DE7-E69A-4B39-A9A0-F3CA84A6730E}">
      <dgm:prSet/>
      <dgm:spPr/>
      <dgm:t>
        <a:bodyPr/>
        <a:lstStyle/>
        <a:p>
          <a:endParaRPr lang="en-US"/>
        </a:p>
      </dgm:t>
    </dgm:pt>
    <dgm:pt modelId="{D49E7CFD-D90B-4C4D-A6FA-7CA81C42C071}" type="pres">
      <dgm:prSet presAssocID="{1517CFD3-33D9-4E13-99D4-4737497CA5D2}" presName="Name0" presStyleCnt="0">
        <dgm:presLayoutVars>
          <dgm:dir/>
          <dgm:animLvl val="lvl"/>
          <dgm:resizeHandles val="exact"/>
        </dgm:presLayoutVars>
      </dgm:prSet>
      <dgm:spPr/>
    </dgm:pt>
    <dgm:pt modelId="{7D2EE9EA-84C6-7546-8628-C201EBD79FD0}" type="pres">
      <dgm:prSet presAssocID="{E01E9EC4-1E41-45AD-AE06-36325C9F12FF}" presName="linNode" presStyleCnt="0"/>
      <dgm:spPr/>
    </dgm:pt>
    <dgm:pt modelId="{F6E32046-6A82-6A46-9B62-499419993043}" type="pres">
      <dgm:prSet presAssocID="{E01E9EC4-1E41-45AD-AE06-36325C9F12FF}" presName="parentText" presStyleLbl="solidFgAcc1" presStyleIdx="0" presStyleCnt="3" custScaleY="214001">
        <dgm:presLayoutVars>
          <dgm:chMax val="1"/>
          <dgm:bulletEnabled/>
        </dgm:presLayoutVars>
      </dgm:prSet>
      <dgm:spPr/>
    </dgm:pt>
    <dgm:pt modelId="{5B2536BF-6AF3-0747-8E03-039350B5EAA6}" type="pres">
      <dgm:prSet presAssocID="{E01E9EC4-1E41-45AD-AE06-36325C9F12FF}" presName="descendantText" presStyleLbl="alignNode1" presStyleIdx="0" presStyleCnt="3" custScaleY="217952" custLinFactNeighborY="4672">
        <dgm:presLayoutVars>
          <dgm:bulletEnabled/>
        </dgm:presLayoutVars>
      </dgm:prSet>
      <dgm:spPr/>
    </dgm:pt>
    <dgm:pt modelId="{4F05F5D3-70F3-0E48-AB12-D6B10E6FE751}" type="pres">
      <dgm:prSet presAssocID="{34B6E934-0F90-4DBF-8B7E-6DDB18863FCB}" presName="sp" presStyleCnt="0"/>
      <dgm:spPr/>
    </dgm:pt>
    <dgm:pt modelId="{266CDF16-0706-0A4A-90FA-E4605DC78036}" type="pres">
      <dgm:prSet presAssocID="{40B3B9C4-52F9-4A65-B4FD-75068BA6D93F}" presName="linNode" presStyleCnt="0"/>
      <dgm:spPr/>
    </dgm:pt>
    <dgm:pt modelId="{23BA520F-0D60-6D4D-BC72-C4933A84D7FE}" type="pres">
      <dgm:prSet presAssocID="{40B3B9C4-52F9-4A65-B4FD-75068BA6D93F}" presName="parentText" presStyleLbl="solidFgAcc1" presStyleIdx="1" presStyleCnt="3">
        <dgm:presLayoutVars>
          <dgm:chMax val="1"/>
          <dgm:bulletEnabled/>
        </dgm:presLayoutVars>
      </dgm:prSet>
      <dgm:spPr/>
    </dgm:pt>
    <dgm:pt modelId="{14A686A5-1EDA-1D45-BC6D-AC822D907561}" type="pres">
      <dgm:prSet presAssocID="{40B3B9C4-52F9-4A65-B4FD-75068BA6D93F}" presName="descendantText" presStyleLbl="alignNode1" presStyleIdx="1" presStyleCnt="3">
        <dgm:presLayoutVars>
          <dgm:bulletEnabled/>
        </dgm:presLayoutVars>
      </dgm:prSet>
      <dgm:spPr/>
    </dgm:pt>
    <dgm:pt modelId="{0A81966E-5B1A-664E-8A80-EE542CE896EF}" type="pres">
      <dgm:prSet presAssocID="{70200248-7275-4703-A1CC-5229F6C0954E}" presName="sp" presStyleCnt="0"/>
      <dgm:spPr/>
    </dgm:pt>
    <dgm:pt modelId="{FD429AB5-A21E-054C-9D20-88F2B00C7466}" type="pres">
      <dgm:prSet presAssocID="{07CAD3AA-F622-4B57-BDAB-80AEF631EF63}" presName="linNode" presStyleCnt="0"/>
      <dgm:spPr/>
    </dgm:pt>
    <dgm:pt modelId="{34671969-102F-C440-8C64-71BB591DCA8A}" type="pres">
      <dgm:prSet presAssocID="{07CAD3AA-F622-4B57-BDAB-80AEF631EF63}" presName="parentText" presStyleLbl="solidFgAcc1" presStyleIdx="2" presStyleCnt="3">
        <dgm:presLayoutVars>
          <dgm:chMax val="1"/>
          <dgm:bulletEnabled/>
        </dgm:presLayoutVars>
      </dgm:prSet>
      <dgm:spPr/>
    </dgm:pt>
    <dgm:pt modelId="{4D797DD9-A13C-854A-9EDD-6EE0DBF046B1}" type="pres">
      <dgm:prSet presAssocID="{07CAD3AA-F622-4B57-BDAB-80AEF631EF63}" presName="descendantText" presStyleLbl="alignNode1" presStyleIdx="2" presStyleCnt="3">
        <dgm:presLayoutVars>
          <dgm:bulletEnabled/>
        </dgm:presLayoutVars>
      </dgm:prSet>
      <dgm:spPr/>
    </dgm:pt>
  </dgm:ptLst>
  <dgm:cxnLst>
    <dgm:cxn modelId="{F1F67401-EB6D-B44C-ABD1-F684F8CF2908}" type="presOf" srcId="{C5937B04-038A-4B1B-AB33-4CD920F9C851}" destId="{5B2536BF-6AF3-0747-8E03-039350B5EAA6}" srcOrd="0" destOrd="5" presId="urn:microsoft.com/office/officeart/2016/7/layout/VerticalHollowActionList"/>
    <dgm:cxn modelId="{4B0C6003-CE7F-EB4F-84F8-C3161571B3CE}" type="presOf" srcId="{360D1824-B900-4CB4-B47F-B6AAAE5A3C32}" destId="{5B2536BF-6AF3-0747-8E03-039350B5EAA6}" srcOrd="0" destOrd="3" presId="urn:microsoft.com/office/officeart/2016/7/layout/VerticalHollowActionList"/>
    <dgm:cxn modelId="{83A2470C-E4CC-CB42-A9AA-16FF88018E79}" type="presOf" srcId="{8CBD1E9B-3542-482C-9C49-19F2742629CC}" destId="{5B2536BF-6AF3-0747-8E03-039350B5EAA6}" srcOrd="0" destOrd="2" presId="urn:microsoft.com/office/officeart/2016/7/layout/VerticalHollowActionList"/>
    <dgm:cxn modelId="{CF442811-459B-47F2-B61F-30E8223E4F9F}" srcId="{9CFFDFA5-95E2-4B3A-B8A6-49D3BBB9AC2B}" destId="{425747F1-8CC2-4389-B72D-2EEBC4DBAEF5}" srcOrd="3" destOrd="0" parTransId="{C8F7C5C1-F45F-45B1-B5BC-B82F99623282}" sibTransId="{03D47D7D-CCBC-45FE-A1F2-353746A13A6E}"/>
    <dgm:cxn modelId="{56ECEB20-7E63-3A47-87A3-AC6B2D2DDA49}" type="presOf" srcId="{16522A58-4B00-4627-A211-62BC708D0357}" destId="{5B2536BF-6AF3-0747-8E03-039350B5EAA6}" srcOrd="0" destOrd="6" presId="urn:microsoft.com/office/officeart/2016/7/layout/VerticalHollowActionList"/>
    <dgm:cxn modelId="{03E67525-1556-4FBB-9C57-593CA3800B5B}" srcId="{9CFFDFA5-95E2-4B3A-B8A6-49D3BBB9AC2B}" destId="{16522A58-4B00-4627-A211-62BC708D0357}" srcOrd="5" destOrd="0" parTransId="{A86C7FF8-A220-4B41-B89B-8D29A6E992FD}" sibTransId="{9FCEEB01-56A1-4558-AE5D-A520D3876CA9}"/>
    <dgm:cxn modelId="{5A097027-DF2D-5C43-844B-14C9DEA0C63A}" type="presOf" srcId="{7E004604-A66C-4945-A865-EED109800756}" destId="{4D797DD9-A13C-854A-9EDD-6EE0DBF046B1}" srcOrd="0" destOrd="0" presId="urn:microsoft.com/office/officeart/2016/7/layout/VerticalHollowActionList"/>
    <dgm:cxn modelId="{528F673C-3A5F-384F-B070-85C5A5312422}" type="presOf" srcId="{E01E9EC4-1E41-45AD-AE06-36325C9F12FF}" destId="{F6E32046-6A82-6A46-9B62-499419993043}" srcOrd="0" destOrd="0" presId="urn:microsoft.com/office/officeart/2016/7/layout/VerticalHollowActionList"/>
    <dgm:cxn modelId="{63A3BE44-A35D-4000-A3E7-17BAA7A58C59}" srcId="{1517CFD3-33D9-4E13-99D4-4737497CA5D2}" destId="{07CAD3AA-F622-4B57-BDAB-80AEF631EF63}" srcOrd="2" destOrd="0" parTransId="{DA58831D-856D-4BA4-BC5B-B7BD745C9944}" sibTransId="{6689A61A-5E0F-4D32-8488-8D1BF6D7BE99}"/>
    <dgm:cxn modelId="{33092C51-D58D-4D91-9836-42C96C32870A}" srcId="{1517CFD3-33D9-4E13-99D4-4737497CA5D2}" destId="{E01E9EC4-1E41-45AD-AE06-36325C9F12FF}" srcOrd="0" destOrd="0" parTransId="{A5763A42-9290-48CC-B83B-0FD2853C2233}" sibTransId="{34B6E934-0F90-4DBF-8B7E-6DDB18863FCB}"/>
    <dgm:cxn modelId="{3D0C2672-F031-4148-87A4-3B78EA22BC28}" type="presOf" srcId="{93CD7DDA-EA2F-41BC-93EA-1CC64EAA6980}" destId="{14A686A5-1EDA-1D45-BC6D-AC822D907561}" srcOrd="0" destOrd="0" presId="urn:microsoft.com/office/officeart/2016/7/layout/VerticalHollowActionList"/>
    <dgm:cxn modelId="{D19DBA80-360D-014B-A621-77254EE491FC}" type="presOf" srcId="{1517CFD3-33D9-4E13-99D4-4737497CA5D2}" destId="{D49E7CFD-D90B-4C4D-A6FA-7CA81C42C071}" srcOrd="0" destOrd="0" presId="urn:microsoft.com/office/officeart/2016/7/layout/VerticalHollowActionList"/>
    <dgm:cxn modelId="{92201B87-FEA8-4ADA-B166-DD205C72EB89}" srcId="{9CFFDFA5-95E2-4B3A-B8A6-49D3BBB9AC2B}" destId="{8CBD1E9B-3542-482C-9C49-19F2742629CC}" srcOrd="1" destOrd="0" parTransId="{60E2A148-1B0F-433D-BD1C-6AF2753CD335}" sibTransId="{7E32B73B-22E3-4054-9C18-4AECCF995C33}"/>
    <dgm:cxn modelId="{09BECE97-00B8-5142-8CC6-063D5A58F5AE}" type="presOf" srcId="{A7C596C2-4062-4872-B48F-AD7660618365}" destId="{5B2536BF-6AF3-0747-8E03-039350B5EAA6}" srcOrd="0" destOrd="1" presId="urn:microsoft.com/office/officeart/2016/7/layout/VerticalHollowActionList"/>
    <dgm:cxn modelId="{5B9706A6-1962-4B2C-9DAB-A826DF3A2573}" srcId="{9CFFDFA5-95E2-4B3A-B8A6-49D3BBB9AC2B}" destId="{C5937B04-038A-4B1B-AB33-4CD920F9C851}" srcOrd="4" destOrd="0" parTransId="{5AF1E279-EEBA-4251-8149-FAC44943EB67}" sibTransId="{DC4D8B01-0758-46C7-9755-7288E972BDC3}"/>
    <dgm:cxn modelId="{AA186CB0-C993-4C2A-BA25-00ADBC0FDB69}" srcId="{9CFFDFA5-95E2-4B3A-B8A6-49D3BBB9AC2B}" destId="{A7C596C2-4062-4872-B48F-AD7660618365}" srcOrd="0" destOrd="0" parTransId="{EE89209E-AA94-4A12-819E-FD0BCB21E2A2}" sibTransId="{09238EE9-C06F-4CC9-A7B6-0C500C2F692E}"/>
    <dgm:cxn modelId="{8FF108B1-C48D-4E34-B3B3-F559F5042E98}" srcId="{40B3B9C4-52F9-4A65-B4FD-75068BA6D93F}" destId="{93CD7DDA-EA2F-41BC-93EA-1CC64EAA6980}" srcOrd="0" destOrd="0" parTransId="{C5401FDA-76A9-4F56-B4D0-C1A7CFF07A84}" sibTransId="{89A460C3-E8DF-4A27-AD3B-542B746ACC40}"/>
    <dgm:cxn modelId="{C614FCBD-2804-9B46-917E-DBDD7CD43B60}" type="presOf" srcId="{07CAD3AA-F622-4B57-BDAB-80AEF631EF63}" destId="{34671969-102F-C440-8C64-71BB591DCA8A}" srcOrd="0" destOrd="0" presId="urn:microsoft.com/office/officeart/2016/7/layout/VerticalHollowActionList"/>
    <dgm:cxn modelId="{E27D6FD4-CF57-214D-BCAD-0781F6570300}" type="presOf" srcId="{425747F1-8CC2-4389-B72D-2EEBC4DBAEF5}" destId="{5B2536BF-6AF3-0747-8E03-039350B5EAA6}" srcOrd="0" destOrd="4" presId="urn:microsoft.com/office/officeart/2016/7/layout/VerticalHollowActionList"/>
    <dgm:cxn modelId="{8FD146DD-3CF3-9647-8334-ED52BE7578A8}" type="presOf" srcId="{40B3B9C4-52F9-4A65-B4FD-75068BA6D93F}" destId="{23BA520F-0D60-6D4D-BC72-C4933A84D7FE}" srcOrd="0" destOrd="0" presId="urn:microsoft.com/office/officeart/2016/7/layout/VerticalHollowActionList"/>
    <dgm:cxn modelId="{41E9F1E2-41EA-4A79-8A3E-A1B7F3BEBB38}" srcId="{E01E9EC4-1E41-45AD-AE06-36325C9F12FF}" destId="{9CFFDFA5-95E2-4B3A-B8A6-49D3BBB9AC2B}" srcOrd="0" destOrd="0" parTransId="{A9CC83E4-22D0-46A9-AE51-70C5A36FD26F}" sibTransId="{DEE3D484-1129-4727-AFEF-76EDB032E6BD}"/>
    <dgm:cxn modelId="{B6AF8AE6-6A42-014A-A125-EBE24EE20458}" type="presOf" srcId="{F3D7C434-410F-4B27-9152-82ADBA77C042}" destId="{5B2536BF-6AF3-0747-8E03-039350B5EAA6}" srcOrd="0" destOrd="7" presId="urn:microsoft.com/office/officeart/2016/7/layout/VerticalHollowActionList"/>
    <dgm:cxn modelId="{65C89DE7-E69A-4B39-A9A0-F3CA84A6730E}" srcId="{07CAD3AA-F622-4B57-BDAB-80AEF631EF63}" destId="{7E004604-A66C-4945-A865-EED109800756}" srcOrd="0" destOrd="0" parTransId="{19AEFEE7-7181-4767-B026-AF574D6B4104}" sibTransId="{1A89D486-95DE-4DB8-AF2E-2E6E247265B1}"/>
    <dgm:cxn modelId="{5FC9F4E7-5680-43CC-B212-40778A2044A8}" srcId="{9CFFDFA5-95E2-4B3A-B8A6-49D3BBB9AC2B}" destId="{360D1824-B900-4CB4-B47F-B6AAAE5A3C32}" srcOrd="2" destOrd="0" parTransId="{218BF55A-C9F3-450D-A46B-86346823A64F}" sibTransId="{AB9AAA69-CE6D-472F-BEE9-C94C25C2694B}"/>
    <dgm:cxn modelId="{89801FEC-F42D-4BF5-B701-3C5A289E6735}" srcId="{9CFFDFA5-95E2-4B3A-B8A6-49D3BBB9AC2B}" destId="{F3D7C434-410F-4B27-9152-82ADBA77C042}" srcOrd="6" destOrd="0" parTransId="{DF343318-F261-4BCF-B3E4-1FC65E8EC928}" sibTransId="{6CAD016F-F721-495D-A3A7-A48814B3EA51}"/>
    <dgm:cxn modelId="{A42F71EF-633F-4657-9CEE-349F84FE7943}" srcId="{1517CFD3-33D9-4E13-99D4-4737497CA5D2}" destId="{40B3B9C4-52F9-4A65-B4FD-75068BA6D93F}" srcOrd="1" destOrd="0" parTransId="{3FA3FFE0-05C4-438C-AE89-6A710927D58B}" sibTransId="{70200248-7275-4703-A1CC-5229F6C0954E}"/>
    <dgm:cxn modelId="{CBF7F6FB-8B2A-904E-AD79-5C5172099B0C}" type="presOf" srcId="{9CFFDFA5-95E2-4B3A-B8A6-49D3BBB9AC2B}" destId="{5B2536BF-6AF3-0747-8E03-039350B5EAA6}" srcOrd="0" destOrd="0" presId="urn:microsoft.com/office/officeart/2016/7/layout/VerticalHollowActionList"/>
    <dgm:cxn modelId="{274AE9F8-8689-A344-8573-2DD7C3D86E65}" type="presParOf" srcId="{D49E7CFD-D90B-4C4D-A6FA-7CA81C42C071}" destId="{7D2EE9EA-84C6-7546-8628-C201EBD79FD0}" srcOrd="0" destOrd="0" presId="urn:microsoft.com/office/officeart/2016/7/layout/VerticalHollowActionList"/>
    <dgm:cxn modelId="{70E9FA31-F4B2-3C44-A191-255D79AD32FD}" type="presParOf" srcId="{7D2EE9EA-84C6-7546-8628-C201EBD79FD0}" destId="{F6E32046-6A82-6A46-9B62-499419993043}" srcOrd="0" destOrd="0" presId="urn:microsoft.com/office/officeart/2016/7/layout/VerticalHollowActionList"/>
    <dgm:cxn modelId="{156E5A94-1E7E-F749-A046-BB393C9F3ED4}" type="presParOf" srcId="{7D2EE9EA-84C6-7546-8628-C201EBD79FD0}" destId="{5B2536BF-6AF3-0747-8E03-039350B5EAA6}" srcOrd="1" destOrd="0" presId="urn:microsoft.com/office/officeart/2016/7/layout/VerticalHollowActionList"/>
    <dgm:cxn modelId="{7D8C3BE0-19F4-8A4C-85DE-FA18ACFD1A99}" type="presParOf" srcId="{D49E7CFD-D90B-4C4D-A6FA-7CA81C42C071}" destId="{4F05F5D3-70F3-0E48-AB12-D6B10E6FE751}" srcOrd="1" destOrd="0" presId="urn:microsoft.com/office/officeart/2016/7/layout/VerticalHollowActionList"/>
    <dgm:cxn modelId="{668BDC63-A515-B94D-9C93-E69DAB1094EB}" type="presParOf" srcId="{D49E7CFD-D90B-4C4D-A6FA-7CA81C42C071}" destId="{266CDF16-0706-0A4A-90FA-E4605DC78036}" srcOrd="2" destOrd="0" presId="urn:microsoft.com/office/officeart/2016/7/layout/VerticalHollowActionList"/>
    <dgm:cxn modelId="{FDF77B6F-AE5E-0049-A3C6-7244F6FC7D5B}" type="presParOf" srcId="{266CDF16-0706-0A4A-90FA-E4605DC78036}" destId="{23BA520F-0D60-6D4D-BC72-C4933A84D7FE}" srcOrd="0" destOrd="0" presId="urn:microsoft.com/office/officeart/2016/7/layout/VerticalHollowActionList"/>
    <dgm:cxn modelId="{7557B1E2-D450-8B41-8824-EA22D48C1BB5}" type="presParOf" srcId="{266CDF16-0706-0A4A-90FA-E4605DC78036}" destId="{14A686A5-1EDA-1D45-BC6D-AC822D907561}" srcOrd="1" destOrd="0" presId="urn:microsoft.com/office/officeart/2016/7/layout/VerticalHollowActionList"/>
    <dgm:cxn modelId="{ACE96DD1-D217-7E4C-8A02-D3412BC96B71}" type="presParOf" srcId="{D49E7CFD-D90B-4C4D-A6FA-7CA81C42C071}" destId="{0A81966E-5B1A-664E-8A80-EE542CE896EF}" srcOrd="3" destOrd="0" presId="urn:microsoft.com/office/officeart/2016/7/layout/VerticalHollowActionList"/>
    <dgm:cxn modelId="{0B50AD48-A52B-1B4B-8F54-394A0BD4B8B2}" type="presParOf" srcId="{D49E7CFD-D90B-4C4D-A6FA-7CA81C42C071}" destId="{FD429AB5-A21E-054C-9D20-88F2B00C7466}" srcOrd="4" destOrd="0" presId="urn:microsoft.com/office/officeart/2016/7/layout/VerticalHollowActionList"/>
    <dgm:cxn modelId="{04AFC02D-44D9-0946-B4D0-023B08736741}" type="presParOf" srcId="{FD429AB5-A21E-054C-9D20-88F2B00C7466}" destId="{34671969-102F-C440-8C64-71BB591DCA8A}" srcOrd="0" destOrd="0" presId="urn:microsoft.com/office/officeart/2016/7/layout/VerticalHollowActionList"/>
    <dgm:cxn modelId="{58720E63-66A9-D041-9763-355A3DBF49B4}" type="presParOf" srcId="{FD429AB5-A21E-054C-9D20-88F2B00C7466}" destId="{4D797DD9-A13C-854A-9EDD-6EE0DBF046B1}"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741C-4DC3-4355-B23A-17C28A795DE8}">
      <dsp:nvSpPr>
        <dsp:cNvPr id="0" name=""/>
        <dsp:cNvSpPr/>
      </dsp:nvSpPr>
      <dsp:spPr>
        <a:xfrm>
          <a:off x="1608423" y="212566"/>
          <a:ext cx="4218622" cy="1465072"/>
        </a:xfrm>
        <a:prstGeom prst="ellipse">
          <a:avLst/>
        </a:prstGeom>
        <a:solidFill>
          <a:schemeClr val="accent1">
            <a:tint val="50000"/>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D316F20-E8B9-43AD-99E1-27200809D3D7}">
      <dsp:nvSpPr>
        <dsp:cNvPr id="0" name=""/>
        <dsp:cNvSpPr/>
      </dsp:nvSpPr>
      <dsp:spPr>
        <a:xfrm>
          <a:off x="3221040" y="3800030"/>
          <a:ext cx="817562" cy="523240"/>
        </a:xfrm>
        <a:prstGeom prst="downArrow">
          <a:avLst/>
        </a:prstGeom>
        <a:solidFill>
          <a:srgbClr val="00315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FF25762-1E4D-4E10-AA6F-4839FDC2E7CA}">
      <dsp:nvSpPr>
        <dsp:cNvPr id="0" name=""/>
        <dsp:cNvSpPr/>
      </dsp:nvSpPr>
      <dsp:spPr>
        <a:xfrm>
          <a:off x="1714483" y="4218622"/>
          <a:ext cx="3924300" cy="9810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EPA</a:t>
          </a:r>
        </a:p>
      </dsp:txBody>
      <dsp:txXfrm>
        <a:off x="1714483" y="4218622"/>
        <a:ext cx="3924300" cy="981075"/>
      </dsp:txXfrm>
    </dsp:sp>
    <dsp:sp modelId="{200B100C-477B-40CB-AC86-7137F2104CC4}">
      <dsp:nvSpPr>
        <dsp:cNvPr id="0" name=""/>
        <dsp:cNvSpPr/>
      </dsp:nvSpPr>
      <dsp:spPr>
        <a:xfrm>
          <a:off x="3142170" y="1790788"/>
          <a:ext cx="1471612" cy="147161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Milestone</a:t>
          </a:r>
        </a:p>
      </dsp:txBody>
      <dsp:txXfrm>
        <a:off x="3357683" y="2006301"/>
        <a:ext cx="1040586" cy="1040586"/>
      </dsp:txXfrm>
    </dsp:sp>
    <dsp:sp modelId="{6A26C962-FF15-473A-B8EA-1B84BF0F2662}">
      <dsp:nvSpPr>
        <dsp:cNvPr id="0" name=""/>
        <dsp:cNvSpPr/>
      </dsp:nvSpPr>
      <dsp:spPr>
        <a:xfrm>
          <a:off x="1841595" y="686752"/>
          <a:ext cx="1471612" cy="1471612"/>
        </a:xfrm>
        <a:prstGeom prst="ellipse">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Milestone</a:t>
          </a:r>
        </a:p>
      </dsp:txBody>
      <dsp:txXfrm>
        <a:off x="2057108" y="902265"/>
        <a:ext cx="1040586" cy="1040586"/>
      </dsp:txXfrm>
    </dsp:sp>
    <dsp:sp modelId="{D29EA4A7-5592-4180-A633-5EF7C3D2A864}">
      <dsp:nvSpPr>
        <dsp:cNvPr id="0" name=""/>
        <dsp:cNvSpPr/>
      </dsp:nvSpPr>
      <dsp:spPr>
        <a:xfrm>
          <a:off x="3345910" y="330949"/>
          <a:ext cx="1471612" cy="1471612"/>
        </a:xfrm>
        <a:prstGeom prst="ellipse">
          <a:avLst/>
        </a:prstGeom>
        <a:solidFill>
          <a:srgbClr val="00315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Milestone</a:t>
          </a:r>
        </a:p>
      </dsp:txBody>
      <dsp:txXfrm>
        <a:off x="3561423" y="546462"/>
        <a:ext cx="1040586" cy="1040586"/>
      </dsp:txXfrm>
    </dsp:sp>
    <dsp:sp modelId="{5E34B284-E158-4CFC-9039-9AB40DEA730B}">
      <dsp:nvSpPr>
        <dsp:cNvPr id="0" name=""/>
        <dsp:cNvSpPr/>
      </dsp:nvSpPr>
      <dsp:spPr>
        <a:xfrm>
          <a:off x="1295414" y="32702"/>
          <a:ext cx="4578350" cy="3662680"/>
        </a:xfrm>
        <a:prstGeom prst="funnel">
          <a:avLst/>
        </a:prstGeom>
        <a:solidFill>
          <a:srgbClr val="998D5F">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C13D1-5135-D342-8453-C5DD7EFEDBC2}">
      <dsp:nvSpPr>
        <dsp:cNvPr id="0" name=""/>
        <dsp:cNvSpPr/>
      </dsp:nvSpPr>
      <dsp:spPr>
        <a:xfrm>
          <a:off x="0" y="3285275"/>
          <a:ext cx="10515600" cy="11297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sz="1800" b="1" kern="1200" dirty="0"/>
            <a:t>The data is presented to the larger committee and a recommendation is made as to the progression of the resident, it may look like this:</a:t>
          </a:r>
        </a:p>
      </dsp:txBody>
      <dsp:txXfrm>
        <a:off x="0" y="3285275"/>
        <a:ext cx="10515600" cy="610070"/>
      </dsp:txXfrm>
    </dsp:sp>
    <dsp:sp modelId="{D23778EF-D4CF-E947-A325-845DDE55437D}">
      <dsp:nvSpPr>
        <dsp:cNvPr id="0" name=""/>
        <dsp:cNvSpPr/>
      </dsp:nvSpPr>
      <dsp:spPr>
        <a:xfrm>
          <a:off x="5134" y="3911594"/>
          <a:ext cx="3501776" cy="23661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100000"/>
            </a:lnSpc>
            <a:spcBef>
              <a:spcPct val="0"/>
            </a:spcBef>
            <a:spcAft>
              <a:spcPct val="35000"/>
            </a:spcAft>
            <a:buNone/>
          </a:pPr>
          <a:r>
            <a:rPr lang="en-US" sz="1300" kern="1200" dirty="0"/>
            <a:t>On track if continuing in the same stage</a:t>
          </a:r>
        </a:p>
      </dsp:txBody>
      <dsp:txXfrm>
        <a:off x="5134" y="3911594"/>
        <a:ext cx="3501776" cy="236617"/>
      </dsp:txXfrm>
    </dsp:sp>
    <dsp:sp modelId="{B6622EAF-F325-AA4D-A226-D7A792ED10FB}">
      <dsp:nvSpPr>
        <dsp:cNvPr id="0" name=""/>
        <dsp:cNvSpPr/>
      </dsp:nvSpPr>
      <dsp:spPr>
        <a:xfrm>
          <a:off x="3506911" y="3911594"/>
          <a:ext cx="3501776" cy="236617"/>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100000"/>
            </a:lnSpc>
            <a:spcBef>
              <a:spcPct val="0"/>
            </a:spcBef>
            <a:spcAft>
              <a:spcPct val="35000"/>
            </a:spcAft>
            <a:buNone/>
          </a:pPr>
          <a:r>
            <a:rPr lang="en-US" sz="1300" kern="1200" dirty="0"/>
            <a:t>Promotion to the next stage, if relevant</a:t>
          </a:r>
        </a:p>
      </dsp:txBody>
      <dsp:txXfrm>
        <a:off x="3506911" y="3911594"/>
        <a:ext cx="3501776" cy="236617"/>
      </dsp:txXfrm>
    </dsp:sp>
    <dsp:sp modelId="{A9FFEC35-BBBA-4447-9359-C8167F34A1F8}">
      <dsp:nvSpPr>
        <dsp:cNvPr id="0" name=""/>
        <dsp:cNvSpPr/>
      </dsp:nvSpPr>
      <dsp:spPr>
        <a:xfrm>
          <a:off x="7008688" y="3911594"/>
          <a:ext cx="3501776" cy="236617"/>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100000"/>
            </a:lnSpc>
            <a:spcBef>
              <a:spcPct val="0"/>
            </a:spcBef>
            <a:spcAft>
              <a:spcPct val="35000"/>
            </a:spcAft>
            <a:buNone/>
          </a:pPr>
          <a:r>
            <a:rPr lang="en-US" sz="1300" kern="1200" dirty="0"/>
            <a:t>Modified learning plan – support or enrichment</a:t>
          </a:r>
        </a:p>
      </dsp:txBody>
      <dsp:txXfrm>
        <a:off x="7008688" y="3911594"/>
        <a:ext cx="3501776" cy="236617"/>
      </dsp:txXfrm>
    </dsp:sp>
    <dsp:sp modelId="{679985C0-B2BC-0F4E-B22D-14F6F0591D79}">
      <dsp:nvSpPr>
        <dsp:cNvPr id="0" name=""/>
        <dsp:cNvSpPr/>
      </dsp:nvSpPr>
      <dsp:spPr>
        <a:xfrm rot="10800000">
          <a:off x="0" y="2190256"/>
          <a:ext cx="10515600" cy="1105803"/>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sz="1800" b="1" kern="1200" dirty="0"/>
            <a:t>This data is bench marked with their peers/expectations at this stage of their training</a:t>
          </a:r>
        </a:p>
      </dsp:txBody>
      <dsp:txXfrm rot="10800000">
        <a:off x="0" y="2190256"/>
        <a:ext cx="10515600" cy="718518"/>
      </dsp:txXfrm>
    </dsp:sp>
    <dsp:sp modelId="{E53C2668-FEBA-C249-8972-58AE8B1E81CF}">
      <dsp:nvSpPr>
        <dsp:cNvPr id="0" name=""/>
        <dsp:cNvSpPr/>
      </dsp:nvSpPr>
      <dsp:spPr>
        <a:xfrm rot="10800000">
          <a:off x="0" y="1095237"/>
          <a:ext cx="10515600" cy="1105803"/>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sz="1800" b="1" kern="1200" dirty="0"/>
            <a:t>Prior to the meeting they review all of the relevant assessment data</a:t>
          </a:r>
        </a:p>
      </dsp:txBody>
      <dsp:txXfrm rot="10800000">
        <a:off x="0" y="1095237"/>
        <a:ext cx="10515600" cy="718518"/>
      </dsp:txXfrm>
    </dsp:sp>
    <dsp:sp modelId="{9E6211DE-71B5-BD4A-A0CD-B0BCC99D6E05}">
      <dsp:nvSpPr>
        <dsp:cNvPr id="0" name=""/>
        <dsp:cNvSpPr/>
      </dsp:nvSpPr>
      <dsp:spPr>
        <a:xfrm rot="10800000">
          <a:off x="0" y="219"/>
          <a:ext cx="10515600" cy="1105803"/>
        </a:xfrm>
        <a:prstGeom prst="upArrowCallou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en-US" sz="1800" b="1" kern="1200" dirty="0"/>
            <a:t>A faculty reviewer is assigned to a resident file</a:t>
          </a:r>
        </a:p>
      </dsp:txBody>
      <dsp:txXfrm rot="10800000">
        <a:off x="0" y="219"/>
        <a:ext cx="10515600" cy="718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A902A-56EA-49E1-93AE-566D3C7B97B9}">
      <dsp:nvSpPr>
        <dsp:cNvPr id="0" name=""/>
        <dsp:cNvSpPr/>
      </dsp:nvSpPr>
      <dsp:spPr>
        <a:xfrm>
          <a:off x="0" y="575786"/>
          <a:ext cx="10515600" cy="10629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A7BEA-A66D-4E50-8BB5-178A818A7DC3}">
      <dsp:nvSpPr>
        <dsp:cNvPr id="0" name=""/>
        <dsp:cNvSpPr/>
      </dsp:nvSpPr>
      <dsp:spPr>
        <a:xfrm>
          <a:off x="321554" y="814958"/>
          <a:ext cx="584644" cy="58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A4D91-350A-4BB8-AB86-47BC517FBE07}">
      <dsp:nvSpPr>
        <dsp:cNvPr id="0" name=""/>
        <dsp:cNvSpPr/>
      </dsp:nvSpPr>
      <dsp:spPr>
        <a:xfrm>
          <a:off x="1227753" y="575786"/>
          <a:ext cx="9287846" cy="106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00" tIns="112500" rIns="112500" bIns="112500" numCol="1" spcCol="1270" anchor="ctr" anchorCtr="0">
          <a:noAutofit/>
        </a:bodyPr>
        <a:lstStyle/>
        <a:p>
          <a:pPr marL="0" lvl="0" indent="0" algn="l" defTabSz="622300">
            <a:lnSpc>
              <a:spcPct val="100000"/>
            </a:lnSpc>
            <a:spcBef>
              <a:spcPct val="0"/>
            </a:spcBef>
            <a:spcAft>
              <a:spcPct val="35000"/>
            </a:spcAft>
            <a:buNone/>
          </a:pPr>
          <a:r>
            <a:rPr lang="en-US" sz="1400" b="0" i="0" kern="1200" dirty="0"/>
            <a:t>Go through your local assessment plan, including:</a:t>
          </a:r>
        </a:p>
        <a:p>
          <a:pPr marL="0" lvl="0" indent="0" algn="l" defTabSz="622300">
            <a:lnSpc>
              <a:spcPct val="100000"/>
            </a:lnSpc>
            <a:spcBef>
              <a:spcPct val="0"/>
            </a:spcBef>
            <a:spcAft>
              <a:spcPct val="35000"/>
            </a:spcAft>
            <a:buNone/>
          </a:pPr>
          <a:r>
            <a:rPr lang="en-US" sz="1400" b="0" i="0" kern="1200" dirty="0"/>
            <a:t>	-showing examples of the forms</a:t>
          </a:r>
        </a:p>
        <a:p>
          <a:pPr marL="0" lvl="0" indent="0" algn="l" defTabSz="622300">
            <a:lnSpc>
              <a:spcPct val="100000"/>
            </a:lnSpc>
            <a:spcBef>
              <a:spcPct val="0"/>
            </a:spcBef>
            <a:spcAft>
              <a:spcPct val="35000"/>
            </a:spcAft>
            <a:buNone/>
          </a:pPr>
          <a:r>
            <a:rPr lang="en-US" sz="1400" b="0" i="0" kern="1200" dirty="0"/>
            <a:t>	-demonstrating the electronic platform being used in real time</a:t>
          </a:r>
          <a:endParaRPr lang="en-US" sz="1400" kern="1200" dirty="0"/>
        </a:p>
      </dsp:txBody>
      <dsp:txXfrm>
        <a:off x="1227753" y="575786"/>
        <a:ext cx="9287846" cy="1062990"/>
      </dsp:txXfrm>
    </dsp:sp>
    <dsp:sp modelId="{EFC61B9D-4F27-4452-9B72-1A32AC32BD6D}">
      <dsp:nvSpPr>
        <dsp:cNvPr id="0" name=""/>
        <dsp:cNvSpPr/>
      </dsp:nvSpPr>
      <dsp:spPr>
        <a:xfrm>
          <a:off x="0" y="1904523"/>
          <a:ext cx="10515600" cy="10629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8F7B9-054E-4B34-B62F-C84212BF8644}">
      <dsp:nvSpPr>
        <dsp:cNvPr id="0" name=""/>
        <dsp:cNvSpPr/>
      </dsp:nvSpPr>
      <dsp:spPr>
        <a:xfrm>
          <a:off x="321554" y="2143696"/>
          <a:ext cx="584644" cy="58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F9145-0DE3-459F-A780-FB7492602C71}">
      <dsp:nvSpPr>
        <dsp:cNvPr id="0" name=""/>
        <dsp:cNvSpPr/>
      </dsp:nvSpPr>
      <dsp:spPr>
        <a:xfrm>
          <a:off x="1227753" y="1904523"/>
          <a:ext cx="9287846" cy="106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00" tIns="112500" rIns="112500" bIns="112500" numCol="1" spcCol="1270" anchor="ctr" anchorCtr="0">
          <a:noAutofit/>
        </a:bodyPr>
        <a:lstStyle/>
        <a:p>
          <a:pPr marL="0" lvl="0" indent="0" algn="l" defTabSz="622300">
            <a:lnSpc>
              <a:spcPct val="100000"/>
            </a:lnSpc>
            <a:spcBef>
              <a:spcPct val="0"/>
            </a:spcBef>
            <a:spcAft>
              <a:spcPct val="35000"/>
            </a:spcAft>
            <a:buNone/>
          </a:pPr>
          <a:r>
            <a:rPr lang="en-US" sz="1400" b="0" i="0" kern="1200" dirty="0"/>
            <a:t>Ensure everyone knows how to get on, and how to bookmark the platform to their device</a:t>
          </a:r>
          <a:endParaRPr lang="en-US" sz="1400" kern="1200" dirty="0"/>
        </a:p>
      </dsp:txBody>
      <dsp:txXfrm>
        <a:off x="1227753" y="1904523"/>
        <a:ext cx="9287846" cy="1062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96AF0-3FC6-4D71-AC61-7BFF38AC3EEB}">
      <dsp:nvSpPr>
        <dsp:cNvPr id="0" name=""/>
        <dsp:cNvSpPr/>
      </dsp:nvSpPr>
      <dsp:spPr>
        <a:xfrm>
          <a:off x="0" y="1470"/>
          <a:ext cx="10515600" cy="745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546C3-925C-49DA-8C86-1B346036B33B}">
      <dsp:nvSpPr>
        <dsp:cNvPr id="0" name=""/>
        <dsp:cNvSpPr/>
      </dsp:nvSpPr>
      <dsp:spPr>
        <a:xfrm>
          <a:off x="225464" y="169171"/>
          <a:ext cx="409936" cy="4099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D1F6C-538A-47C8-AB63-18E929F87759}">
      <dsp:nvSpPr>
        <dsp:cNvPr id="0" name=""/>
        <dsp:cNvSpPr/>
      </dsp:nvSpPr>
      <dsp:spPr>
        <a:xfrm>
          <a:off x="860866" y="1470"/>
          <a:ext cx="9654733" cy="745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82" tIns="78882" rIns="78882" bIns="78882" numCol="1" spcCol="1270" anchor="ctr" anchorCtr="0">
          <a:noAutofit/>
        </a:bodyPr>
        <a:lstStyle/>
        <a:p>
          <a:pPr marL="0" lvl="0" indent="0" algn="l" defTabSz="800100">
            <a:lnSpc>
              <a:spcPct val="100000"/>
            </a:lnSpc>
            <a:spcBef>
              <a:spcPct val="0"/>
            </a:spcBef>
            <a:spcAft>
              <a:spcPct val="35000"/>
            </a:spcAft>
            <a:buNone/>
          </a:pPr>
          <a:r>
            <a:rPr lang="en-US" sz="1800" kern="1200" dirty="0"/>
            <a:t>Residency is for learning, and in order to learn you need to know how to improve</a:t>
          </a:r>
        </a:p>
      </dsp:txBody>
      <dsp:txXfrm>
        <a:off x="860866" y="1470"/>
        <a:ext cx="9654733" cy="745338"/>
      </dsp:txXfrm>
    </dsp:sp>
    <dsp:sp modelId="{CD38995F-5FFA-4D45-BD92-DF628C7EE69C}">
      <dsp:nvSpPr>
        <dsp:cNvPr id="0" name=""/>
        <dsp:cNvSpPr/>
      </dsp:nvSpPr>
      <dsp:spPr>
        <a:xfrm>
          <a:off x="0" y="933143"/>
          <a:ext cx="10515600" cy="745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95B2A-90AB-4C21-B1D0-337D6996C170}">
      <dsp:nvSpPr>
        <dsp:cNvPr id="0" name=""/>
        <dsp:cNvSpPr/>
      </dsp:nvSpPr>
      <dsp:spPr>
        <a:xfrm>
          <a:off x="225464" y="1100845"/>
          <a:ext cx="409936" cy="4099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621F7-D04E-4B3C-B163-5BE639FCFFA7}">
      <dsp:nvSpPr>
        <dsp:cNvPr id="0" name=""/>
        <dsp:cNvSpPr/>
      </dsp:nvSpPr>
      <dsp:spPr>
        <a:xfrm>
          <a:off x="860866" y="933143"/>
          <a:ext cx="9654733" cy="745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82" tIns="78882" rIns="78882" bIns="78882" numCol="1" spcCol="1270" anchor="ctr" anchorCtr="0">
          <a:noAutofit/>
        </a:bodyPr>
        <a:lstStyle/>
        <a:p>
          <a:pPr marL="0" lvl="0" indent="0" algn="l" defTabSz="800100">
            <a:lnSpc>
              <a:spcPct val="100000"/>
            </a:lnSpc>
            <a:spcBef>
              <a:spcPct val="0"/>
            </a:spcBef>
            <a:spcAft>
              <a:spcPct val="35000"/>
            </a:spcAft>
            <a:buNone/>
          </a:pPr>
          <a:r>
            <a:rPr lang="en-US" sz="1800" kern="1200" dirty="0"/>
            <a:t>CBD = thinking differently about training, and includes the coaching model to help you improve developmentally</a:t>
          </a:r>
        </a:p>
      </dsp:txBody>
      <dsp:txXfrm>
        <a:off x="860866" y="933143"/>
        <a:ext cx="9654733" cy="745338"/>
      </dsp:txXfrm>
    </dsp:sp>
    <dsp:sp modelId="{B844A449-20DA-4666-9E03-366830D0A6E6}">
      <dsp:nvSpPr>
        <dsp:cNvPr id="0" name=""/>
        <dsp:cNvSpPr/>
      </dsp:nvSpPr>
      <dsp:spPr>
        <a:xfrm>
          <a:off x="0" y="1864817"/>
          <a:ext cx="10515600" cy="745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838B5-77B1-471E-96F2-EC47997B5AC9}">
      <dsp:nvSpPr>
        <dsp:cNvPr id="0" name=""/>
        <dsp:cNvSpPr/>
      </dsp:nvSpPr>
      <dsp:spPr>
        <a:xfrm>
          <a:off x="225464" y="2032518"/>
          <a:ext cx="409936" cy="409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E18C3-EE67-4EFC-9BC3-ADEE621F9862}">
      <dsp:nvSpPr>
        <dsp:cNvPr id="0" name=""/>
        <dsp:cNvSpPr/>
      </dsp:nvSpPr>
      <dsp:spPr>
        <a:xfrm>
          <a:off x="860866" y="1864817"/>
          <a:ext cx="9654733" cy="745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82" tIns="78882" rIns="78882" bIns="78882" numCol="1" spcCol="1270" anchor="ctr" anchorCtr="0">
          <a:noAutofit/>
        </a:bodyPr>
        <a:lstStyle/>
        <a:p>
          <a:pPr marL="0" lvl="0" indent="0" algn="l" defTabSz="800100">
            <a:lnSpc>
              <a:spcPct val="100000"/>
            </a:lnSpc>
            <a:spcBef>
              <a:spcPct val="0"/>
            </a:spcBef>
            <a:spcAft>
              <a:spcPct val="35000"/>
            </a:spcAft>
            <a:buNone/>
          </a:pPr>
          <a:r>
            <a:rPr lang="en-US" sz="1800" kern="1200"/>
            <a:t>Assessment </a:t>
          </a:r>
          <a:r>
            <a:rPr lang="en-US" sz="1800" u="sng" kern="1200"/>
            <a:t>for</a:t>
          </a:r>
          <a:r>
            <a:rPr lang="en-US" sz="1800" kern="1200"/>
            <a:t> learning, as opposed to assessment </a:t>
          </a:r>
          <a:r>
            <a:rPr lang="en-US" sz="1800" u="sng" kern="1200"/>
            <a:t>of</a:t>
          </a:r>
          <a:r>
            <a:rPr lang="en-US" sz="1800" kern="1200"/>
            <a:t> learning</a:t>
          </a:r>
        </a:p>
      </dsp:txBody>
      <dsp:txXfrm>
        <a:off x="860866" y="1864817"/>
        <a:ext cx="9654733" cy="745338"/>
      </dsp:txXfrm>
    </dsp:sp>
    <dsp:sp modelId="{63B69661-5657-4163-A39F-9B50425A0D3A}">
      <dsp:nvSpPr>
        <dsp:cNvPr id="0" name=""/>
        <dsp:cNvSpPr/>
      </dsp:nvSpPr>
      <dsp:spPr>
        <a:xfrm>
          <a:off x="0" y="2796490"/>
          <a:ext cx="10515600" cy="745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2481B5-9D36-44E8-A0AA-A69C036F65FF}">
      <dsp:nvSpPr>
        <dsp:cNvPr id="0" name=""/>
        <dsp:cNvSpPr/>
      </dsp:nvSpPr>
      <dsp:spPr>
        <a:xfrm>
          <a:off x="225464" y="2964191"/>
          <a:ext cx="409936" cy="4099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48396-4E5F-483D-8D1C-AA14B5DF207C}">
      <dsp:nvSpPr>
        <dsp:cNvPr id="0" name=""/>
        <dsp:cNvSpPr/>
      </dsp:nvSpPr>
      <dsp:spPr>
        <a:xfrm>
          <a:off x="860866" y="2796490"/>
          <a:ext cx="9654733" cy="745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82" tIns="78882" rIns="78882" bIns="78882" numCol="1" spcCol="1270" anchor="ctr" anchorCtr="0">
          <a:noAutofit/>
        </a:bodyPr>
        <a:lstStyle/>
        <a:p>
          <a:pPr marL="0" lvl="0" indent="0" algn="l" defTabSz="800100">
            <a:lnSpc>
              <a:spcPct val="100000"/>
            </a:lnSpc>
            <a:spcBef>
              <a:spcPct val="0"/>
            </a:spcBef>
            <a:spcAft>
              <a:spcPct val="35000"/>
            </a:spcAft>
            <a:buNone/>
          </a:pPr>
          <a:r>
            <a:rPr lang="en-US" sz="1800" kern="1200" dirty="0"/>
            <a:t>This is a culture change – it is about getting regular meaningful feedback and reflecting on it – Embrace it!!</a:t>
          </a:r>
        </a:p>
      </dsp:txBody>
      <dsp:txXfrm>
        <a:off x="860866" y="2796490"/>
        <a:ext cx="9654733" cy="745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7DE3B-FBA7-9440-BEF4-5BE3087AF467}">
      <dsp:nvSpPr>
        <dsp:cNvPr id="0" name=""/>
        <dsp:cNvSpPr/>
      </dsp:nvSpPr>
      <dsp:spPr>
        <a:xfrm>
          <a:off x="1885950" y="1739"/>
          <a:ext cx="7543800" cy="763093"/>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371" tIns="193826" rIns="146371" bIns="193826" numCol="1" spcCol="1270" anchor="ctr" anchorCtr="0">
          <a:noAutofit/>
        </a:bodyPr>
        <a:lstStyle/>
        <a:p>
          <a:pPr marL="0" lvl="0" indent="0" algn="l" defTabSz="711200">
            <a:lnSpc>
              <a:spcPct val="90000"/>
            </a:lnSpc>
            <a:spcBef>
              <a:spcPct val="0"/>
            </a:spcBef>
            <a:spcAft>
              <a:spcPct val="35000"/>
            </a:spcAft>
            <a:buNone/>
          </a:pPr>
          <a:r>
            <a:rPr lang="en-US" sz="1600" kern="1200" dirty="0"/>
            <a:t>Make sure to ask questions when something is not clear (or not working!)</a:t>
          </a:r>
        </a:p>
      </dsp:txBody>
      <dsp:txXfrm>
        <a:off x="1885950" y="1739"/>
        <a:ext cx="7543800" cy="763093"/>
      </dsp:txXfrm>
    </dsp:sp>
    <dsp:sp modelId="{4DC01C19-35BE-CF45-9CA6-AB939B6DB730}">
      <dsp:nvSpPr>
        <dsp:cNvPr id="0" name=""/>
        <dsp:cNvSpPr/>
      </dsp:nvSpPr>
      <dsp:spPr>
        <a:xfrm>
          <a:off x="0" y="1739"/>
          <a:ext cx="1885950" cy="7630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798" tIns="75377" rIns="99798" bIns="75377" numCol="1" spcCol="1270" anchor="ctr" anchorCtr="0">
          <a:noAutofit/>
        </a:bodyPr>
        <a:lstStyle/>
        <a:p>
          <a:pPr marL="0" lvl="0" indent="0" algn="ctr" defTabSz="1244600">
            <a:lnSpc>
              <a:spcPct val="90000"/>
            </a:lnSpc>
            <a:spcBef>
              <a:spcPct val="0"/>
            </a:spcBef>
            <a:spcAft>
              <a:spcPct val="35000"/>
            </a:spcAft>
            <a:buNone/>
          </a:pPr>
          <a:r>
            <a:rPr lang="en-US" sz="2800" kern="1200"/>
            <a:t>Make</a:t>
          </a:r>
        </a:p>
      </dsp:txBody>
      <dsp:txXfrm>
        <a:off x="0" y="1739"/>
        <a:ext cx="1885950" cy="763093"/>
      </dsp:txXfrm>
    </dsp:sp>
    <dsp:sp modelId="{F0C3F26C-E7A1-5C46-B649-E71CCDD017A1}">
      <dsp:nvSpPr>
        <dsp:cNvPr id="0" name=""/>
        <dsp:cNvSpPr/>
      </dsp:nvSpPr>
      <dsp:spPr>
        <a:xfrm>
          <a:off x="1885950" y="810618"/>
          <a:ext cx="7543800" cy="763093"/>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371" tIns="193826" rIns="146371" bIns="193826" numCol="1" spcCol="1270" anchor="ctr" anchorCtr="0">
          <a:noAutofit/>
        </a:bodyPr>
        <a:lstStyle/>
        <a:p>
          <a:pPr marL="0" lvl="0" indent="0" algn="l" defTabSz="711200">
            <a:lnSpc>
              <a:spcPct val="90000"/>
            </a:lnSpc>
            <a:spcBef>
              <a:spcPct val="0"/>
            </a:spcBef>
            <a:spcAft>
              <a:spcPct val="35000"/>
            </a:spcAft>
            <a:buNone/>
          </a:pPr>
          <a:r>
            <a:rPr lang="en-US" sz="1600" kern="1200" dirty="0"/>
            <a:t>Ensure you are receiving useful feedback that is specific and actionable – your program will also help to monitor this</a:t>
          </a:r>
        </a:p>
      </dsp:txBody>
      <dsp:txXfrm>
        <a:off x="1885950" y="810618"/>
        <a:ext cx="7543800" cy="763093"/>
      </dsp:txXfrm>
    </dsp:sp>
    <dsp:sp modelId="{59F58702-34B5-094D-B76C-6E0442F030F8}">
      <dsp:nvSpPr>
        <dsp:cNvPr id="0" name=""/>
        <dsp:cNvSpPr/>
      </dsp:nvSpPr>
      <dsp:spPr>
        <a:xfrm>
          <a:off x="0" y="810618"/>
          <a:ext cx="1885950" cy="7630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798" tIns="75377" rIns="99798" bIns="75377" numCol="1" spcCol="1270" anchor="ctr" anchorCtr="0">
          <a:noAutofit/>
        </a:bodyPr>
        <a:lstStyle/>
        <a:p>
          <a:pPr marL="0" lvl="0" indent="0" algn="ctr" defTabSz="1244600">
            <a:lnSpc>
              <a:spcPct val="90000"/>
            </a:lnSpc>
            <a:spcBef>
              <a:spcPct val="0"/>
            </a:spcBef>
            <a:spcAft>
              <a:spcPct val="35000"/>
            </a:spcAft>
            <a:buNone/>
          </a:pPr>
          <a:r>
            <a:rPr lang="en-US" sz="2800" kern="1200"/>
            <a:t>Ensure</a:t>
          </a:r>
        </a:p>
      </dsp:txBody>
      <dsp:txXfrm>
        <a:off x="0" y="810618"/>
        <a:ext cx="1885950" cy="763093"/>
      </dsp:txXfrm>
    </dsp:sp>
    <dsp:sp modelId="{1659AB9C-943E-F941-9105-A5AF35AF6056}">
      <dsp:nvSpPr>
        <dsp:cNvPr id="0" name=""/>
        <dsp:cNvSpPr/>
      </dsp:nvSpPr>
      <dsp:spPr>
        <a:xfrm>
          <a:off x="1885950" y="1619497"/>
          <a:ext cx="7543800" cy="763093"/>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371" tIns="193826" rIns="146371" bIns="193826" numCol="1" spcCol="1270" anchor="ctr" anchorCtr="0">
          <a:noAutofit/>
        </a:bodyPr>
        <a:lstStyle/>
        <a:p>
          <a:pPr marL="0" lvl="0" indent="0" algn="l" defTabSz="711200">
            <a:lnSpc>
              <a:spcPct val="90000"/>
            </a:lnSpc>
            <a:spcBef>
              <a:spcPct val="0"/>
            </a:spcBef>
            <a:spcAft>
              <a:spcPct val="35000"/>
            </a:spcAft>
            <a:buNone/>
          </a:pPr>
          <a:r>
            <a:rPr lang="en-US" sz="1600" kern="1200" dirty="0"/>
            <a:t>Seek opportunities for mentorship by peers, and to mentor peers both around performance and learning about training opportunities</a:t>
          </a:r>
        </a:p>
      </dsp:txBody>
      <dsp:txXfrm>
        <a:off x="1885950" y="1619497"/>
        <a:ext cx="7543800" cy="763093"/>
      </dsp:txXfrm>
    </dsp:sp>
    <dsp:sp modelId="{91F80DD9-864C-AE4B-A85C-2018532D6CD9}">
      <dsp:nvSpPr>
        <dsp:cNvPr id="0" name=""/>
        <dsp:cNvSpPr/>
      </dsp:nvSpPr>
      <dsp:spPr>
        <a:xfrm>
          <a:off x="0" y="1619497"/>
          <a:ext cx="1885950" cy="7630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798" tIns="75377" rIns="99798" bIns="75377" numCol="1" spcCol="1270" anchor="ctr" anchorCtr="0">
          <a:noAutofit/>
        </a:bodyPr>
        <a:lstStyle/>
        <a:p>
          <a:pPr marL="0" lvl="0" indent="0" algn="ctr" defTabSz="1244600">
            <a:lnSpc>
              <a:spcPct val="90000"/>
            </a:lnSpc>
            <a:spcBef>
              <a:spcPct val="0"/>
            </a:spcBef>
            <a:spcAft>
              <a:spcPct val="35000"/>
            </a:spcAft>
            <a:buNone/>
          </a:pPr>
          <a:r>
            <a:rPr lang="en-US" sz="2800" kern="1200"/>
            <a:t>Seek</a:t>
          </a:r>
        </a:p>
      </dsp:txBody>
      <dsp:txXfrm>
        <a:off x="0" y="1619497"/>
        <a:ext cx="1885950" cy="763093"/>
      </dsp:txXfrm>
    </dsp:sp>
    <dsp:sp modelId="{58E02690-255D-EE4A-A756-6B8F9DC089C0}">
      <dsp:nvSpPr>
        <dsp:cNvPr id="0" name=""/>
        <dsp:cNvSpPr/>
      </dsp:nvSpPr>
      <dsp:spPr>
        <a:xfrm>
          <a:off x="1885950" y="2428376"/>
          <a:ext cx="7543800" cy="763093"/>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371" tIns="193826" rIns="146371" bIns="193826" numCol="1" spcCol="1270" anchor="ctr" anchorCtr="0">
          <a:noAutofit/>
        </a:bodyPr>
        <a:lstStyle/>
        <a:p>
          <a:pPr marL="0" lvl="0" indent="0" algn="l" defTabSz="711200">
            <a:lnSpc>
              <a:spcPct val="90000"/>
            </a:lnSpc>
            <a:spcBef>
              <a:spcPct val="0"/>
            </a:spcBef>
            <a:spcAft>
              <a:spcPct val="35000"/>
            </a:spcAft>
            <a:buNone/>
          </a:pPr>
          <a:r>
            <a:rPr lang="en-US" sz="1600" kern="1200" dirty="0"/>
            <a:t>Provide program and faculty with feedback – during the feedback session if appropriate or through your program’s online teacher evaluation system.  They too need to know how they are doing!</a:t>
          </a:r>
        </a:p>
      </dsp:txBody>
      <dsp:txXfrm>
        <a:off x="1885950" y="2428376"/>
        <a:ext cx="7543800" cy="763093"/>
      </dsp:txXfrm>
    </dsp:sp>
    <dsp:sp modelId="{606D3D8A-5017-F047-9152-F121CD649D25}">
      <dsp:nvSpPr>
        <dsp:cNvPr id="0" name=""/>
        <dsp:cNvSpPr/>
      </dsp:nvSpPr>
      <dsp:spPr>
        <a:xfrm>
          <a:off x="0" y="2428376"/>
          <a:ext cx="1885950" cy="7630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798" tIns="75377" rIns="99798" bIns="75377" numCol="1" spcCol="1270" anchor="ctr" anchorCtr="0">
          <a:noAutofit/>
        </a:bodyPr>
        <a:lstStyle/>
        <a:p>
          <a:pPr marL="0" lvl="0" indent="0" algn="ctr" defTabSz="1244600">
            <a:lnSpc>
              <a:spcPct val="90000"/>
            </a:lnSpc>
            <a:spcBef>
              <a:spcPct val="0"/>
            </a:spcBef>
            <a:spcAft>
              <a:spcPct val="35000"/>
            </a:spcAft>
            <a:buNone/>
          </a:pPr>
          <a:r>
            <a:rPr lang="en-US" sz="2800" kern="1200"/>
            <a:t>Provide</a:t>
          </a:r>
        </a:p>
      </dsp:txBody>
      <dsp:txXfrm>
        <a:off x="0" y="2428376"/>
        <a:ext cx="1885950" cy="763093"/>
      </dsp:txXfrm>
    </dsp:sp>
    <dsp:sp modelId="{620A4D14-F49B-5C4C-B8D3-6DD57AB02E10}">
      <dsp:nvSpPr>
        <dsp:cNvPr id="0" name=""/>
        <dsp:cNvSpPr/>
      </dsp:nvSpPr>
      <dsp:spPr>
        <a:xfrm>
          <a:off x="1885950" y="3237255"/>
          <a:ext cx="7543800" cy="763093"/>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6371" tIns="193826" rIns="146371" bIns="193826" numCol="1" spcCol="1270" anchor="ctr" anchorCtr="0">
          <a:noAutofit/>
        </a:bodyPr>
        <a:lstStyle/>
        <a:p>
          <a:pPr marL="0" lvl="0" indent="0" algn="l" defTabSz="1066800">
            <a:lnSpc>
              <a:spcPct val="90000"/>
            </a:lnSpc>
            <a:spcBef>
              <a:spcPct val="0"/>
            </a:spcBef>
            <a:spcAft>
              <a:spcPct val="35000"/>
            </a:spcAft>
            <a:buNone/>
          </a:pPr>
          <a:r>
            <a:rPr lang="en-US" sz="2400" kern="1200" dirty="0"/>
            <a:t>Need to enjoy this time!</a:t>
          </a:r>
        </a:p>
      </dsp:txBody>
      <dsp:txXfrm>
        <a:off x="1885950" y="3237255"/>
        <a:ext cx="7543800" cy="763093"/>
      </dsp:txXfrm>
    </dsp:sp>
    <dsp:sp modelId="{938D9249-1BD6-594E-9370-658B2033EF3C}">
      <dsp:nvSpPr>
        <dsp:cNvPr id="0" name=""/>
        <dsp:cNvSpPr/>
      </dsp:nvSpPr>
      <dsp:spPr>
        <a:xfrm>
          <a:off x="0" y="3237255"/>
          <a:ext cx="1885950" cy="7630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798" tIns="75377" rIns="99798" bIns="75377" numCol="1" spcCol="1270" anchor="ctr" anchorCtr="0">
          <a:noAutofit/>
        </a:bodyPr>
        <a:lstStyle/>
        <a:p>
          <a:pPr marL="0" lvl="0" indent="0" algn="ctr" defTabSz="1244600">
            <a:lnSpc>
              <a:spcPct val="90000"/>
            </a:lnSpc>
            <a:spcBef>
              <a:spcPct val="0"/>
            </a:spcBef>
            <a:spcAft>
              <a:spcPct val="35000"/>
            </a:spcAft>
            <a:buNone/>
          </a:pPr>
          <a:r>
            <a:rPr lang="en-US" sz="2800" kern="1200"/>
            <a:t>Need</a:t>
          </a:r>
        </a:p>
      </dsp:txBody>
      <dsp:txXfrm>
        <a:off x="0" y="3237255"/>
        <a:ext cx="1885950" cy="763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D60CB-85DE-934A-8C6E-6EC37B8892E4}">
      <dsp:nvSpPr>
        <dsp:cNvPr id="0" name=""/>
        <dsp:cNvSpPr/>
      </dsp:nvSpPr>
      <dsp:spPr>
        <a:xfrm>
          <a:off x="0" y="174815"/>
          <a:ext cx="10515600" cy="79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ensure that the overall program design can provide all that is necessary to produce a competent specialist in the discipline</a:t>
          </a:r>
        </a:p>
      </dsp:txBody>
      <dsp:txXfrm>
        <a:off x="38838" y="213653"/>
        <a:ext cx="10437924" cy="717924"/>
      </dsp:txXfrm>
    </dsp:sp>
    <dsp:sp modelId="{C8E19ED5-C0AB-EE45-89D8-191115301AE1}">
      <dsp:nvSpPr>
        <dsp:cNvPr id="0" name=""/>
        <dsp:cNvSpPr/>
      </dsp:nvSpPr>
      <dsp:spPr>
        <a:xfrm>
          <a:off x="0" y="1028015"/>
          <a:ext cx="10515600" cy="79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ensure that all the components of CBD are mapped to appropriate places in the curriculum</a:t>
          </a:r>
        </a:p>
      </dsp:txBody>
      <dsp:txXfrm>
        <a:off x="38838" y="1066853"/>
        <a:ext cx="10437924" cy="717924"/>
      </dsp:txXfrm>
    </dsp:sp>
    <dsp:sp modelId="{C9EB5F14-DEBE-4740-A291-D2B96E1D8E84}">
      <dsp:nvSpPr>
        <dsp:cNvPr id="0" name=""/>
        <dsp:cNvSpPr/>
      </dsp:nvSpPr>
      <dsp:spPr>
        <a:xfrm>
          <a:off x="0" y="1881215"/>
          <a:ext cx="10515600" cy="79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ensure appropriate exposure to experiences that provide opportunities to meet the EPAs and become entrusted</a:t>
          </a:r>
        </a:p>
      </dsp:txBody>
      <dsp:txXfrm>
        <a:off x="38838" y="1920053"/>
        <a:ext cx="10437924" cy="717924"/>
      </dsp:txXfrm>
    </dsp:sp>
    <dsp:sp modelId="{D9C4D382-50B2-3048-8528-9BAD05E1D388}">
      <dsp:nvSpPr>
        <dsp:cNvPr id="0" name=""/>
        <dsp:cNvSpPr/>
      </dsp:nvSpPr>
      <dsp:spPr>
        <a:xfrm>
          <a:off x="0" y="2734415"/>
          <a:ext cx="10515600" cy="79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develop faculty, educating them about CBD and their role including:  EPAs and milestones, providing feedback and coaching, using the electronic platform, supporting residents for success</a:t>
          </a:r>
        </a:p>
      </dsp:txBody>
      <dsp:txXfrm>
        <a:off x="38838" y="2773253"/>
        <a:ext cx="10437924" cy="717924"/>
      </dsp:txXfrm>
    </dsp:sp>
    <dsp:sp modelId="{0E23AA72-6023-A344-A5F3-488596035158}">
      <dsp:nvSpPr>
        <dsp:cNvPr id="0" name=""/>
        <dsp:cNvSpPr/>
      </dsp:nvSpPr>
      <dsp:spPr>
        <a:xfrm>
          <a:off x="0" y="3587615"/>
          <a:ext cx="10515600" cy="79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foster a Growth Mindset in the institution, themselves and the trainees</a:t>
          </a:r>
        </a:p>
      </dsp:txBody>
      <dsp:txXfrm>
        <a:off x="38838" y="3626453"/>
        <a:ext cx="10437924" cy="7179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536BF-6AF3-0747-8E03-039350B5EAA6}">
      <dsp:nvSpPr>
        <dsp:cNvPr id="0" name=""/>
        <dsp:cNvSpPr/>
      </dsp:nvSpPr>
      <dsp:spPr>
        <a:xfrm>
          <a:off x="2101066" y="55083"/>
          <a:ext cx="8404264" cy="2489731"/>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3066" tIns="290152" rIns="163066" bIns="290152" numCol="1" spcCol="1270" anchor="t" anchorCtr="0">
          <a:noAutofit/>
        </a:bodyPr>
        <a:lstStyle/>
        <a:p>
          <a:pPr marL="0" lvl="0" indent="0" algn="l" defTabSz="711200">
            <a:lnSpc>
              <a:spcPct val="90000"/>
            </a:lnSpc>
            <a:spcBef>
              <a:spcPct val="0"/>
            </a:spcBef>
            <a:spcAft>
              <a:spcPct val="35000"/>
            </a:spcAft>
            <a:buNone/>
          </a:pPr>
          <a:r>
            <a:rPr lang="en-US" sz="1600" kern="1200" dirty="0"/>
            <a:t>Ensure Resident wellness and resilience</a:t>
          </a:r>
        </a:p>
        <a:p>
          <a:pPr marL="171450" lvl="1" indent="-171450" algn="l" defTabSz="711200">
            <a:lnSpc>
              <a:spcPct val="90000"/>
            </a:lnSpc>
            <a:spcBef>
              <a:spcPct val="0"/>
            </a:spcBef>
            <a:spcAft>
              <a:spcPct val="15000"/>
            </a:spcAft>
            <a:buChar char="•"/>
          </a:pPr>
          <a:r>
            <a:rPr lang="en-US" sz="1600" kern="1200" dirty="0"/>
            <a:t>Fireside chats with PD</a:t>
          </a:r>
        </a:p>
        <a:p>
          <a:pPr marL="171450" lvl="1" indent="-171450" algn="l" defTabSz="711200">
            <a:lnSpc>
              <a:spcPct val="90000"/>
            </a:lnSpc>
            <a:spcBef>
              <a:spcPct val="0"/>
            </a:spcBef>
            <a:spcAft>
              <a:spcPct val="15000"/>
            </a:spcAft>
            <a:buChar char="•"/>
          </a:pPr>
          <a:r>
            <a:rPr lang="en-US" sz="1600" kern="1200" dirty="0"/>
            <a:t>Balint groups</a:t>
          </a:r>
        </a:p>
        <a:p>
          <a:pPr marL="171450" lvl="1" indent="-171450" algn="l" defTabSz="711200">
            <a:lnSpc>
              <a:spcPct val="90000"/>
            </a:lnSpc>
            <a:spcBef>
              <a:spcPct val="0"/>
            </a:spcBef>
            <a:spcAft>
              <a:spcPct val="15000"/>
            </a:spcAft>
            <a:buChar char="•"/>
          </a:pPr>
          <a:r>
            <a:rPr lang="en-US" sz="1600" kern="1200" dirty="0"/>
            <a:t>Ice-cream rounds</a:t>
          </a:r>
        </a:p>
        <a:p>
          <a:pPr marL="171450" lvl="1" indent="-171450" algn="l" defTabSz="711200">
            <a:lnSpc>
              <a:spcPct val="90000"/>
            </a:lnSpc>
            <a:spcBef>
              <a:spcPct val="0"/>
            </a:spcBef>
            <a:spcAft>
              <a:spcPct val="15000"/>
            </a:spcAft>
            <a:buChar char="•"/>
          </a:pPr>
          <a:r>
            <a:rPr lang="en-US" sz="1600" kern="1200" dirty="0"/>
            <a:t>Engagement committee activities</a:t>
          </a:r>
        </a:p>
        <a:p>
          <a:pPr marL="171450" lvl="1" indent="-171450" algn="l" defTabSz="711200">
            <a:lnSpc>
              <a:spcPct val="90000"/>
            </a:lnSpc>
            <a:spcBef>
              <a:spcPct val="0"/>
            </a:spcBef>
            <a:spcAft>
              <a:spcPct val="15000"/>
            </a:spcAft>
            <a:buChar char="•"/>
          </a:pPr>
          <a:r>
            <a:rPr lang="en-US" sz="1600" kern="1200" dirty="0"/>
            <a:t>Wellness group activities</a:t>
          </a:r>
        </a:p>
        <a:p>
          <a:pPr marL="171450" lvl="1" indent="-171450" algn="l" defTabSz="711200">
            <a:lnSpc>
              <a:spcPct val="90000"/>
            </a:lnSpc>
            <a:spcBef>
              <a:spcPct val="0"/>
            </a:spcBef>
            <a:spcAft>
              <a:spcPct val="15000"/>
            </a:spcAft>
            <a:buChar char="•"/>
          </a:pPr>
          <a:r>
            <a:rPr lang="en-US" sz="1600" kern="1200" dirty="0"/>
            <a:t>Dissemination of wellness resources</a:t>
          </a:r>
        </a:p>
        <a:p>
          <a:pPr marL="171450" lvl="1" indent="-171450" algn="l" defTabSz="711200">
            <a:lnSpc>
              <a:spcPct val="90000"/>
            </a:lnSpc>
            <a:spcBef>
              <a:spcPct val="0"/>
            </a:spcBef>
            <a:spcAft>
              <a:spcPct val="15000"/>
            </a:spcAft>
            <a:buChar char="•"/>
          </a:pPr>
          <a:r>
            <a:rPr lang="en-US" sz="1600" kern="1200" dirty="0"/>
            <a:t>Mentorship </a:t>
          </a:r>
          <a:r>
            <a:rPr lang="en-US" sz="1600" kern="1200" dirty="0" err="1"/>
            <a:t>diads</a:t>
          </a:r>
          <a:r>
            <a:rPr lang="en-US" sz="1600" kern="1200" dirty="0"/>
            <a:t> with upper year residents</a:t>
          </a:r>
        </a:p>
      </dsp:txBody>
      <dsp:txXfrm>
        <a:off x="2101066" y="55083"/>
        <a:ext cx="8404264" cy="2489731"/>
      </dsp:txXfrm>
    </dsp:sp>
    <dsp:sp modelId="{F6E32046-6A82-6A46-9B62-499419993043}">
      <dsp:nvSpPr>
        <dsp:cNvPr id="0" name=""/>
        <dsp:cNvSpPr/>
      </dsp:nvSpPr>
      <dsp:spPr>
        <a:xfrm>
          <a:off x="0" y="24280"/>
          <a:ext cx="2101066" cy="24445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181" tIns="112837" rIns="111181" bIns="112837" numCol="1" spcCol="1270" anchor="ctr" anchorCtr="0">
          <a:noAutofit/>
        </a:bodyPr>
        <a:lstStyle/>
        <a:p>
          <a:pPr marL="0" lvl="0" indent="0" algn="ctr" defTabSz="1244600">
            <a:lnSpc>
              <a:spcPct val="90000"/>
            </a:lnSpc>
            <a:spcBef>
              <a:spcPct val="0"/>
            </a:spcBef>
            <a:spcAft>
              <a:spcPct val="35000"/>
            </a:spcAft>
            <a:buNone/>
          </a:pPr>
          <a:r>
            <a:rPr lang="en-US" sz="2800" kern="1200" dirty="0"/>
            <a:t>Ensure</a:t>
          </a:r>
        </a:p>
      </dsp:txBody>
      <dsp:txXfrm>
        <a:off x="0" y="24280"/>
        <a:ext cx="2101066" cy="2444598"/>
      </dsp:txXfrm>
    </dsp:sp>
    <dsp:sp modelId="{14A686A5-1EDA-1D45-BC6D-AC822D907561}">
      <dsp:nvSpPr>
        <dsp:cNvPr id="0" name=""/>
        <dsp:cNvSpPr/>
      </dsp:nvSpPr>
      <dsp:spPr>
        <a:xfrm>
          <a:off x="2103120" y="2559985"/>
          <a:ext cx="8412480" cy="114233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3225" tIns="290152" rIns="163225" bIns="290152" numCol="1" spcCol="1270" anchor="ctr" anchorCtr="0">
          <a:noAutofit/>
        </a:bodyPr>
        <a:lstStyle/>
        <a:p>
          <a:pPr marL="0" lvl="0" indent="0" algn="l" defTabSz="711200">
            <a:lnSpc>
              <a:spcPct val="90000"/>
            </a:lnSpc>
            <a:spcBef>
              <a:spcPct val="0"/>
            </a:spcBef>
            <a:spcAft>
              <a:spcPct val="35000"/>
            </a:spcAft>
            <a:buNone/>
          </a:pPr>
          <a:r>
            <a:rPr lang="en-US" sz="1600" kern="1200" dirty="0"/>
            <a:t>Ensure residents are aware of avenues to provide feedback to the program – Continuous Quality Improvement</a:t>
          </a:r>
        </a:p>
      </dsp:txBody>
      <dsp:txXfrm>
        <a:off x="2103120" y="2559985"/>
        <a:ext cx="8412480" cy="1142330"/>
      </dsp:txXfrm>
    </dsp:sp>
    <dsp:sp modelId="{23BA520F-0D60-6D4D-BC72-C4933A84D7FE}">
      <dsp:nvSpPr>
        <dsp:cNvPr id="0" name=""/>
        <dsp:cNvSpPr/>
      </dsp:nvSpPr>
      <dsp:spPr>
        <a:xfrm>
          <a:off x="0" y="2559985"/>
          <a:ext cx="2103120" cy="114233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12837" rIns="111290" bIns="112837" numCol="1" spcCol="1270" anchor="ctr" anchorCtr="0">
          <a:noAutofit/>
        </a:bodyPr>
        <a:lstStyle/>
        <a:p>
          <a:pPr marL="0" lvl="0" indent="0" algn="ctr" defTabSz="1244600">
            <a:lnSpc>
              <a:spcPct val="90000"/>
            </a:lnSpc>
            <a:spcBef>
              <a:spcPct val="0"/>
            </a:spcBef>
            <a:spcAft>
              <a:spcPct val="35000"/>
            </a:spcAft>
            <a:buNone/>
          </a:pPr>
          <a:r>
            <a:rPr lang="en-US" sz="2800" kern="1200"/>
            <a:t>Ensure</a:t>
          </a:r>
        </a:p>
      </dsp:txBody>
      <dsp:txXfrm>
        <a:off x="0" y="2559985"/>
        <a:ext cx="2103120" cy="1142330"/>
      </dsp:txXfrm>
    </dsp:sp>
    <dsp:sp modelId="{4D797DD9-A13C-854A-9EDD-6EE0DBF046B1}">
      <dsp:nvSpPr>
        <dsp:cNvPr id="0" name=""/>
        <dsp:cNvSpPr/>
      </dsp:nvSpPr>
      <dsp:spPr>
        <a:xfrm>
          <a:off x="2103120" y="3770855"/>
          <a:ext cx="8412480" cy="1142330"/>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3225" tIns="290152" rIns="163225" bIns="290152" numCol="1" spcCol="1270" anchor="ctr" anchorCtr="0">
          <a:noAutofit/>
        </a:bodyPr>
        <a:lstStyle/>
        <a:p>
          <a:pPr marL="0" lvl="0" indent="0" algn="l" defTabSz="711200">
            <a:lnSpc>
              <a:spcPct val="90000"/>
            </a:lnSpc>
            <a:spcBef>
              <a:spcPct val="0"/>
            </a:spcBef>
            <a:spcAft>
              <a:spcPct val="35000"/>
            </a:spcAft>
            <a:buNone/>
          </a:pPr>
          <a:r>
            <a:rPr lang="en-US" sz="1600" kern="1200" dirty="0"/>
            <a:t>Connect residents with peer mentors</a:t>
          </a:r>
        </a:p>
      </dsp:txBody>
      <dsp:txXfrm>
        <a:off x="2103120" y="3770855"/>
        <a:ext cx="8412480" cy="1142330"/>
      </dsp:txXfrm>
    </dsp:sp>
    <dsp:sp modelId="{34671969-102F-C440-8C64-71BB591DCA8A}">
      <dsp:nvSpPr>
        <dsp:cNvPr id="0" name=""/>
        <dsp:cNvSpPr/>
      </dsp:nvSpPr>
      <dsp:spPr>
        <a:xfrm>
          <a:off x="0" y="3770855"/>
          <a:ext cx="2103120" cy="114233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12837" rIns="111290" bIns="112837" numCol="1" spcCol="1270" anchor="ctr" anchorCtr="0">
          <a:noAutofit/>
        </a:bodyPr>
        <a:lstStyle/>
        <a:p>
          <a:pPr marL="0" lvl="0" indent="0" algn="ctr" defTabSz="1244600">
            <a:lnSpc>
              <a:spcPct val="90000"/>
            </a:lnSpc>
            <a:spcBef>
              <a:spcPct val="0"/>
            </a:spcBef>
            <a:spcAft>
              <a:spcPct val="35000"/>
            </a:spcAft>
            <a:buNone/>
          </a:pPr>
          <a:r>
            <a:rPr lang="en-US" sz="2800" kern="1200"/>
            <a:t>Connect</a:t>
          </a:r>
        </a:p>
      </dsp:txBody>
      <dsp:txXfrm>
        <a:off x="0" y="3770855"/>
        <a:ext cx="2103120" cy="114233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yalcollege.ca/rcsite/documents/canmeds/rc-virtual-teaching-e.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cbd@royalcollege.c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1</a:t>
            </a:fld>
            <a:endParaRPr lang="en-US"/>
          </a:p>
        </p:txBody>
      </p:sp>
    </p:spTree>
    <p:extLst>
      <p:ext uri="{BB962C8B-B14F-4D97-AF65-F5344CB8AC3E}">
        <p14:creationId xmlns:p14="http://schemas.microsoft.com/office/powerpoint/2010/main" val="28750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en-US" dirty="0"/>
              <a:t>David Ash’s seminal study showed</a:t>
            </a:r>
            <a:r>
              <a:rPr lang="en-US" baseline="0" dirty="0"/>
              <a:t> that in OB/GYN, patient outcomes could be directly correlated with where training occurred</a:t>
            </a:r>
          </a:p>
          <a:p>
            <a:pPr marL="174708" indent="-174708">
              <a:buFont typeface="Arial"/>
              <a:buChar char="•"/>
            </a:pPr>
            <a:r>
              <a:rPr lang="en-US" baseline="0" dirty="0"/>
              <a:t>David showed that complication rates after training, did improve with experience, but at a rate that was dictated by where one trained.  For example: if you trained at program “x”, your trajectory of improved complication rates followed a curve, but that curve was different if you trained at program “Y”, (lets say for the sake of argument better than “X”) and while both complication rates improved, ”X” was never able to reach as low as “Y”.</a:t>
            </a:r>
          </a:p>
          <a:p>
            <a:pPr marL="174708" indent="-174708">
              <a:buFont typeface="Arial"/>
              <a:buChar char="•"/>
            </a:pPr>
            <a:r>
              <a:rPr lang="en-US" baseline="0" dirty="0"/>
              <a:t>So early experiences in training matter, how you are taught matters, curriculum matters, feedback and coaching matter.</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12</a:t>
            </a:fld>
            <a:endParaRPr lang="en-US"/>
          </a:p>
        </p:txBody>
      </p:sp>
    </p:spTree>
    <p:extLst>
      <p:ext uri="{BB962C8B-B14F-4D97-AF65-F5344CB8AC3E}">
        <p14:creationId xmlns:p14="http://schemas.microsoft.com/office/powerpoint/2010/main" val="166738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frequent assessments means they are each ”lower stake”</a:t>
            </a:r>
          </a:p>
          <a:p>
            <a:r>
              <a:rPr lang="en-US" dirty="0"/>
              <a:t>Should be clear to the learners what they need to achieve, they will be more invested in their learning</a:t>
            </a:r>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298737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with residents the 4 stages of training, reminding them that life-long learning is the goal</a:t>
            </a:r>
          </a:p>
          <a:p>
            <a:r>
              <a:rPr lang="en-US" dirty="0"/>
              <a:t>This would be a good time to speak to the length of each stage in your specific discipline</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199259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Milestones are really helpful for those who design curriculum, and those who assess learners as they are provide that needed detail</a:t>
            </a:r>
          </a:p>
        </p:txBody>
      </p:sp>
      <p:sp>
        <p:nvSpPr>
          <p:cNvPr id="4" name="Slide Number Placeholder 3"/>
          <p:cNvSpPr>
            <a:spLocks noGrp="1"/>
          </p:cNvSpPr>
          <p:nvPr>
            <p:ph type="sldNum" sz="quarter" idx="10"/>
          </p:nvPr>
        </p:nvSpPr>
        <p:spPr/>
        <p:txBody>
          <a:bodyPr/>
          <a:lstStyle/>
          <a:p>
            <a:fld id="{B2602FAB-FC34-1D4B-BF19-1C2329E689C6}" type="slidenum">
              <a:rPr lang="en-US" smtClean="0"/>
              <a:t>17</a:t>
            </a:fld>
            <a:endParaRPr lang="en-US"/>
          </a:p>
        </p:txBody>
      </p:sp>
    </p:spTree>
    <p:extLst>
      <p:ext uri="{BB962C8B-B14F-4D97-AF65-F5344CB8AC3E}">
        <p14:creationId xmlns:p14="http://schemas.microsoft.com/office/powerpoint/2010/main" val="1313932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three videos that will help to understand the concept of EPAs</a:t>
            </a:r>
          </a:p>
        </p:txBody>
      </p:sp>
      <p:sp>
        <p:nvSpPr>
          <p:cNvPr id="4" name="Slide Number Placeholder 3"/>
          <p:cNvSpPr>
            <a:spLocks noGrp="1"/>
          </p:cNvSpPr>
          <p:nvPr>
            <p:ph type="sldNum" sz="quarter" idx="10"/>
          </p:nvPr>
        </p:nvSpPr>
        <p:spPr/>
        <p:txBody>
          <a:bodyPr/>
          <a:lstStyle/>
          <a:p>
            <a:fld id="{B2602FAB-FC34-1D4B-BF19-1C2329E689C6}" type="slidenum">
              <a:rPr lang="en-US" smtClean="0"/>
              <a:t>18</a:t>
            </a:fld>
            <a:endParaRPr lang="en-US"/>
          </a:p>
        </p:txBody>
      </p:sp>
    </p:spTree>
    <p:extLst>
      <p:ext uri="{BB962C8B-B14F-4D97-AF65-F5344CB8AC3E}">
        <p14:creationId xmlns:p14="http://schemas.microsoft.com/office/powerpoint/2010/main" val="1654154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19</a:t>
            </a:fld>
            <a:endParaRPr lang="en-US"/>
          </a:p>
        </p:txBody>
      </p:sp>
    </p:spTree>
    <p:extLst>
      <p:ext uri="{BB962C8B-B14F-4D97-AF65-F5344CB8AC3E}">
        <p14:creationId xmlns:p14="http://schemas.microsoft.com/office/powerpoint/2010/main" val="58324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20</a:t>
            </a:fld>
            <a:endParaRPr lang="en-US"/>
          </a:p>
        </p:txBody>
      </p:sp>
    </p:spTree>
    <p:extLst>
      <p:ext uri="{BB962C8B-B14F-4D97-AF65-F5344CB8AC3E}">
        <p14:creationId xmlns:p14="http://schemas.microsoft.com/office/powerpoint/2010/main" val="63434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each EPA is taught and learnt, residents will progress through the stages of training</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21</a:t>
            </a:fld>
            <a:endParaRPr lang="en-US"/>
          </a:p>
        </p:txBody>
      </p:sp>
    </p:spTree>
    <p:extLst>
      <p:ext uri="{BB962C8B-B14F-4D97-AF65-F5344CB8AC3E}">
        <p14:creationId xmlns:p14="http://schemas.microsoft.com/office/powerpoint/2010/main" val="403257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23</a:t>
            </a:fld>
            <a:endParaRPr lang="en-US"/>
          </a:p>
        </p:txBody>
      </p:sp>
    </p:spTree>
    <p:extLst>
      <p:ext uri="{BB962C8B-B14F-4D97-AF65-F5344CB8AC3E}">
        <p14:creationId xmlns:p14="http://schemas.microsoft.com/office/powerpoint/2010/main" val="279574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a learner, assessment will flow as follows:</a:t>
            </a:r>
          </a:p>
          <a:p>
            <a:endParaRPr lang="en-US" dirty="0"/>
          </a:p>
          <a:p>
            <a:pPr marL="232943" indent="-232943">
              <a:buFont typeface="+mj-lt"/>
              <a:buAutoNum type="arabicPeriod"/>
            </a:pPr>
            <a:r>
              <a:rPr lang="en-US" dirty="0"/>
              <a:t>Plan learning</a:t>
            </a:r>
          </a:p>
          <a:p>
            <a:pPr marL="640594" lvl="1" indent="-174708">
              <a:buFont typeface="Arial" panose="020B0604020202020204" pitchFamily="34" charset="0"/>
              <a:buChar char="•"/>
            </a:pPr>
            <a:r>
              <a:rPr lang="en-US" dirty="0"/>
              <a:t>This occurs in a macro (rotational) view and micro (daily) view. </a:t>
            </a:r>
          </a:p>
          <a:p>
            <a:pPr marL="640594" lvl="1" indent="-174708">
              <a:buFont typeface="Arial" panose="020B0604020202020204" pitchFamily="34" charset="0"/>
              <a:buChar char="•"/>
            </a:pPr>
            <a:r>
              <a:rPr lang="en-US" dirty="0"/>
              <a:t>Views Learning Plan EPAs &amp; milestones as part of the day or rotation.</a:t>
            </a:r>
          </a:p>
          <a:p>
            <a:pPr marL="640594" lvl="1" indent="-174708">
              <a:buFont typeface="Arial" panose="020B0604020202020204" pitchFamily="34" charset="0"/>
              <a:buChar char="•"/>
            </a:pPr>
            <a:r>
              <a:rPr lang="en-US" dirty="0"/>
              <a:t>Selects observation opportunities.</a:t>
            </a:r>
          </a:p>
          <a:p>
            <a:pPr marL="640594" lvl="1" indent="-174708">
              <a:buFont typeface="Arial" panose="020B0604020202020204" pitchFamily="34" charset="0"/>
              <a:buChar char="•"/>
            </a:pPr>
            <a:r>
              <a:rPr lang="en-US" dirty="0"/>
              <a:t>Works with supervisor to find opportunities.</a:t>
            </a:r>
          </a:p>
          <a:p>
            <a:pPr marL="232943" indent="-232943">
              <a:buFont typeface="+mj-lt"/>
              <a:buAutoNum type="arabicPeriod"/>
            </a:pPr>
            <a:r>
              <a:rPr lang="en-US" dirty="0"/>
              <a:t>Participates in the encounter</a:t>
            </a:r>
          </a:p>
          <a:p>
            <a:pPr marL="640594" lvl="1" indent="-174708">
              <a:buFont typeface="Arial" panose="020B0604020202020204" pitchFamily="34" charset="0"/>
              <a:buChar char="•"/>
            </a:pPr>
            <a:r>
              <a:rPr lang="en-US" dirty="0"/>
              <a:t>Works with supervisor, peers, and often, the patient.</a:t>
            </a:r>
          </a:p>
          <a:p>
            <a:pPr marL="232943" indent="-232943">
              <a:buFont typeface="+mj-lt"/>
              <a:buAutoNum type="arabicPeriod"/>
            </a:pPr>
            <a:r>
              <a:rPr lang="en-US" dirty="0"/>
              <a:t>Exchange feedback</a:t>
            </a:r>
          </a:p>
          <a:p>
            <a:pPr marL="640594" lvl="1" indent="-174708">
              <a:buFont typeface="Arial" panose="020B0604020202020204" pitchFamily="34" charset="0"/>
              <a:buChar char="•"/>
            </a:pPr>
            <a:r>
              <a:rPr lang="en-US" dirty="0"/>
              <a:t>The resident self-assesses (i.e., reflects on learning).</a:t>
            </a:r>
          </a:p>
          <a:p>
            <a:pPr marL="640594" lvl="1" indent="-174708">
              <a:buFont typeface="Arial" panose="020B0604020202020204" pitchFamily="34" charset="0"/>
              <a:buChar char="•"/>
            </a:pPr>
            <a:r>
              <a:rPr lang="en-US" dirty="0"/>
              <a:t>The supervisor provides specific constructive feedback for learning based on evidence from the encounter and the design of the RCEPA.</a:t>
            </a:r>
          </a:p>
          <a:p>
            <a:pPr marL="232943" indent="-232943">
              <a:buFont typeface="+mj-lt"/>
              <a:buAutoNum type="arabicPeriod"/>
            </a:pPr>
            <a:r>
              <a:rPr lang="en-US" dirty="0"/>
              <a:t>Record observation</a:t>
            </a:r>
          </a:p>
          <a:p>
            <a:pPr marL="640594" lvl="1" indent="-174708">
              <a:buFont typeface="Arial" panose="020B0604020202020204" pitchFamily="34" charset="0"/>
              <a:buChar char="•"/>
            </a:pPr>
            <a:r>
              <a:rPr lang="en-US" dirty="0"/>
              <a:t>Not all observations are recorded.</a:t>
            </a:r>
          </a:p>
          <a:p>
            <a:pPr marL="640594" lvl="1" indent="-174708">
              <a:buFont typeface="Arial" panose="020B0604020202020204" pitchFamily="34" charset="0"/>
              <a:buChar char="•"/>
            </a:pPr>
            <a:r>
              <a:rPr lang="en-US" dirty="0"/>
              <a:t>This could be in an ePortfolio or other means of technology. </a:t>
            </a:r>
            <a:endParaRPr lang="en-CA" dirty="0"/>
          </a:p>
          <a:p>
            <a:endParaRPr lang="en-US" baseline="0" dirty="0"/>
          </a:p>
        </p:txBody>
      </p:sp>
      <p:sp>
        <p:nvSpPr>
          <p:cNvPr id="4" name="Slide Number Placeholder 3"/>
          <p:cNvSpPr>
            <a:spLocks noGrp="1"/>
          </p:cNvSpPr>
          <p:nvPr>
            <p:ph type="sldNum" sz="quarter" idx="10"/>
          </p:nvPr>
        </p:nvSpPr>
        <p:spPr/>
        <p:txBody>
          <a:bodyPr/>
          <a:lstStyle/>
          <a:p>
            <a:fld id="{02BE44E4-D6E0-446D-9134-31D2F2557413}" type="slidenum">
              <a:rPr lang="en-CA" smtClean="0"/>
              <a:t>24</a:t>
            </a:fld>
            <a:endParaRPr lang="en-CA"/>
          </a:p>
        </p:txBody>
      </p:sp>
    </p:spTree>
    <p:extLst>
      <p:ext uri="{BB962C8B-B14F-4D97-AF65-F5344CB8AC3E}">
        <p14:creationId xmlns:p14="http://schemas.microsoft.com/office/powerpoint/2010/main" val="422468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“Introduction to Competence Committees” workshop is designed to be delivered in 90 minutes. If you would like to deliver it in 1 hour or less, you can choose to take a flipped classroom approach and send some of the didactic materials ahead of the workshop for review, which will allow you to focus on the Case Practice at the end of the workshop. </a:t>
            </a:r>
          </a:p>
          <a:p>
            <a:endParaRPr lang="en-CA" dirty="0"/>
          </a:p>
          <a:p>
            <a:r>
              <a:rPr lang="en-CA" sz="1200" kern="1200" dirty="0">
                <a:solidFill>
                  <a:schemeClr val="tx1"/>
                </a:solidFill>
                <a:effectLst/>
                <a:latin typeface="+mn-lt"/>
                <a:ea typeface="+mn-ea"/>
                <a:cs typeface="+mn-cs"/>
              </a:rPr>
              <a:t>The workshop may be delivered face-to-face or virtually. The slide notes include instructions for modifying for virtual delivery throughout. </a:t>
            </a:r>
            <a:r>
              <a:rPr lang="en-CA" sz="1200" b="1" kern="1200" dirty="0">
                <a:solidFill>
                  <a:schemeClr val="tx1"/>
                </a:solidFill>
                <a:effectLst/>
                <a:latin typeface="+mn-lt"/>
                <a:ea typeface="+mn-ea"/>
                <a:cs typeface="+mn-cs"/>
              </a:rPr>
              <a:t>FOR VIRTUAL DELIVERY: </a:t>
            </a:r>
            <a:r>
              <a:rPr lang="en-CA" sz="1200" kern="1200" dirty="0">
                <a:solidFill>
                  <a:schemeClr val="tx1"/>
                </a:solidFill>
                <a:effectLst/>
                <a:latin typeface="+mn-lt"/>
                <a:ea typeface="+mn-ea"/>
                <a:cs typeface="+mn-cs"/>
              </a:rPr>
              <a:t>You will need a</a:t>
            </a:r>
            <a:r>
              <a:rPr lang="en-US" sz="1200" kern="1200" dirty="0" err="1">
                <a:solidFill>
                  <a:schemeClr val="tx1"/>
                </a:solidFill>
                <a:effectLst/>
                <a:latin typeface="+mn-lt"/>
                <a:ea typeface="+mn-ea"/>
                <a:cs typeface="+mn-cs"/>
              </a:rPr>
              <a:t>ccess</a:t>
            </a:r>
            <a:r>
              <a:rPr lang="en-US" sz="1200" kern="1200" dirty="0">
                <a:solidFill>
                  <a:schemeClr val="tx1"/>
                </a:solidFill>
                <a:effectLst/>
                <a:latin typeface="+mn-lt"/>
                <a:ea typeface="+mn-ea"/>
                <a:cs typeface="+mn-cs"/>
              </a:rPr>
              <a:t> to video conferencing platform that has the ability to create breakout rooms. See “</a:t>
            </a:r>
            <a:r>
              <a:rPr lang="en-US" sz="1200" u="sng" kern="1200" dirty="0">
                <a:solidFill>
                  <a:schemeClr val="tx1"/>
                </a:solidFill>
                <a:effectLst/>
                <a:latin typeface="+mn-lt"/>
                <a:ea typeface="+mn-ea"/>
                <a:cs typeface="+mn-cs"/>
                <a:hlinkClick r:id="rId3"/>
              </a:rPr>
              <a:t>How to Teach Virtually</a:t>
            </a:r>
            <a:r>
              <a:rPr lang="en-US" sz="1200" kern="1200" dirty="0">
                <a:solidFill>
                  <a:schemeClr val="tx1"/>
                </a:solidFill>
                <a:effectLst/>
                <a:latin typeface="+mn-lt"/>
                <a:ea typeface="+mn-ea"/>
                <a:cs typeface="+mn-cs"/>
              </a:rPr>
              <a:t>” (http://</a:t>
            </a:r>
            <a:r>
              <a:rPr lang="en-US" sz="1200" kern="1200" dirty="0" err="1">
                <a:solidFill>
                  <a:schemeClr val="tx1"/>
                </a:solidFill>
                <a:effectLst/>
                <a:latin typeface="+mn-lt"/>
                <a:ea typeface="+mn-ea"/>
                <a:cs typeface="+mn-cs"/>
              </a:rPr>
              <a:t>www.royalcollege.ca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rcsite</a:t>
            </a:r>
            <a:r>
              <a:rPr lang="en-US" sz="1200" kern="1200" dirty="0">
                <a:solidFill>
                  <a:schemeClr val="tx1"/>
                </a:solidFill>
                <a:effectLst/>
                <a:latin typeface="+mn-lt"/>
                <a:ea typeface="+mn-ea"/>
                <a:cs typeface="+mn-cs"/>
              </a:rPr>
              <a:t>/documents/</a:t>
            </a:r>
            <a:r>
              <a:rPr lang="en-US" sz="1200" kern="1200" dirty="0" err="1">
                <a:solidFill>
                  <a:schemeClr val="tx1"/>
                </a:solidFill>
                <a:effectLst/>
                <a:latin typeface="+mn-lt"/>
                <a:ea typeface="+mn-ea"/>
                <a:cs typeface="+mn-cs"/>
              </a:rPr>
              <a:t>canmeds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rc</a:t>
            </a:r>
            <a:r>
              <a:rPr lang="en-US" sz="1200" kern="1200" dirty="0">
                <a:solidFill>
                  <a:schemeClr val="tx1"/>
                </a:solidFill>
                <a:effectLst/>
                <a:latin typeface="+mn-lt"/>
                <a:ea typeface="+mn-ea"/>
                <a:cs typeface="+mn-cs"/>
              </a:rPr>
              <a:t>-virtual-teaching-</a:t>
            </a:r>
            <a:r>
              <a:rPr lang="en-US" sz="1200" kern="1200" dirty="0" err="1">
                <a:solidFill>
                  <a:schemeClr val="tx1"/>
                </a:solidFill>
                <a:effectLst/>
                <a:latin typeface="+mn-lt"/>
                <a:ea typeface="+mn-ea"/>
                <a:cs typeface="+mn-cs"/>
              </a:rPr>
              <a:t>e.pdf</a:t>
            </a:r>
            <a:r>
              <a:rPr lang="en-US" sz="1200" kern="1200" dirty="0">
                <a:solidFill>
                  <a:schemeClr val="tx1"/>
                </a:solidFill>
                <a:effectLst/>
                <a:latin typeface="+mn-lt"/>
                <a:ea typeface="+mn-ea"/>
                <a:cs typeface="+mn-cs"/>
              </a:rPr>
              <a:t>) for best practices, as well as a comparison of several video conferencing tools.  </a:t>
            </a:r>
          </a:p>
          <a:p>
            <a:endParaRPr lang="en-US" sz="1200" kern="1200" dirty="0">
              <a:solidFill>
                <a:schemeClr val="tx1"/>
              </a:solidFill>
              <a:effectLst/>
              <a:latin typeface="+mn-lt"/>
              <a:ea typeface="+mn-ea"/>
              <a:cs typeface="+mn-cs"/>
            </a:endParaRPr>
          </a:p>
          <a:p>
            <a:r>
              <a:rPr lang="en-CA" dirty="0"/>
              <a:t>There is a more advanced workshop called “Running a Competence Committee” that you may choose to deliver in follow-up to this introduction.</a:t>
            </a:r>
          </a:p>
          <a:p>
            <a:endParaRPr lang="en-CA" dirty="0"/>
          </a:p>
          <a:p>
            <a:r>
              <a:rPr lang="en-CA" dirty="0"/>
              <a:t>Detailed notes are included to assist presenters and viewers who may be unfamiliar with some of these</a:t>
            </a:r>
            <a:r>
              <a:rPr lang="en-CA" baseline="0" dirty="0"/>
              <a:t> </a:t>
            </a:r>
            <a:r>
              <a:rPr lang="en-CA" dirty="0"/>
              <a:t>concepts.  If you are presenting</a:t>
            </a:r>
            <a:r>
              <a:rPr lang="en-CA" baseline="0" dirty="0"/>
              <a:t> this deck, y</a:t>
            </a:r>
            <a:r>
              <a:rPr lang="en-CA" dirty="0"/>
              <a:t>ou are</a:t>
            </a:r>
            <a:r>
              <a:rPr lang="en-CA" baseline="0" dirty="0"/>
              <a:t> encouraged to </a:t>
            </a:r>
            <a:r>
              <a:rPr lang="en-CA" dirty="0"/>
              <a:t>edit the presentation to reflect the most relevant slides for your audience and purpose. </a:t>
            </a:r>
            <a:r>
              <a:rPr lang="en-US" dirty="0"/>
              <a:t>You are encouraged</a:t>
            </a:r>
            <a:r>
              <a:rPr lang="en-US" baseline="0" dirty="0"/>
              <a:t> to s</a:t>
            </a:r>
            <a:r>
              <a:rPr lang="en-US" dirty="0"/>
              <a:t>hare and/or modify these slides as needed, but please source the Royal College. All text and logos contained herein are the property of the Royal College of Physicians and Surgeons of Canada.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Questions? Email </a:t>
            </a:r>
            <a:r>
              <a:rPr lang="en-US" dirty="0">
                <a:hlinkClick r:id="rId4"/>
              </a:rPr>
              <a:t>cbd@royalcollege.ca</a:t>
            </a:r>
            <a:endParaRPr lang="en-CA" dirty="0"/>
          </a:p>
          <a:p>
            <a:endParaRPr lang="en-US" dirty="0"/>
          </a:p>
        </p:txBody>
      </p:sp>
      <p:sp>
        <p:nvSpPr>
          <p:cNvPr id="4" name="Slide Number Placeholder 3"/>
          <p:cNvSpPr>
            <a:spLocks noGrp="1"/>
          </p:cNvSpPr>
          <p:nvPr>
            <p:ph type="sldNum" sz="quarter" idx="5"/>
          </p:nvPr>
        </p:nvSpPr>
        <p:spPr/>
        <p:txBody>
          <a:bodyPr/>
          <a:lstStyle/>
          <a:p>
            <a:fld id="{BB77EE89-0766-024F-9F88-80232D371B78}" type="slidenum">
              <a:rPr lang="en-US" smtClean="0"/>
              <a:t>2</a:t>
            </a:fld>
            <a:endParaRPr lang="en-US"/>
          </a:p>
        </p:txBody>
      </p:sp>
    </p:spTree>
    <p:extLst>
      <p:ext uri="{BB962C8B-B14F-4D97-AF65-F5344CB8AC3E}">
        <p14:creationId xmlns:p14="http://schemas.microsoft.com/office/powerpoint/2010/main" val="281903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the observer assessment will flow like this</a:t>
            </a:r>
          </a:p>
          <a:p>
            <a:pPr marL="232943" indent="-232943">
              <a:buAutoNum type="arabicParenR"/>
            </a:pPr>
            <a:r>
              <a:rPr lang="en-US" baseline="0" dirty="0"/>
              <a:t>Supports learning</a:t>
            </a:r>
          </a:p>
          <a:p>
            <a:pPr marL="698830" lvl="1" indent="-232943">
              <a:buFont typeface="Arial" panose="020B0604020202020204" pitchFamily="34" charset="0"/>
              <a:buChar char="•"/>
            </a:pPr>
            <a:r>
              <a:rPr lang="en-US" baseline="0" dirty="0"/>
              <a:t>Works with learners</a:t>
            </a:r>
          </a:p>
          <a:p>
            <a:pPr marL="698830" lvl="1" indent="-232943">
              <a:buFont typeface="Arial" panose="020B0604020202020204" pitchFamily="34" charset="0"/>
              <a:buChar char="•"/>
            </a:pPr>
            <a:r>
              <a:rPr lang="en-US" baseline="0" dirty="0"/>
              <a:t>Contributes to narrative</a:t>
            </a:r>
          </a:p>
          <a:p>
            <a:pPr marL="698830" lvl="1" indent="-232943">
              <a:buFont typeface="Arial" panose="020B0604020202020204" pitchFamily="34" charset="0"/>
              <a:buChar char="•"/>
            </a:pPr>
            <a:r>
              <a:rPr lang="en-US" baseline="0" dirty="0"/>
              <a:t>Review evidence of learning</a:t>
            </a:r>
          </a:p>
          <a:p>
            <a:pPr marL="232943" indent="-232943">
              <a:buAutoNum type="arabicParenR"/>
            </a:pPr>
            <a:r>
              <a:rPr lang="en-US" baseline="0" dirty="0"/>
              <a:t>Prepares for observation</a:t>
            </a:r>
          </a:p>
          <a:p>
            <a:pPr marL="698830" lvl="1" indent="-232943">
              <a:buFont typeface="Arial" panose="020B0604020202020204" pitchFamily="34" charset="0"/>
              <a:buChar char="•"/>
            </a:pPr>
            <a:r>
              <a:rPr lang="en-US" baseline="0" dirty="0"/>
              <a:t>Reviews and accepts observation requests</a:t>
            </a:r>
          </a:p>
          <a:p>
            <a:pPr marL="698830" lvl="1" indent="-232943">
              <a:buFont typeface="Arial" panose="020B0604020202020204" pitchFamily="34" charset="0"/>
              <a:buChar char="•"/>
            </a:pPr>
            <a:r>
              <a:rPr lang="en-US" baseline="0" dirty="0"/>
              <a:t>Reviews EPAs and milestones</a:t>
            </a:r>
          </a:p>
          <a:p>
            <a:pPr marL="232943" indent="-232943">
              <a:buFont typeface="+mj-lt"/>
              <a:buAutoNum type="arabicParenR"/>
            </a:pPr>
            <a:r>
              <a:rPr lang="en-US" baseline="0" dirty="0"/>
              <a:t>Participates in observation encounter</a:t>
            </a:r>
          </a:p>
          <a:p>
            <a:pPr marL="698830" lvl="1" indent="-232943" defTabSz="931774">
              <a:buFont typeface="Arial" panose="020B0604020202020204" pitchFamily="34" charset="0"/>
              <a:buChar char="•"/>
              <a:defRPr/>
            </a:pPr>
            <a:r>
              <a:rPr lang="en-US" dirty="0"/>
              <a:t>Works with learner, and often, the patient.</a:t>
            </a:r>
          </a:p>
          <a:p>
            <a:pPr marL="232943" indent="-232943" defTabSz="931774">
              <a:buFont typeface="+mj-lt"/>
              <a:buAutoNum type="arabicParenR"/>
              <a:defRPr/>
            </a:pPr>
            <a:r>
              <a:rPr lang="en-US" dirty="0"/>
              <a:t>Provides  feedback</a:t>
            </a:r>
          </a:p>
          <a:p>
            <a:pPr marL="640594" lvl="1" indent="-174708">
              <a:buFont typeface="Arial" panose="020B0604020202020204" pitchFamily="34" charset="0"/>
              <a:buChar char="•"/>
            </a:pPr>
            <a:r>
              <a:rPr lang="en-US" dirty="0"/>
              <a:t>The observer provides specific constructive feedback for learning based on evidence from the encounter and the design of the RCEPA.</a:t>
            </a:r>
          </a:p>
          <a:p>
            <a:pPr marL="232943" indent="-232943">
              <a:buFont typeface="+mj-lt"/>
              <a:buAutoNum type="arabicParenR"/>
            </a:pPr>
            <a:r>
              <a:rPr lang="en-US" dirty="0"/>
              <a:t>Record observation</a:t>
            </a:r>
          </a:p>
          <a:p>
            <a:pPr marL="640594" lvl="1" indent="-174708">
              <a:buFont typeface="Arial" panose="020B0604020202020204" pitchFamily="34" charset="0"/>
              <a:buChar char="•"/>
            </a:pPr>
            <a:r>
              <a:rPr lang="en-US" dirty="0"/>
              <a:t>Not all observations are recorded.</a:t>
            </a:r>
          </a:p>
          <a:p>
            <a:pPr marL="640594" lvl="1" indent="-174708">
              <a:buFont typeface="Arial" panose="020B0604020202020204" pitchFamily="34" charset="0"/>
              <a:buChar char="•"/>
            </a:pPr>
            <a:r>
              <a:rPr lang="en-US" dirty="0"/>
              <a:t>This could be in an ePortfolio or other means of technology. </a:t>
            </a:r>
            <a:endParaRPr lang="en-CA" dirty="0"/>
          </a:p>
          <a:p>
            <a:pPr marL="698830" lvl="1" indent="-232943" defTabSz="931774">
              <a:buFont typeface="Arial" panose="020B0604020202020204" pitchFamily="34" charset="0"/>
              <a:buChar char="•"/>
              <a:defRPr/>
            </a:pPr>
            <a:endParaRPr lang="en-US" dirty="0"/>
          </a:p>
          <a:p>
            <a:pPr marL="232943" indent="-232943">
              <a:buFont typeface="+mj-lt"/>
              <a:buAutoNum type="arabicParenR"/>
            </a:pPr>
            <a:endParaRPr lang="en-US" baseline="0" dirty="0"/>
          </a:p>
          <a:p>
            <a:pPr marL="698830" lvl="1" indent="-232943">
              <a:buAutoNum type="arabicParenR"/>
            </a:pPr>
            <a:endParaRPr lang="en-US" baseline="0" dirty="0"/>
          </a:p>
        </p:txBody>
      </p:sp>
      <p:sp>
        <p:nvSpPr>
          <p:cNvPr id="4" name="Slide Number Placeholder 3"/>
          <p:cNvSpPr>
            <a:spLocks noGrp="1"/>
          </p:cNvSpPr>
          <p:nvPr>
            <p:ph type="sldNum" sz="quarter" idx="10"/>
          </p:nvPr>
        </p:nvSpPr>
        <p:spPr/>
        <p:txBody>
          <a:bodyPr/>
          <a:lstStyle/>
          <a:p>
            <a:fld id="{02BE44E4-D6E0-446D-9134-31D2F2557413}" type="slidenum">
              <a:rPr lang="en-CA" smtClean="0"/>
              <a:t>25</a:t>
            </a:fld>
            <a:endParaRPr lang="en-CA"/>
          </a:p>
        </p:txBody>
      </p:sp>
    </p:spTree>
    <p:extLst>
      <p:ext uri="{BB962C8B-B14F-4D97-AF65-F5344CB8AC3E}">
        <p14:creationId xmlns:p14="http://schemas.microsoft.com/office/powerpoint/2010/main" val="1202651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Holistic view</a:t>
            </a:r>
            <a:endParaRPr lang="en-CA" dirty="0"/>
          </a:p>
        </p:txBody>
      </p:sp>
      <p:sp>
        <p:nvSpPr>
          <p:cNvPr id="4" name="Slide Number Placeholder 3"/>
          <p:cNvSpPr>
            <a:spLocks noGrp="1"/>
          </p:cNvSpPr>
          <p:nvPr>
            <p:ph type="sldNum" sz="quarter" idx="10"/>
          </p:nvPr>
        </p:nvSpPr>
        <p:spPr/>
        <p:txBody>
          <a:bodyPr/>
          <a:lstStyle/>
          <a:p>
            <a:fld id="{02BE44E4-D6E0-446D-9134-31D2F2557413}" type="slidenum">
              <a:rPr lang="en-CA" smtClean="0"/>
              <a:t>26</a:t>
            </a:fld>
            <a:endParaRPr lang="en-CA"/>
          </a:p>
        </p:txBody>
      </p:sp>
    </p:spTree>
    <p:extLst>
      <p:ext uri="{BB962C8B-B14F-4D97-AF65-F5344CB8AC3E}">
        <p14:creationId xmlns:p14="http://schemas.microsoft.com/office/powerpoint/2010/main" val="120681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29</a:t>
            </a:fld>
            <a:endParaRPr lang="en-US"/>
          </a:p>
        </p:txBody>
      </p:sp>
    </p:spTree>
    <p:extLst>
      <p:ext uri="{BB962C8B-B14F-4D97-AF65-F5344CB8AC3E}">
        <p14:creationId xmlns:p14="http://schemas.microsoft.com/office/powerpoint/2010/main" val="186156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1" baseline="0" dirty="0">
                <a:effectLst/>
              </a:rPr>
              <a:t>What does a morning in clinic look like in our specialty?</a:t>
            </a:r>
          </a:p>
          <a:p>
            <a:r>
              <a:rPr lang="en-CA" b="0" i="0" baseline="0" dirty="0">
                <a:effectLst/>
              </a:rPr>
              <a:t>The morning in a clinic will appear similar to the current setup, however assessments will be directed and specific. Instead of taking responsibility for the entire teaching and assessment of the resident, the clinical teacher is assigned one EPA. Like the current system, the clinical teacher takes opportunities throughout to discuss and teach the resident as they appear, balancing assessment and teaching.  The morning could go like this:</a:t>
            </a:r>
          </a:p>
          <a:p>
            <a:pPr marL="174708" indent="-174708">
              <a:buFont typeface="Arial" charset="0"/>
              <a:buChar char="•"/>
            </a:pPr>
            <a:r>
              <a:rPr lang="en-CA" b="0" i="0" baseline="0" dirty="0">
                <a:effectLst/>
              </a:rPr>
              <a:t>You arrive at clinic and greet your nurse, clerk, and trainee. Upon reviewing your schedule, you briefly review the RCEPA that you are to assess with your trainee. </a:t>
            </a:r>
          </a:p>
          <a:p>
            <a:pPr marL="640594" lvl="1" indent="-174708">
              <a:buFont typeface="Arial" charset="0"/>
              <a:buChar char="•"/>
            </a:pPr>
            <a:r>
              <a:rPr lang="en-CA" b="0" i="0" baseline="0" dirty="0">
                <a:effectLst/>
              </a:rPr>
              <a:t>You notice you are double-booked in one slot and discuss with the trainee how she can take on one of the bookings.</a:t>
            </a:r>
          </a:p>
          <a:p>
            <a:pPr marL="640594" lvl="1" indent="-174708">
              <a:buFont typeface="Arial" charset="0"/>
              <a:buChar char="•"/>
            </a:pPr>
            <a:r>
              <a:rPr lang="en-CA" b="0" i="0" baseline="0" dirty="0">
                <a:effectLst/>
              </a:rPr>
              <a:t>Together, you identify an experience in which you can observe the resident complete the assigned EPA.</a:t>
            </a:r>
          </a:p>
          <a:p>
            <a:pPr marL="174708" indent="-174708">
              <a:buFont typeface="Arial" charset="0"/>
              <a:buChar char="•"/>
            </a:pPr>
            <a:r>
              <a:rPr lang="en-CA" b="0" i="0" baseline="0" dirty="0">
                <a:effectLst/>
              </a:rPr>
              <a:t>You begin seeing patients, meeting intermittently with the trainee to review decisions and directions.</a:t>
            </a:r>
          </a:p>
          <a:p>
            <a:pPr marL="174708" indent="-174708">
              <a:buFont typeface="Arial" charset="0"/>
              <a:buChar char="•"/>
            </a:pPr>
            <a:r>
              <a:rPr lang="en-CA" b="0" i="0" baseline="0" dirty="0">
                <a:effectLst/>
              </a:rPr>
              <a:t>You meet with the resident to observe the planned EPA, seeing the patient.</a:t>
            </a:r>
          </a:p>
          <a:p>
            <a:pPr marL="640594" lvl="1" indent="-174708">
              <a:buFont typeface="Arial" charset="0"/>
              <a:buChar char="•"/>
            </a:pPr>
            <a:r>
              <a:rPr lang="en-CA" b="0" i="0" baseline="0" dirty="0">
                <a:effectLst/>
              </a:rPr>
              <a:t>You provide feedback and record your observations via the assessment technology</a:t>
            </a:r>
          </a:p>
          <a:p>
            <a:pPr marL="174708" indent="-174708">
              <a:buFont typeface="Arial" charset="0"/>
              <a:buChar char="•"/>
            </a:pPr>
            <a:r>
              <a:rPr lang="en-CA" b="0" i="0" baseline="0" dirty="0">
                <a:effectLst/>
              </a:rPr>
              <a:t>You receive results from a patient coming into the clinic. This is bad news that you must break to the patient and his family.</a:t>
            </a:r>
          </a:p>
          <a:p>
            <a:pPr marL="640594" lvl="1" indent="-174708">
              <a:buFont typeface="Arial" charset="0"/>
              <a:buChar char="•"/>
            </a:pPr>
            <a:r>
              <a:rPr lang="en-CA" b="0" i="0" baseline="0" dirty="0">
                <a:effectLst/>
              </a:rPr>
              <a:t>You flag the resident to join you to experience this difficult conversation.</a:t>
            </a:r>
          </a:p>
          <a:p>
            <a:pPr marL="174708" indent="-174708">
              <a:buFont typeface="Arial" charset="0"/>
              <a:buChar char="•"/>
            </a:pPr>
            <a:r>
              <a:rPr lang="en-CA" b="0" i="0" baseline="0" dirty="0">
                <a:effectLst/>
              </a:rPr>
              <a:t>You continue to meet with patients, arranging home care, adjusting chemotherapy orders, and making changes where necessary.</a:t>
            </a:r>
          </a:p>
          <a:p>
            <a:pPr marL="174708" indent="-174708">
              <a:buFont typeface="Arial" charset="0"/>
              <a:buChar char="•"/>
            </a:pPr>
            <a:r>
              <a:rPr lang="en-CA" b="0" i="0" baseline="0" dirty="0">
                <a:effectLst/>
              </a:rPr>
              <a:t>Your trainee approaches you with a question. You take a moment to respond and check for understanding.</a:t>
            </a:r>
          </a:p>
          <a:p>
            <a:pPr marL="640594" lvl="1" indent="-174708">
              <a:buFont typeface="Arial" charset="0"/>
              <a:buChar char="•"/>
            </a:pPr>
            <a:r>
              <a:rPr lang="en-CA" b="0" i="0" baseline="0" dirty="0">
                <a:effectLst/>
              </a:rPr>
              <a:t>The trainee asks for you to observe and provide some additional feedback.</a:t>
            </a:r>
          </a:p>
          <a:p>
            <a:endParaRPr lang="en-CA" dirty="0"/>
          </a:p>
        </p:txBody>
      </p:sp>
      <p:sp>
        <p:nvSpPr>
          <p:cNvPr id="4" name="Slide Number Placeholder 3"/>
          <p:cNvSpPr>
            <a:spLocks noGrp="1"/>
          </p:cNvSpPr>
          <p:nvPr>
            <p:ph type="sldNum" sz="quarter" idx="10"/>
          </p:nvPr>
        </p:nvSpPr>
        <p:spPr/>
        <p:txBody>
          <a:bodyPr/>
          <a:lstStyle/>
          <a:p>
            <a:fld id="{02BE44E4-D6E0-446D-9134-31D2F2557413}" type="slidenum">
              <a:rPr lang="en-CA" smtClean="0"/>
              <a:t>30</a:t>
            </a:fld>
            <a:endParaRPr lang="en-CA"/>
          </a:p>
        </p:txBody>
      </p:sp>
    </p:spTree>
    <p:extLst>
      <p:ext uri="{BB962C8B-B14F-4D97-AF65-F5344CB8AC3E}">
        <p14:creationId xmlns:p14="http://schemas.microsoft.com/office/powerpoint/2010/main" val="3025526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Now I’m sure many of you are asking what happens to the data that is collected by the Observer</a:t>
            </a:r>
          </a:p>
          <a:p>
            <a:pPr marL="174708" indent="-174708">
              <a:buFont typeface="Arial" panose="020B0604020202020204" pitchFamily="34" charset="0"/>
              <a:buChar char="•"/>
            </a:pPr>
            <a:r>
              <a:rPr lang="en-US" baseline="0" dirty="0"/>
              <a:t>As you know, the original vision of CBD included the development of a Royal College ePortfolio which would be used by all programs and faculties. This tool </a:t>
            </a:r>
            <a:r>
              <a:rPr lang="en-CA" dirty="0"/>
              <a:t>would be used to track and record learning and assessment. </a:t>
            </a:r>
          </a:p>
          <a:p>
            <a:pPr marL="174708" indent="-174708">
              <a:buFont typeface="Arial" panose="020B0604020202020204" pitchFamily="34" charset="0"/>
              <a:buChar char="•"/>
            </a:pPr>
            <a:r>
              <a:rPr lang="en-CA" dirty="0"/>
              <a:t>However, we have learned that many university partners already have systems in place that pose new challenges to how we share, access and integrate data.</a:t>
            </a:r>
          </a:p>
          <a:p>
            <a:pPr marL="174708" indent="-174708">
              <a:buFont typeface="Arial" panose="020B0604020202020204" pitchFamily="34" charset="0"/>
              <a:buChar char="•"/>
            </a:pPr>
            <a:r>
              <a:rPr lang="en-US" dirty="0"/>
              <a:t>Over the next few months we will focus on working with our partners </a:t>
            </a:r>
            <a:r>
              <a:rPr lang="en-CA" dirty="0"/>
              <a:t>to integrate and leverage existing technology and create solutions within and beyond MAINPORT which are usable and practical at the local level.</a:t>
            </a:r>
          </a:p>
          <a:p>
            <a:pPr marL="174708" indent="-174708">
              <a:buFont typeface="Arial" panose="020B0604020202020204" pitchFamily="34" charset="0"/>
              <a:buChar char="•"/>
            </a:pPr>
            <a:r>
              <a:rPr lang="en-US" dirty="0"/>
              <a:t>Regardless of the technology in place, we continue to envision that the evaluation data, evidence of learning and learner reflections will recorded electronically by both the learner and the supervisor </a:t>
            </a:r>
          </a:p>
          <a:p>
            <a:pPr marL="174708" indent="-174708">
              <a:buFont typeface="Arial" panose="020B0604020202020204" pitchFamily="34" charset="0"/>
              <a:buChar char="•"/>
            </a:pPr>
            <a:r>
              <a:rPr lang="en-US" dirty="0"/>
              <a:t>This information will be used by the PD to guide learners and review the overall status of the program</a:t>
            </a:r>
          </a:p>
          <a:p>
            <a:pPr marL="174708" indent="-174708">
              <a:buFont typeface="Arial" panose="020B0604020202020204" pitchFamily="34" charset="0"/>
              <a:buChar char="•"/>
            </a:pPr>
            <a:r>
              <a:rPr lang="en-US" dirty="0"/>
              <a:t>The PD will also use the information to prepare for Competence Committee meetings</a:t>
            </a:r>
          </a:p>
          <a:p>
            <a:pPr marL="174708" indent="-174708" defTabSz="931774">
              <a:buFont typeface="Arial" panose="020B0604020202020204" pitchFamily="34" charset="0"/>
              <a:buChar char="•"/>
              <a:defRPr/>
            </a:pPr>
            <a:r>
              <a:rPr lang="en-US" dirty="0"/>
              <a:t>As I mentioned earlier, the Competence Committee is the group </a:t>
            </a:r>
            <a:r>
              <a:rPr lang="en-CA" dirty="0"/>
              <a:t>responsible for assessing the progress of trainees in achieving the milestones and EPAs. </a:t>
            </a:r>
          </a:p>
          <a:p>
            <a:pPr marL="174708" indent="-174708" defTabSz="931774">
              <a:buFont typeface="Arial" panose="020B0604020202020204" pitchFamily="34" charset="0"/>
              <a:buChar char="•"/>
              <a:defRPr/>
            </a:pPr>
            <a:r>
              <a:rPr lang="en-CA" dirty="0"/>
              <a:t>While observations in a clinical setting are document and reviewed by both the Observer and the program director, the decision about the progress of each learner take place at the CC</a:t>
            </a:r>
          </a:p>
          <a:p>
            <a:pPr marL="174708" indent="-174708" defTabSz="931774">
              <a:buFont typeface="Arial" panose="020B0604020202020204" pitchFamily="34" charset="0"/>
              <a:buChar char="•"/>
              <a:defRPr/>
            </a:pPr>
            <a:r>
              <a:rPr lang="en-US" dirty="0"/>
              <a:t>Overall the CC will receive evaluations reports about each learner – this data will support a group assessment process rather than a single summative assessment and will allow the CC to collectively determine if the learner should move on to the next stage of training</a:t>
            </a:r>
          </a:p>
          <a:p>
            <a:pPr marL="174708" indent="-174708" defTabSz="931774">
              <a:buFont typeface="Arial" panose="020B0604020202020204" pitchFamily="34" charset="0"/>
              <a:buChar char="•"/>
              <a:defRPr/>
            </a:pPr>
            <a:r>
              <a:rPr lang="en-US" dirty="0"/>
              <a:t>Working with our Cohort One disciplines we are still fine-tuning the envisioned scope and activities of the CC – as we determine what will work in the real word, we’ll share more information about our proposed CC model</a:t>
            </a:r>
          </a:p>
          <a:p>
            <a:pPr marL="174708" indent="-174708" defTabSz="931774">
              <a:buFont typeface="Arial" panose="020B0604020202020204" pitchFamily="34" charset="0"/>
              <a:buChar char="•"/>
              <a:defRPr/>
            </a:pPr>
            <a:endParaRPr lang="en-CA" dirty="0"/>
          </a:p>
          <a:p>
            <a:pPr marL="174708" indent="-174708" defTabSz="931774">
              <a:buFont typeface="Arial" panose="020B0604020202020204" pitchFamily="34" charset="0"/>
              <a:buChar char="•"/>
              <a:defRPr/>
            </a:pPr>
            <a:endParaRPr lang="en-CA" b="0" i="0" baseline="0" dirty="0">
              <a:effectLst/>
            </a:endParaRPr>
          </a:p>
          <a:p>
            <a:pPr marL="174708" indent="-17470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02BE44E4-D6E0-446D-9134-31D2F2557413}" type="slidenum">
              <a:rPr lang="en-CA" smtClean="0"/>
              <a:t>31</a:t>
            </a:fld>
            <a:endParaRPr lang="en-CA"/>
          </a:p>
        </p:txBody>
      </p:sp>
    </p:spTree>
    <p:extLst>
      <p:ext uri="{BB962C8B-B14F-4D97-AF65-F5344CB8AC3E}">
        <p14:creationId xmlns:p14="http://schemas.microsoft.com/office/powerpoint/2010/main" val="202708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02FAB-FC34-1D4B-BF19-1C2329E689C6}" type="slidenum">
              <a:rPr lang="en-US" smtClean="0"/>
              <a:t>33</a:t>
            </a:fld>
            <a:endParaRPr lang="en-US"/>
          </a:p>
        </p:txBody>
      </p:sp>
    </p:spTree>
    <p:extLst>
      <p:ext uri="{BB962C8B-B14F-4D97-AF65-F5344CB8AC3E}">
        <p14:creationId xmlns:p14="http://schemas.microsoft.com/office/powerpoint/2010/main" val="745196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34</a:t>
            </a:fld>
            <a:endParaRPr lang="en-US"/>
          </a:p>
        </p:txBody>
      </p:sp>
    </p:spTree>
    <p:extLst>
      <p:ext uri="{BB962C8B-B14F-4D97-AF65-F5344CB8AC3E}">
        <p14:creationId xmlns:p14="http://schemas.microsoft.com/office/powerpoint/2010/main" val="1079998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here around feedback culture being for progressing developmentally, and residents need to be able to take feedback that is constructive and not always “over the moon”.  A culture change.</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37</a:t>
            </a:fld>
            <a:endParaRPr lang="en-US"/>
          </a:p>
        </p:txBody>
      </p:sp>
    </p:spTree>
    <p:extLst>
      <p:ext uri="{BB962C8B-B14F-4D97-AF65-F5344CB8AC3E}">
        <p14:creationId xmlns:p14="http://schemas.microsoft.com/office/powerpoint/2010/main" val="3625679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B2602FAB-FC34-1D4B-BF19-1C2329E689C6}" type="slidenum">
              <a:rPr lang="en-US" smtClean="0"/>
              <a:t>38</a:t>
            </a:fld>
            <a:endParaRPr lang="en-US"/>
          </a:p>
        </p:txBody>
      </p:sp>
    </p:spTree>
    <p:extLst>
      <p:ext uri="{BB962C8B-B14F-4D97-AF65-F5344CB8AC3E}">
        <p14:creationId xmlns:p14="http://schemas.microsoft.com/office/powerpoint/2010/main" val="3920958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39</a:t>
            </a:fld>
            <a:endParaRPr lang="en-US"/>
          </a:p>
        </p:txBody>
      </p:sp>
    </p:spTree>
    <p:extLst>
      <p:ext uri="{BB962C8B-B14F-4D97-AF65-F5344CB8AC3E}">
        <p14:creationId xmlns:p14="http://schemas.microsoft.com/office/powerpoint/2010/main" val="169800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02FAB-FC34-1D4B-BF19-1C2329E689C6}" type="slidenum">
              <a:rPr lang="en-US" smtClean="0"/>
              <a:t>3</a:t>
            </a:fld>
            <a:endParaRPr lang="en-US"/>
          </a:p>
        </p:txBody>
      </p:sp>
    </p:spTree>
    <p:extLst>
      <p:ext uri="{BB962C8B-B14F-4D97-AF65-F5344CB8AC3E}">
        <p14:creationId xmlns:p14="http://schemas.microsoft.com/office/powerpoint/2010/main" val="552971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41</a:t>
            </a:fld>
            <a:endParaRPr lang="en-US"/>
          </a:p>
        </p:txBody>
      </p:sp>
    </p:spTree>
    <p:extLst>
      <p:ext uri="{BB962C8B-B14F-4D97-AF65-F5344CB8AC3E}">
        <p14:creationId xmlns:p14="http://schemas.microsoft.com/office/powerpoint/2010/main" val="272529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42</a:t>
            </a:fld>
            <a:endParaRPr lang="en-US"/>
          </a:p>
        </p:txBody>
      </p:sp>
    </p:spTree>
    <p:extLst>
      <p:ext uri="{BB962C8B-B14F-4D97-AF65-F5344CB8AC3E}">
        <p14:creationId xmlns:p14="http://schemas.microsoft.com/office/powerpoint/2010/main" val="1943849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43</a:t>
            </a:fld>
            <a:endParaRPr lang="en-US"/>
          </a:p>
        </p:txBody>
      </p:sp>
    </p:spTree>
    <p:extLst>
      <p:ext uri="{BB962C8B-B14F-4D97-AF65-F5344CB8AC3E}">
        <p14:creationId xmlns:p14="http://schemas.microsoft.com/office/powerpoint/2010/main" val="4235345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45</a:t>
            </a:fld>
            <a:endParaRPr lang="en-US"/>
          </a:p>
        </p:txBody>
      </p:sp>
    </p:spTree>
    <p:extLst>
      <p:ext uri="{BB962C8B-B14F-4D97-AF65-F5344CB8AC3E}">
        <p14:creationId xmlns:p14="http://schemas.microsoft.com/office/powerpoint/2010/main" val="2161332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may lend itself to either small breakout groups, or a large group session.  It would be best facilitated by those with some experience. Have the groups work thought some of the challenges and find solutions.  It is really helpful if residents understand that these issues may come up and how to mitigate them.  </a:t>
            </a:r>
          </a:p>
          <a:p>
            <a:endParaRPr lang="en-CA" dirty="0"/>
          </a:p>
          <a:p>
            <a:pPr lvl="1">
              <a:lnSpc>
                <a:spcPct val="120000"/>
              </a:lnSpc>
            </a:pPr>
            <a:r>
              <a:rPr lang="en-US" dirty="0"/>
              <a:t>Feeling like you’re chasing EPAs – </a:t>
            </a:r>
            <a:r>
              <a:rPr lang="en-US" i="1" dirty="0"/>
              <a:t>stay on top of what is mapped where, if it feels like too many, provide this FB to your PD and CC chair</a:t>
            </a:r>
            <a:endParaRPr lang="en-US" dirty="0"/>
          </a:p>
          <a:p>
            <a:pPr lvl="1">
              <a:lnSpc>
                <a:spcPct val="120000"/>
              </a:lnSpc>
            </a:pPr>
            <a:r>
              <a:rPr lang="en-US" dirty="0"/>
              <a:t>Faculty saying "no" or not responding to observation requests you send through the electronic platform </a:t>
            </a:r>
            <a:r>
              <a:rPr lang="en-US" i="1" dirty="0"/>
              <a:t>- Your program will work with faculty to engage them, but it will take time.</a:t>
            </a:r>
            <a:endParaRPr lang="en-US" dirty="0"/>
          </a:p>
          <a:p>
            <a:pPr lvl="1">
              <a:lnSpc>
                <a:spcPct val="120000"/>
              </a:lnSpc>
            </a:pPr>
            <a:r>
              <a:rPr lang="en-US" dirty="0"/>
              <a:t>Some faculty who may not have bought into CBD yet</a:t>
            </a:r>
            <a:r>
              <a:rPr lang="en-US" i="1" dirty="0"/>
              <a:t> – same as above</a:t>
            </a:r>
            <a:endParaRPr lang="en-US" dirty="0"/>
          </a:p>
          <a:p>
            <a:pPr lvl="1">
              <a:lnSpc>
                <a:spcPct val="120000"/>
              </a:lnSpc>
            </a:pPr>
            <a:r>
              <a:rPr lang="en-US" dirty="0"/>
              <a:t>Thinking you need to wait until you can get a 4 or a 5 on EPA observations </a:t>
            </a:r>
            <a:r>
              <a:rPr lang="en-US" i="1" dirty="0"/>
              <a:t>Remember, there will be EPAs in which you are not entrusted, this is normal, they are developmental, embrace the feedback and coaching with a growth mindset, you will get there.</a:t>
            </a:r>
            <a:endParaRPr lang="en-US" dirty="0"/>
          </a:p>
          <a:p>
            <a:pPr lvl="1">
              <a:lnSpc>
                <a:spcPct val="120000"/>
              </a:lnSpc>
            </a:pPr>
            <a:r>
              <a:rPr lang="en-US" dirty="0"/>
              <a:t>Not always getting timely, actionable feedback </a:t>
            </a:r>
            <a:r>
              <a:rPr lang="en-US" i="1" dirty="0"/>
              <a:t> - your programs fac dev will work on this</a:t>
            </a:r>
            <a:endParaRPr lang="en-US" dirty="0"/>
          </a:p>
          <a:p>
            <a:pPr lvl="1">
              <a:lnSpc>
                <a:spcPct val="120000"/>
              </a:lnSpc>
            </a:pPr>
            <a:r>
              <a:rPr lang="en-US" dirty="0"/>
              <a:t>Using cumbersome electronic platforms </a:t>
            </a:r>
          </a:p>
          <a:p>
            <a:pPr lvl="1">
              <a:lnSpc>
                <a:spcPct val="120000"/>
              </a:lnSpc>
            </a:pPr>
            <a:r>
              <a:rPr lang="en-US" dirty="0"/>
              <a:t>Feeling like this is a lot of extra work</a:t>
            </a:r>
          </a:p>
          <a:p>
            <a:pPr lvl="1">
              <a:lnSpc>
                <a:spcPct val="120000"/>
              </a:lnSpc>
            </a:pPr>
            <a:r>
              <a:rPr lang="en-US" dirty="0"/>
              <a:t>Don’t forget to find out more from your PD or PA about: </a:t>
            </a:r>
          </a:p>
          <a:p>
            <a:pPr lvl="2">
              <a:lnSpc>
                <a:spcPct val="120000"/>
              </a:lnSpc>
            </a:pPr>
            <a:r>
              <a:rPr lang="en-US" dirty="0"/>
              <a:t>the Competence Committee process</a:t>
            </a:r>
          </a:p>
          <a:p>
            <a:pPr lvl="2">
              <a:lnSpc>
                <a:spcPct val="120000"/>
              </a:lnSpc>
            </a:pPr>
            <a:r>
              <a:rPr lang="en-US" dirty="0"/>
              <a:t>how your EPAs map to your rotations</a:t>
            </a:r>
          </a:p>
          <a:p>
            <a:pPr lvl="2">
              <a:lnSpc>
                <a:spcPct val="120000"/>
              </a:lnSpc>
            </a:pPr>
            <a:r>
              <a:rPr lang="en-US" dirty="0"/>
              <a:t>completing EPAs during off-service rotation</a:t>
            </a:r>
          </a:p>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46</a:t>
            </a:fld>
            <a:endParaRPr lang="en-US"/>
          </a:p>
        </p:txBody>
      </p:sp>
    </p:spTree>
    <p:extLst>
      <p:ext uri="{BB962C8B-B14F-4D97-AF65-F5344CB8AC3E}">
        <p14:creationId xmlns:p14="http://schemas.microsoft.com/office/powerpoint/2010/main" val="3701711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47</a:t>
            </a:fld>
            <a:endParaRPr lang="en-US"/>
          </a:p>
        </p:txBody>
      </p:sp>
    </p:spTree>
    <p:extLst>
      <p:ext uri="{BB962C8B-B14F-4D97-AF65-F5344CB8AC3E}">
        <p14:creationId xmlns:p14="http://schemas.microsoft.com/office/powerpoint/2010/main" val="1409510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50</a:t>
            </a:fld>
            <a:endParaRPr lang="en-US"/>
          </a:p>
        </p:txBody>
      </p:sp>
    </p:spTree>
    <p:extLst>
      <p:ext uri="{BB962C8B-B14F-4D97-AF65-F5344CB8AC3E}">
        <p14:creationId xmlns:p14="http://schemas.microsoft.com/office/powerpoint/2010/main" val="676878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52</a:t>
            </a:fld>
            <a:endParaRPr lang="en-US"/>
          </a:p>
        </p:txBody>
      </p:sp>
    </p:spTree>
    <p:extLst>
      <p:ext uri="{BB962C8B-B14F-4D97-AF65-F5344CB8AC3E}">
        <p14:creationId xmlns:p14="http://schemas.microsoft.com/office/powerpoint/2010/main" val="1077015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54</a:t>
            </a:fld>
            <a:endParaRPr lang="en-US"/>
          </a:p>
        </p:txBody>
      </p:sp>
    </p:spTree>
    <p:extLst>
      <p:ext uri="{BB962C8B-B14F-4D97-AF65-F5344CB8AC3E}">
        <p14:creationId xmlns:p14="http://schemas.microsoft.com/office/powerpoint/2010/main" val="62554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4</a:t>
            </a:fld>
            <a:endParaRPr lang="en-US"/>
          </a:p>
        </p:txBody>
      </p:sp>
    </p:spTree>
    <p:extLst>
      <p:ext uri="{BB962C8B-B14F-4D97-AF65-F5344CB8AC3E}">
        <p14:creationId xmlns:p14="http://schemas.microsoft.com/office/powerpoint/2010/main" val="18791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This</a:t>
            </a:r>
            <a:r>
              <a:rPr lang="en-US" baseline="0" dirty="0"/>
              <a:t> is the biggest change to medical education in 100 years, since the Flexner report.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Once in a lifetime opportunity to be involved as it roles out.</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5</a:t>
            </a:fld>
            <a:endParaRPr lang="en-US"/>
          </a:p>
        </p:txBody>
      </p:sp>
    </p:spTree>
    <p:extLst>
      <p:ext uri="{BB962C8B-B14F-4D97-AF65-F5344CB8AC3E}">
        <p14:creationId xmlns:p14="http://schemas.microsoft.com/office/powerpoint/2010/main" val="245632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Canada</a:t>
            </a:r>
            <a:r>
              <a:rPr lang="en-US" baseline="0" dirty="0"/>
              <a:t> has a great training system, but we can do better</a:t>
            </a:r>
          </a:p>
          <a:p>
            <a:r>
              <a:rPr lang="en-US" baseline="0" dirty="0"/>
              <a:t>We need to get away from the “time spent” model, and be more explicit about what our graduates need to achieve throughout the various stages of training</a:t>
            </a: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6</a:t>
            </a:fld>
            <a:endParaRPr lang="en-US"/>
          </a:p>
        </p:txBody>
      </p:sp>
    </p:spTree>
    <p:extLst>
      <p:ext uri="{BB962C8B-B14F-4D97-AF65-F5344CB8AC3E}">
        <p14:creationId xmlns:p14="http://schemas.microsoft.com/office/powerpoint/2010/main" val="67878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en-US" dirty="0"/>
              <a:t>This</a:t>
            </a:r>
            <a:r>
              <a:rPr lang="en-US" baseline="0" dirty="0"/>
              <a:t> is the move to ensure competence, as opposed to “time spent” on a particular clinical rotation.  One does not = the other.  </a:t>
            </a:r>
          </a:p>
          <a:p>
            <a:pPr marL="174708" indent="-174708">
              <a:buFont typeface="Arial"/>
              <a:buChar char="•"/>
            </a:pPr>
            <a:r>
              <a:rPr lang="en-US" baseline="0" dirty="0"/>
              <a:t>CBD also incorporates the notion of assessment FOR learning, as opposed to assessment OF learning</a:t>
            </a:r>
          </a:p>
          <a:p>
            <a:pPr marL="174708" indent="-174708" defTabSz="931774">
              <a:buFont typeface="Arial"/>
              <a:buChar char="•"/>
              <a:defRPr/>
            </a:pPr>
            <a:r>
              <a:rPr lang="en-US" dirty="0"/>
              <a:t>The traditional training model is time-based (a "tea-steeping" model, in which the student "steeps" in an educational program for a historically determined fixed time period to become a successful practitioner)</a:t>
            </a:r>
          </a:p>
          <a:p>
            <a:pPr marL="174708" indent="-174708" defTabSz="931774">
              <a:buFont typeface="Arial"/>
              <a:buChar char="•"/>
              <a:defRPr/>
            </a:pP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7</a:t>
            </a:fld>
            <a:endParaRPr lang="en-US"/>
          </a:p>
        </p:txBody>
      </p:sp>
    </p:spTree>
    <p:extLst>
      <p:ext uri="{BB962C8B-B14F-4D97-AF65-F5344CB8AC3E}">
        <p14:creationId xmlns:p14="http://schemas.microsoft.com/office/powerpoint/2010/main" val="199536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the pandemic:</a:t>
            </a:r>
          </a:p>
          <a:p>
            <a:pPr marL="171450" indent="-171450">
              <a:buFont typeface="Arial" panose="020B0604020202020204" pitchFamily="34" charset="0"/>
              <a:buChar char="•"/>
            </a:pPr>
            <a:r>
              <a:rPr lang="en-US" dirty="0"/>
              <a:t>Tell them how you responded for your resident group</a:t>
            </a:r>
          </a:p>
          <a:p>
            <a:pPr marL="171450" indent="-171450">
              <a:buFont typeface="Arial" panose="020B0604020202020204" pitchFamily="34" charset="0"/>
              <a:buChar char="•"/>
            </a:pPr>
            <a:r>
              <a:rPr lang="en-US" dirty="0"/>
              <a:t>Tell them what you learned</a:t>
            </a:r>
          </a:p>
          <a:p>
            <a:pPr marL="171450" indent="-171450">
              <a:buFont typeface="Arial" panose="020B0604020202020204" pitchFamily="34" charset="0"/>
              <a:buChar char="•"/>
            </a:pPr>
            <a:r>
              <a:rPr lang="en-US" dirty="0"/>
              <a:t>Tell them what is going to change moving forward due to lessons learned (</a:t>
            </a:r>
            <a:r>
              <a:rPr lang="en-US" dirty="0" err="1"/>
              <a:t>ie</a:t>
            </a:r>
            <a:r>
              <a:rPr lang="en-US" dirty="0"/>
              <a:t>: more virtual teaching?)</a:t>
            </a:r>
          </a:p>
        </p:txBody>
      </p:sp>
      <p:sp>
        <p:nvSpPr>
          <p:cNvPr id="4" name="Slide Number Placeholder 3"/>
          <p:cNvSpPr>
            <a:spLocks noGrp="1"/>
          </p:cNvSpPr>
          <p:nvPr>
            <p:ph type="sldNum" sz="quarter" idx="5"/>
          </p:nvPr>
        </p:nvSpPr>
        <p:spPr/>
        <p:txBody>
          <a:bodyPr/>
          <a:lstStyle/>
          <a:p>
            <a:fld id="{2D9E6494-AFFC-FE46-8CA3-2FC26414D6E0}" type="slidenum">
              <a:rPr lang="en-US" smtClean="0"/>
              <a:t>8</a:t>
            </a:fld>
            <a:endParaRPr lang="en-US"/>
          </a:p>
        </p:txBody>
      </p:sp>
    </p:spTree>
    <p:extLst>
      <p:ext uri="{BB962C8B-B14F-4D97-AF65-F5344CB8AC3E}">
        <p14:creationId xmlns:p14="http://schemas.microsoft.com/office/powerpoint/2010/main" val="122107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3090196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C084FF-86DD-F246-9969-F048933C9F5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9EB946-BDFE-DD49-A9B2-862820418E33}"/>
              </a:ext>
            </a:extLst>
          </p:cNvPr>
          <p:cNvSpPr>
            <a:spLocks noGrp="1"/>
          </p:cNvSpPr>
          <p:nvPr>
            <p:ph type="ctrTitle"/>
          </p:nvPr>
        </p:nvSpPr>
        <p:spPr>
          <a:xfrm>
            <a:off x="1171301" y="1739321"/>
            <a:ext cx="9440091" cy="1193800"/>
          </a:xfrm>
        </p:spPr>
        <p:txBody>
          <a:bodyPr anchor="b">
            <a:normAutofit/>
          </a:bodyPr>
          <a:lstStyle>
            <a:lvl1pPr algn="l">
              <a:defRPr sz="4800" b="1">
                <a:solidFill>
                  <a:srgbClr val="00ADBF"/>
                </a:solidFill>
              </a:defRPr>
            </a:lvl1pPr>
          </a:lstStyle>
          <a:p>
            <a:endParaRPr lang="en-US" dirty="0"/>
          </a:p>
        </p:txBody>
      </p:sp>
      <p:sp>
        <p:nvSpPr>
          <p:cNvPr id="3" name="Subtitle 2">
            <a:extLst>
              <a:ext uri="{FF2B5EF4-FFF2-40B4-BE49-F238E27FC236}">
                <a16:creationId xmlns:a16="http://schemas.microsoft.com/office/drawing/2014/main" id="{EDB87FD1-84DA-DA44-B8C9-D3BFCF6D5C1B}"/>
              </a:ext>
            </a:extLst>
          </p:cNvPr>
          <p:cNvSpPr>
            <a:spLocks noGrp="1"/>
          </p:cNvSpPr>
          <p:nvPr>
            <p:ph type="subTitle" idx="1"/>
          </p:nvPr>
        </p:nvSpPr>
        <p:spPr>
          <a:xfrm>
            <a:off x="1171302" y="3016943"/>
            <a:ext cx="9440091" cy="1244123"/>
          </a:xfrm>
        </p:spPr>
        <p:txBody>
          <a:bodyPr/>
          <a:lstStyle>
            <a:lvl1pPr marL="0" indent="0" algn="l">
              <a:buNone/>
              <a:defRPr sz="7200" b="0">
                <a:solidFill>
                  <a:srgbClr val="0C3B5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3031380154"/>
      </p:ext>
    </p:extLst>
  </p:cSld>
  <p:clrMapOvr>
    <a:masterClrMapping/>
  </p:clrMapOvr>
  <p:extLst>
    <p:ext uri="{DCECCB84-F9BA-43D5-87BE-67443E8EF086}">
      <p15:sldGuideLst xmlns:p15="http://schemas.microsoft.com/office/powerpoint/2012/main">
        <p15:guide id="1" orient="horz" pos="2160">
          <p15:clr>
            <a:srgbClr val="FBAE40"/>
          </p15:clr>
        </p15:guide>
        <p15:guide id="2" pos="7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12192000" cy="5638800"/>
          </a:xfrm>
          <a:prstGeom prst="rect">
            <a:avLst/>
          </a:prstGeom>
          <a:solidFill>
            <a:srgbClr val="003152">
              <a:alpha val="85000"/>
            </a:srgbClr>
          </a:solidFill>
          <a:ln>
            <a:noFill/>
          </a:ln>
          <a:effectLst/>
        </p:spPr>
        <p:txBody>
          <a:bodyPr wrap="none" anchor="ctr"/>
          <a:lstStyle/>
          <a:p>
            <a:endParaRPr lang="en-US" sz="1800"/>
          </a:p>
        </p:txBody>
      </p:sp>
      <p:sp>
        <p:nvSpPr>
          <p:cNvPr id="9" name="Rectangle 14"/>
          <p:cNvSpPr>
            <a:spLocks noChangeArrowheads="1"/>
          </p:cNvSpPr>
          <p:nvPr userDrawn="1"/>
        </p:nvSpPr>
        <p:spPr bwMode="auto">
          <a:xfrm>
            <a:off x="508000" y="1022350"/>
            <a:ext cx="11176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2" name="Rectangle 21"/>
          <p:cNvSpPr/>
          <p:nvPr userDrawn="1"/>
        </p:nvSpPr>
        <p:spPr>
          <a:xfrm>
            <a:off x="0" y="0"/>
            <a:ext cx="12192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115689" y="78885"/>
            <a:ext cx="11959748"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762869" y="169856"/>
            <a:ext cx="684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85839" y="196112"/>
            <a:ext cx="6601061" cy="844917"/>
          </a:xfrm>
        </p:spPr>
        <p:txBody>
          <a:bodyPr>
            <a:normAutofit/>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117600" y="1524001"/>
            <a:ext cx="9855200" cy="4419600"/>
          </a:xfrm>
        </p:spPr>
        <p:txBody>
          <a:bodyPr/>
          <a:lstStyle>
            <a:lvl1pPr marL="228600" indent="-228600">
              <a:spcAft>
                <a:spcPts val="864"/>
              </a:spcAft>
              <a:defRPr sz="2400" b="0" i="0">
                <a:solidFill>
                  <a:srgbClr val="0F3350"/>
                </a:solidFill>
                <a:latin typeface="Calibri Light" panose="020F0302020204030204" pitchFamily="34" charset="0"/>
                <a:cs typeface="Calibri Light" panose="020F0302020204030204" pitchFamily="34" charset="0"/>
              </a:defRPr>
            </a:lvl1pPr>
            <a:lvl2pPr marL="742950" indent="-285750">
              <a:spcBef>
                <a:spcPts val="48"/>
              </a:spcBef>
              <a:buFont typeface="Arial"/>
              <a:buChar char="•"/>
              <a:defRPr sz="2000" b="0" i="0">
                <a:solidFill>
                  <a:schemeClr val="accent2"/>
                </a:solidFill>
                <a:latin typeface="Calibri Light" panose="020F0302020204030204" pitchFamily="34" charset="0"/>
                <a:cs typeface="Calibri Light" panose="020F0302020204030204" pitchFamily="34" charset="0"/>
              </a:defRPr>
            </a:lvl2pPr>
            <a:lvl3pPr marL="1143000" indent="-228600">
              <a:spcBef>
                <a:spcPts val="600"/>
              </a:spcBef>
              <a:buFont typeface="Lucida Grande"/>
              <a:buChar char="-"/>
              <a:defRPr sz="1800" b="0" i="0">
                <a:solidFill>
                  <a:srgbClr val="414F5C"/>
                </a:solidFill>
                <a:latin typeface="Calibri Light" panose="020F0302020204030204" pitchFamily="34" charset="0"/>
                <a:cs typeface="Calibri Light" panose="020F0302020204030204" pitchFamily="34" charset="0"/>
              </a:defRPr>
            </a:lvl3pPr>
            <a:lvl4pPr marL="141732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4pPr>
            <a:lvl5pPr marL="169164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0364" y="6490047"/>
            <a:ext cx="4165072" cy="365125"/>
          </a:xfrm>
        </p:spPr>
        <p:txBody>
          <a:bodyPr/>
          <a:lstStyle>
            <a:lvl1pPr>
              <a:defRPr sz="1000" b="0" i="0">
                <a:latin typeface="Calibri Light" panose="020F0302020204030204" pitchFamily="34" charset="0"/>
                <a:cs typeface="Calibri Light" panose="020F0302020204030204" pitchFamily="34" charset="0"/>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10212146" y="244544"/>
            <a:ext cx="1646081" cy="749677"/>
          </a:xfrm>
          <a:ln w="19050" cmpd="sng">
            <a:solidFill>
              <a:schemeClr val="bg1"/>
            </a:solidFill>
          </a:ln>
        </p:spPr>
        <p:txBody>
          <a:bodyPr>
            <a:normAutofit/>
          </a:bodyPr>
          <a:lstStyle>
            <a:lvl1pPr marL="0" indent="0">
              <a:buFontTx/>
              <a:buNone/>
              <a:defRPr sz="1000" b="0" i="0">
                <a:latin typeface="Calibri Light" panose="020F0302020204030204" pitchFamily="34" charset="0"/>
                <a:cs typeface="Calibri Light" panose="020F0302020204030204" pitchFamily="34" charset="0"/>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537" y="139099"/>
            <a:ext cx="2499761" cy="969264"/>
          </a:xfrm>
          <a:prstGeom prst="rect">
            <a:avLst/>
          </a:prstGeom>
        </p:spPr>
      </p:pic>
    </p:spTree>
    <p:extLst>
      <p:ext uri="{BB962C8B-B14F-4D97-AF65-F5344CB8AC3E}">
        <p14:creationId xmlns:p14="http://schemas.microsoft.com/office/powerpoint/2010/main" val="562540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12192000" cy="5638800"/>
          </a:xfrm>
          <a:prstGeom prst="rect">
            <a:avLst/>
          </a:prstGeom>
          <a:solidFill>
            <a:srgbClr val="003152">
              <a:alpha val="85000"/>
            </a:srgbClr>
          </a:solidFill>
          <a:ln>
            <a:noFill/>
          </a:ln>
          <a:effectLst/>
        </p:spPr>
        <p:txBody>
          <a:bodyPr wrap="none" anchor="ctr"/>
          <a:lstStyle/>
          <a:p>
            <a:endParaRPr lang="en-US" sz="1800"/>
          </a:p>
        </p:txBody>
      </p:sp>
      <p:sp>
        <p:nvSpPr>
          <p:cNvPr id="9" name="Rectangle 14"/>
          <p:cNvSpPr>
            <a:spLocks noChangeArrowheads="1"/>
          </p:cNvSpPr>
          <p:nvPr userDrawn="1"/>
        </p:nvSpPr>
        <p:spPr bwMode="auto">
          <a:xfrm>
            <a:off x="508000" y="1022350"/>
            <a:ext cx="11176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2" name="Rectangle 21"/>
          <p:cNvSpPr/>
          <p:nvPr userDrawn="1"/>
        </p:nvSpPr>
        <p:spPr>
          <a:xfrm>
            <a:off x="0" y="0"/>
            <a:ext cx="12192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115689" y="78885"/>
            <a:ext cx="11959748"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762869" y="169856"/>
            <a:ext cx="684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85839" y="196112"/>
            <a:ext cx="6601061" cy="844917"/>
          </a:xfrm>
        </p:spPr>
        <p:txBody>
          <a:bodyPr>
            <a:normAutofit/>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117600" y="1524001"/>
            <a:ext cx="9855200" cy="4419600"/>
          </a:xfrm>
        </p:spPr>
        <p:txBody>
          <a:bodyPr/>
          <a:lstStyle>
            <a:lvl1pPr marL="228600" indent="-228600">
              <a:spcAft>
                <a:spcPts val="864"/>
              </a:spcAft>
              <a:defRPr sz="2400" b="0" i="0">
                <a:solidFill>
                  <a:srgbClr val="0F3350"/>
                </a:solidFill>
                <a:latin typeface="Calibri Light" panose="020F0302020204030204" pitchFamily="34" charset="0"/>
                <a:cs typeface="Calibri Light" panose="020F0302020204030204" pitchFamily="34" charset="0"/>
              </a:defRPr>
            </a:lvl1pPr>
            <a:lvl2pPr marL="742950" indent="-285750">
              <a:spcBef>
                <a:spcPts val="48"/>
              </a:spcBef>
              <a:buFont typeface="Arial"/>
              <a:buChar char="•"/>
              <a:defRPr sz="2000" b="0" i="0">
                <a:solidFill>
                  <a:schemeClr val="accent2"/>
                </a:solidFill>
                <a:latin typeface="Calibri Light" panose="020F0302020204030204" pitchFamily="34" charset="0"/>
                <a:cs typeface="Calibri Light" panose="020F0302020204030204" pitchFamily="34" charset="0"/>
              </a:defRPr>
            </a:lvl2pPr>
            <a:lvl3pPr marL="1143000" indent="-228600">
              <a:spcBef>
                <a:spcPts val="600"/>
              </a:spcBef>
              <a:buFont typeface="Lucida Grande"/>
              <a:buChar char="-"/>
              <a:defRPr sz="1800" b="0" i="0">
                <a:solidFill>
                  <a:srgbClr val="414F5C"/>
                </a:solidFill>
                <a:latin typeface="Calibri Light" panose="020F0302020204030204" pitchFamily="34" charset="0"/>
                <a:cs typeface="Calibri Light" panose="020F0302020204030204" pitchFamily="34" charset="0"/>
              </a:defRPr>
            </a:lvl3pPr>
            <a:lvl4pPr marL="141732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4pPr>
            <a:lvl5pPr marL="169164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0364" y="6490047"/>
            <a:ext cx="4165072" cy="365125"/>
          </a:xfrm>
        </p:spPr>
        <p:txBody>
          <a:bodyPr/>
          <a:lstStyle>
            <a:lvl1pPr>
              <a:defRPr sz="1000" b="0" i="0">
                <a:latin typeface="Calibri Light" panose="020F0302020204030204" pitchFamily="34" charset="0"/>
                <a:cs typeface="Calibri Light" panose="020F0302020204030204" pitchFamily="34" charset="0"/>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10212146" y="244544"/>
            <a:ext cx="1646081" cy="749677"/>
          </a:xfrm>
          <a:ln w="19050" cmpd="sng">
            <a:solidFill>
              <a:schemeClr val="bg1"/>
            </a:solidFill>
          </a:ln>
        </p:spPr>
        <p:txBody>
          <a:bodyPr>
            <a:normAutofit/>
          </a:bodyPr>
          <a:lstStyle>
            <a:lvl1pPr marL="0" indent="0">
              <a:buFontTx/>
              <a:buNone/>
              <a:defRPr sz="1000" b="0" i="0">
                <a:latin typeface="Calibri Light" panose="020F0302020204030204" pitchFamily="34" charset="0"/>
                <a:cs typeface="Calibri Light" panose="020F0302020204030204" pitchFamily="34" charset="0"/>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537" y="139099"/>
            <a:ext cx="2499761" cy="969264"/>
          </a:xfrm>
          <a:prstGeom prst="rect">
            <a:avLst/>
          </a:prstGeom>
        </p:spPr>
      </p:pic>
    </p:spTree>
    <p:extLst>
      <p:ext uri="{BB962C8B-B14F-4D97-AF65-F5344CB8AC3E}">
        <p14:creationId xmlns:p14="http://schemas.microsoft.com/office/powerpoint/2010/main" val="66123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b="0" i="0"/>
            </a:lvl1pPr>
          </a:lstStyle>
          <a:p>
            <a:r>
              <a:rPr lang="en-GB" dirty="0"/>
              <a:t>Click to edit Master title style</a:t>
            </a:r>
            <a:endParaRPr lang="en-US" dirty="0"/>
          </a:p>
        </p:txBody>
      </p:sp>
      <p:sp>
        <p:nvSpPr>
          <p:cNvPr id="3" name="Content Placeholder 2"/>
          <p:cNvSpPr>
            <a:spLocks noGrp="1"/>
          </p:cNvSpPr>
          <p:nvPr>
            <p:ph sz="half" idx="1"/>
          </p:nvPr>
        </p:nvSpPr>
        <p:spPr>
          <a:xfrm>
            <a:off x="838200" y="1988604"/>
            <a:ext cx="5181600" cy="4002622"/>
          </a:xfrm>
        </p:spPr>
        <p:txBody>
          <a:bodyPr/>
          <a:lstStyle>
            <a:lvl1pPr>
              <a:defRPr b="0" i="0"/>
            </a:lvl1pPr>
            <a:lvl2pPr>
              <a:defRPr b="0" i="0"/>
            </a:lvl2pPr>
            <a:lvl3pPr>
              <a:defRPr b="0" i="0"/>
            </a:lvl3pPr>
            <a:lvl4pPr>
              <a:defRPr b="0" i="0"/>
            </a:lvl4pPr>
            <a:lvl5pPr>
              <a:defRPr b="0"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988603"/>
            <a:ext cx="5181600" cy="4002623"/>
          </a:xfrm>
        </p:spPr>
        <p:txBody>
          <a:bodyPr/>
          <a:lstStyle>
            <a:lvl1pPr>
              <a:defRPr b="0" i="0"/>
            </a:lvl1pPr>
            <a:lvl2pPr>
              <a:defRPr b="0" i="0"/>
            </a:lvl2pPr>
            <a:lvl3pPr>
              <a:defRPr b="0" i="0"/>
            </a:lvl3pPr>
            <a:lvl4pPr>
              <a:defRPr b="0" i="0"/>
            </a:lvl4pPr>
            <a:lvl5pPr>
              <a:defRPr b="0"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b="0" i="0"/>
            </a:lvl1pPr>
          </a:lstStyle>
          <a:p>
            <a:fld id="{84298AAB-EDAA-8040-8A2E-487A9DA94182}" type="datetimeFigureOut">
              <a:rPr lang="en-US" smtClean="0"/>
              <a:pPr/>
              <a:t>5/11/2022</a:t>
            </a:fld>
            <a:endParaRPr lang="en-US" dirty="0"/>
          </a:p>
        </p:txBody>
      </p:sp>
      <p:sp>
        <p:nvSpPr>
          <p:cNvPr id="6" name="Footer Placeholder 5"/>
          <p:cNvSpPr>
            <a:spLocks noGrp="1"/>
          </p:cNvSpPr>
          <p:nvPr>
            <p:ph type="ftr" sz="quarter" idx="11"/>
          </p:nvPr>
        </p:nvSpPr>
        <p:spPr/>
        <p:txBody>
          <a:bodyPr/>
          <a:lstStyle>
            <a:lvl1pPr>
              <a:defRPr b="0" i="0"/>
            </a:lvl1pPr>
          </a:lstStyle>
          <a:p>
            <a:endParaRPr lang="en-US" dirty="0"/>
          </a:p>
        </p:txBody>
      </p:sp>
      <p:sp>
        <p:nvSpPr>
          <p:cNvPr id="7" name="Slide Number Placeholder 6"/>
          <p:cNvSpPr>
            <a:spLocks noGrp="1"/>
          </p:cNvSpPr>
          <p:nvPr>
            <p:ph type="sldNum" sz="quarter" idx="12"/>
          </p:nvPr>
        </p:nvSpPr>
        <p:spPr/>
        <p:txBody>
          <a:bodyPr/>
          <a:lstStyle>
            <a:lvl1pPr>
              <a:defRPr b="0" i="0"/>
            </a:lvl1pPr>
          </a:lstStyle>
          <a:p>
            <a:fld id="{FC6D5A19-C0B7-7147-814E-ABDA914EFB9A}"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90689"/>
            <a:ext cx="2828544" cy="17373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769" y="6057318"/>
            <a:ext cx="2259407" cy="77881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72825" y="6260658"/>
            <a:ext cx="1292792" cy="446589"/>
          </a:xfrm>
          <a:prstGeom prst="rect">
            <a:avLst/>
          </a:prstGeom>
        </p:spPr>
      </p:pic>
    </p:spTree>
    <p:extLst>
      <p:ext uri="{BB962C8B-B14F-4D97-AF65-F5344CB8AC3E}">
        <p14:creationId xmlns:p14="http://schemas.microsoft.com/office/powerpoint/2010/main" val="293617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12192000" cy="5638800"/>
          </a:xfrm>
          <a:prstGeom prst="rect">
            <a:avLst/>
          </a:prstGeom>
          <a:solidFill>
            <a:srgbClr val="003152">
              <a:alpha val="85000"/>
            </a:srgbClr>
          </a:solidFill>
          <a:ln>
            <a:noFill/>
          </a:ln>
          <a:effectLst/>
        </p:spPr>
        <p:txBody>
          <a:bodyPr wrap="none" anchor="ctr"/>
          <a:lstStyle/>
          <a:p>
            <a:endParaRPr lang="en-US" sz="1800"/>
          </a:p>
        </p:txBody>
      </p:sp>
      <p:sp>
        <p:nvSpPr>
          <p:cNvPr id="9" name="Rectangle 14"/>
          <p:cNvSpPr>
            <a:spLocks noChangeArrowheads="1"/>
          </p:cNvSpPr>
          <p:nvPr userDrawn="1"/>
        </p:nvSpPr>
        <p:spPr bwMode="auto">
          <a:xfrm>
            <a:off x="508000" y="1022350"/>
            <a:ext cx="11176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2" name="Rectangle 21"/>
          <p:cNvSpPr/>
          <p:nvPr userDrawn="1"/>
        </p:nvSpPr>
        <p:spPr>
          <a:xfrm>
            <a:off x="0" y="0"/>
            <a:ext cx="12192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115689" y="78885"/>
            <a:ext cx="11959748"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762869" y="169856"/>
            <a:ext cx="684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85839" y="196112"/>
            <a:ext cx="6601061" cy="844917"/>
          </a:xfrm>
        </p:spPr>
        <p:txBody>
          <a:bodyPr>
            <a:normAutofit/>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117600" y="1524001"/>
            <a:ext cx="9855200" cy="4419600"/>
          </a:xfrm>
        </p:spPr>
        <p:txBody>
          <a:bodyPr/>
          <a:lstStyle>
            <a:lvl1pPr marL="228600" indent="-228600">
              <a:spcAft>
                <a:spcPts val="864"/>
              </a:spcAft>
              <a:defRPr sz="2400" b="0" i="0">
                <a:solidFill>
                  <a:srgbClr val="0F3350"/>
                </a:solidFill>
                <a:latin typeface="Calibri Light" panose="020F0302020204030204" pitchFamily="34" charset="0"/>
                <a:cs typeface="Calibri Light" panose="020F0302020204030204" pitchFamily="34" charset="0"/>
              </a:defRPr>
            </a:lvl1pPr>
            <a:lvl2pPr marL="742950" indent="-285750">
              <a:spcBef>
                <a:spcPts val="48"/>
              </a:spcBef>
              <a:buFont typeface="Arial"/>
              <a:buChar char="•"/>
              <a:defRPr sz="2000" b="0" i="0">
                <a:solidFill>
                  <a:schemeClr val="accent2"/>
                </a:solidFill>
                <a:latin typeface="Calibri Light" panose="020F0302020204030204" pitchFamily="34" charset="0"/>
                <a:cs typeface="Calibri Light" panose="020F0302020204030204" pitchFamily="34" charset="0"/>
              </a:defRPr>
            </a:lvl2pPr>
            <a:lvl3pPr marL="1143000" indent="-228600">
              <a:spcBef>
                <a:spcPts val="600"/>
              </a:spcBef>
              <a:buFont typeface="Lucida Grande"/>
              <a:buChar char="-"/>
              <a:defRPr sz="1800" b="0" i="0">
                <a:solidFill>
                  <a:srgbClr val="414F5C"/>
                </a:solidFill>
                <a:latin typeface="Calibri Light" panose="020F0302020204030204" pitchFamily="34" charset="0"/>
                <a:cs typeface="Calibri Light" panose="020F0302020204030204" pitchFamily="34" charset="0"/>
              </a:defRPr>
            </a:lvl3pPr>
            <a:lvl4pPr marL="141732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4pPr>
            <a:lvl5pPr marL="169164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0364" y="6490047"/>
            <a:ext cx="4165072" cy="365125"/>
          </a:xfrm>
        </p:spPr>
        <p:txBody>
          <a:bodyPr/>
          <a:lstStyle>
            <a:lvl1pPr>
              <a:defRPr sz="1000" b="0" i="0">
                <a:latin typeface="Calibri Light" panose="020F0302020204030204" pitchFamily="34" charset="0"/>
                <a:cs typeface="Calibri Light" panose="020F0302020204030204" pitchFamily="34" charset="0"/>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10212146" y="244544"/>
            <a:ext cx="1646081" cy="749677"/>
          </a:xfrm>
          <a:ln w="19050" cmpd="sng">
            <a:solidFill>
              <a:schemeClr val="bg1"/>
            </a:solidFill>
          </a:ln>
        </p:spPr>
        <p:txBody>
          <a:bodyPr>
            <a:normAutofit/>
          </a:bodyPr>
          <a:lstStyle>
            <a:lvl1pPr marL="0" indent="0">
              <a:buFontTx/>
              <a:buNone/>
              <a:defRPr sz="1000" b="0" i="0">
                <a:latin typeface="Calibri Light" panose="020F0302020204030204" pitchFamily="34" charset="0"/>
                <a:cs typeface="Calibri Light" panose="020F0302020204030204" pitchFamily="34" charset="0"/>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537" y="139099"/>
            <a:ext cx="2499761" cy="969264"/>
          </a:xfrm>
          <a:prstGeom prst="rect">
            <a:avLst/>
          </a:prstGeom>
        </p:spPr>
      </p:pic>
    </p:spTree>
    <p:extLst>
      <p:ext uri="{BB962C8B-B14F-4D97-AF65-F5344CB8AC3E}">
        <p14:creationId xmlns:p14="http://schemas.microsoft.com/office/powerpoint/2010/main" val="23519609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C084FF-86DD-F246-9969-F048933C9F5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9EB946-BDFE-DD49-A9B2-862820418E33}"/>
              </a:ext>
            </a:extLst>
          </p:cNvPr>
          <p:cNvSpPr>
            <a:spLocks noGrp="1"/>
          </p:cNvSpPr>
          <p:nvPr>
            <p:ph type="ctrTitle"/>
          </p:nvPr>
        </p:nvSpPr>
        <p:spPr>
          <a:xfrm>
            <a:off x="1171301" y="1739321"/>
            <a:ext cx="9440091" cy="1193800"/>
          </a:xfrm>
        </p:spPr>
        <p:txBody>
          <a:bodyPr anchor="b">
            <a:normAutofit/>
          </a:bodyPr>
          <a:lstStyle>
            <a:lvl1pPr algn="l">
              <a:defRPr sz="4800" b="1">
                <a:solidFill>
                  <a:srgbClr val="00ADBF"/>
                </a:solidFill>
              </a:defRPr>
            </a:lvl1pPr>
          </a:lstStyle>
          <a:p>
            <a:endParaRPr lang="en-US" dirty="0"/>
          </a:p>
        </p:txBody>
      </p:sp>
      <p:sp>
        <p:nvSpPr>
          <p:cNvPr id="3" name="Subtitle 2">
            <a:extLst>
              <a:ext uri="{FF2B5EF4-FFF2-40B4-BE49-F238E27FC236}">
                <a16:creationId xmlns:a16="http://schemas.microsoft.com/office/drawing/2014/main" id="{EDB87FD1-84DA-DA44-B8C9-D3BFCF6D5C1B}"/>
              </a:ext>
            </a:extLst>
          </p:cNvPr>
          <p:cNvSpPr>
            <a:spLocks noGrp="1"/>
          </p:cNvSpPr>
          <p:nvPr>
            <p:ph type="subTitle" idx="1"/>
          </p:nvPr>
        </p:nvSpPr>
        <p:spPr>
          <a:xfrm>
            <a:off x="1171302" y="3016943"/>
            <a:ext cx="9440091" cy="1244123"/>
          </a:xfrm>
        </p:spPr>
        <p:txBody>
          <a:bodyPr/>
          <a:lstStyle>
            <a:lvl1pPr marL="0" indent="0" algn="l">
              <a:buNone/>
              <a:defRPr sz="7200" b="0">
                <a:solidFill>
                  <a:srgbClr val="0C3B5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3086311036"/>
      </p:ext>
    </p:extLst>
  </p:cSld>
  <p:clrMapOvr>
    <a:masterClrMapping/>
  </p:clrMapOvr>
  <p:extLst>
    <p:ext uri="{DCECCB84-F9BA-43D5-87BE-67443E8EF086}">
      <p15:sldGuideLst xmlns:p15="http://schemas.microsoft.com/office/powerpoint/2012/main">
        <p15:guide id="1" orient="horz" pos="2160">
          <p15:clr>
            <a:srgbClr val="FBAE40"/>
          </p15:clr>
        </p15:guide>
        <p15:guide id="2" pos="7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Resident Orientation</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0" y="1785"/>
            <a:ext cx="12192000" cy="6854429"/>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p:nvPr>
        </p:nvSpPr>
        <p:spPr>
          <a:xfrm>
            <a:off x="838200" y="365125"/>
            <a:ext cx="10515600" cy="4958437"/>
          </a:xfrm>
        </p:spPr>
        <p:txBody>
          <a:bodyPr/>
          <a:lstStyle>
            <a:lvl1pPr algn="ctr">
              <a:defRPr sz="6000" b="0">
                <a:solidFill>
                  <a:srgbClr val="662B7E"/>
                </a:solidFill>
                <a:latin typeface="+mn-lt"/>
              </a:defRPr>
            </a:lvl1pPr>
          </a:lstStyle>
          <a:p>
            <a:endParaRPr lang="en-US" dirty="0"/>
          </a:p>
        </p:txBody>
      </p:sp>
    </p:spTree>
    <p:extLst>
      <p:ext uri="{BB962C8B-B14F-4D97-AF65-F5344CB8AC3E}">
        <p14:creationId xmlns:p14="http://schemas.microsoft.com/office/powerpoint/2010/main" val="129255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0" y="1785"/>
            <a:ext cx="12192000" cy="6854429"/>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p:nvPr>
        </p:nvSpPr>
        <p:spPr/>
        <p:txBody>
          <a:bodyPr/>
          <a:lstStyle>
            <a:lvl1pPr>
              <a:defRPr b="0">
                <a:solidFill>
                  <a:srgbClr val="0C3B5D"/>
                </a:solidFill>
                <a:latin typeface="+mn-lt"/>
              </a:defRPr>
            </a:lvl1pPr>
          </a:lstStyle>
          <a:p>
            <a:endParaRPr lang="en-US" dirty="0"/>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1591454"/>
            <a:ext cx="10515600" cy="3543209"/>
          </a:xfrm>
        </p:spPr>
        <p:txBody>
          <a:bodyPr/>
          <a:lstStyle>
            <a:lvl1pPr>
              <a:buFont typeface="Arial" panose="020B0604020202020204" pitchFamily="34" charset="0"/>
              <a:buNone/>
              <a:defRPr>
                <a:solidFill>
                  <a:srgbClr val="0C3B5D"/>
                </a:solidFill>
              </a:defRPr>
            </a:lvl1pPr>
          </a:lstStyle>
          <a:p>
            <a:pPr lvl="0"/>
            <a:endParaRPr lang="en-US" dirty="0"/>
          </a:p>
        </p:txBody>
      </p:sp>
    </p:spTree>
    <p:extLst>
      <p:ext uri="{BB962C8B-B14F-4D97-AF65-F5344CB8AC3E}">
        <p14:creationId xmlns:p14="http://schemas.microsoft.com/office/powerpoint/2010/main" val="7855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Sub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0" y="365125"/>
            <a:ext cx="12192000" cy="6854429"/>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hasCustomPrompt="1"/>
          </p:nvPr>
        </p:nvSpPr>
        <p:spPr/>
        <p:txBody>
          <a:bodyPr/>
          <a:lstStyle>
            <a:lvl1pPr>
              <a:defRPr sz="2800" b="1">
                <a:solidFill>
                  <a:srgbClr val="662B7E"/>
                </a:solidFill>
                <a:latin typeface="+mn-lt"/>
              </a:defRPr>
            </a:lvl1pPr>
          </a:lstStyle>
          <a:p>
            <a:r>
              <a:rPr lang="en-US" dirty="0"/>
              <a:t>Subtitle</a:t>
            </a:r>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1553776"/>
            <a:ext cx="10515600" cy="3543209"/>
          </a:xfrm>
        </p:spPr>
        <p:txBody>
          <a:bodyPr/>
          <a:lstStyle>
            <a:lvl1pPr>
              <a:buFont typeface="Arial" panose="020B0604020202020204" pitchFamily="34" charset="0"/>
              <a:buNone/>
              <a:defRPr>
                <a:solidFill>
                  <a:srgbClr val="0C3B5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215376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Large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1" y="1785"/>
            <a:ext cx="12191998" cy="6854428"/>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p:nvPr>
        </p:nvSpPr>
        <p:spPr/>
        <p:txBody>
          <a:bodyPr/>
          <a:lstStyle>
            <a:lvl1pPr>
              <a:defRPr b="0">
                <a:solidFill>
                  <a:srgbClr val="0C3B5D"/>
                </a:solidFill>
                <a:latin typeface="+mn-lt"/>
              </a:defRPr>
            </a:lvl1pPr>
          </a:lstStyle>
          <a:p>
            <a:endParaRPr lang="en-US" dirty="0"/>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1569147"/>
            <a:ext cx="10515600" cy="3543209"/>
          </a:xfrm>
        </p:spPr>
        <p:txBody>
          <a:bodyPr/>
          <a:lstStyle>
            <a:lvl1pPr>
              <a:buFont typeface="Arial" panose="020B0604020202020204" pitchFamily="34" charset="0"/>
              <a:buNone/>
              <a:defRPr>
                <a:solidFill>
                  <a:srgbClr val="0C3B5D"/>
                </a:solidFill>
              </a:defRPr>
            </a:lvl1pPr>
          </a:lstStyle>
          <a:p>
            <a:pPr lvl="0"/>
            <a:endParaRPr lang="en-US" dirty="0"/>
          </a:p>
        </p:txBody>
      </p:sp>
    </p:spTree>
    <p:extLst>
      <p:ext uri="{BB962C8B-B14F-4D97-AF65-F5344CB8AC3E}">
        <p14:creationId xmlns:p14="http://schemas.microsoft.com/office/powerpoint/2010/main" val="359931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Subtitle and Large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1" y="1785"/>
            <a:ext cx="12191998" cy="6854428"/>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hasCustomPrompt="1"/>
          </p:nvPr>
        </p:nvSpPr>
        <p:spPr/>
        <p:txBody>
          <a:bodyPr/>
          <a:lstStyle>
            <a:lvl1pPr>
              <a:defRPr sz="2800" b="1">
                <a:solidFill>
                  <a:srgbClr val="662B7E"/>
                </a:solidFill>
                <a:latin typeface="+mn-lt"/>
              </a:defRPr>
            </a:lvl1pPr>
          </a:lstStyle>
          <a:p>
            <a:r>
              <a:rPr lang="en-US" dirty="0"/>
              <a:t>Subtitle</a:t>
            </a:r>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1566132"/>
            <a:ext cx="10515600" cy="4253900"/>
          </a:xfrm>
        </p:spPr>
        <p:txBody>
          <a:bodyPr/>
          <a:lstStyle>
            <a:lvl1pPr>
              <a:buFont typeface="Arial" panose="020B0604020202020204" pitchFamily="34" charset="0"/>
              <a:buNone/>
              <a:defRPr>
                <a:solidFill>
                  <a:srgbClr val="0C3B5D"/>
                </a:solidFill>
              </a:defRPr>
            </a:lvl1pPr>
          </a:lstStyle>
          <a:p>
            <a:pPr lvl="0"/>
            <a:endParaRPr lang="en-US" dirty="0"/>
          </a:p>
        </p:txBody>
      </p:sp>
    </p:spTree>
    <p:extLst>
      <p:ext uri="{BB962C8B-B14F-4D97-AF65-F5344CB8AC3E}">
        <p14:creationId xmlns:p14="http://schemas.microsoft.com/office/powerpoint/2010/main" val="8624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Subtitle and Large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8811" y="1785"/>
            <a:ext cx="12174377" cy="6854428"/>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hasCustomPrompt="1"/>
          </p:nvPr>
        </p:nvSpPr>
        <p:spPr>
          <a:xfrm>
            <a:off x="838200" y="1401306"/>
            <a:ext cx="10515600" cy="1325563"/>
          </a:xfrm>
        </p:spPr>
        <p:txBody>
          <a:bodyPr/>
          <a:lstStyle>
            <a:lvl1pPr algn="ctr">
              <a:defRPr sz="4000" b="1">
                <a:solidFill>
                  <a:schemeClr val="bg1"/>
                </a:solidFill>
                <a:latin typeface="+mn-lt"/>
              </a:defRPr>
            </a:lvl1pPr>
          </a:lstStyle>
          <a:p>
            <a:r>
              <a:rPr lang="en-US" dirty="0"/>
              <a:t>Subtitle</a:t>
            </a:r>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2602313"/>
            <a:ext cx="10515600" cy="4253900"/>
          </a:xfrm>
        </p:spPr>
        <p:txBody>
          <a:bodyPr/>
          <a:lstStyle>
            <a:lvl1pPr algn="ctr">
              <a:buFont typeface="Arial" panose="020B0604020202020204" pitchFamily="34" charset="0"/>
              <a:buNone/>
              <a:defRPr sz="2000">
                <a:solidFill>
                  <a:schemeClr val="bg1"/>
                </a:solidFill>
              </a:defRPr>
            </a:lvl1pPr>
          </a:lstStyle>
          <a:p>
            <a:pPr lvl="0"/>
            <a:endParaRPr lang="en-US" dirty="0"/>
          </a:p>
        </p:txBody>
      </p:sp>
    </p:spTree>
    <p:extLst>
      <p:ext uri="{BB962C8B-B14F-4D97-AF65-F5344CB8AC3E}">
        <p14:creationId xmlns:p14="http://schemas.microsoft.com/office/powerpoint/2010/main" val="267938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9383" y="1761597"/>
            <a:ext cx="9042164" cy="1884099"/>
          </a:xfrm>
        </p:spPr>
        <p:txBody>
          <a:bodyPr anchor="b">
            <a:normAutofit/>
          </a:bodyPr>
          <a:lstStyle>
            <a:lvl1pPr algn="ctr">
              <a:defRPr sz="4000" b="0" i="0" baseline="0"/>
            </a:lvl1pPr>
          </a:lstStyle>
          <a:p>
            <a:r>
              <a:rPr lang="en-CA" dirty="0"/>
              <a:t>Click to edit Master Divider title style</a:t>
            </a:r>
            <a:endParaRPr lang="en-US" dirty="0"/>
          </a:p>
        </p:txBody>
      </p:sp>
      <p:sp>
        <p:nvSpPr>
          <p:cNvPr id="3" name="Text Placeholder 2"/>
          <p:cNvSpPr>
            <a:spLocks noGrp="1"/>
          </p:cNvSpPr>
          <p:nvPr>
            <p:ph type="body" idx="1"/>
          </p:nvPr>
        </p:nvSpPr>
        <p:spPr>
          <a:xfrm>
            <a:off x="1839383" y="4010821"/>
            <a:ext cx="9042164" cy="1500187"/>
          </a:xfrm>
        </p:spPr>
        <p:txBody>
          <a:bodyPr/>
          <a:lstStyle>
            <a:lvl1pPr marL="0" indent="0" algn="ctr">
              <a:buNone/>
              <a:defRPr sz="2400" b="0" i="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lvl1pPr>
              <a:defRPr b="0" i="0"/>
            </a:lvl1pPr>
          </a:lstStyle>
          <a:p>
            <a:fld id="{84298AAB-EDAA-8040-8A2E-487A9DA94182}" type="datetimeFigureOut">
              <a:rPr lang="en-US" smtClean="0"/>
              <a:pPr/>
              <a:t>5/11/2022</a:t>
            </a:fld>
            <a:endParaRPr lang="en-US" dirty="0"/>
          </a:p>
        </p:txBody>
      </p:sp>
      <p:sp>
        <p:nvSpPr>
          <p:cNvPr id="5" name="Footer Placeholder 4"/>
          <p:cNvSpPr>
            <a:spLocks noGrp="1"/>
          </p:cNvSpPr>
          <p:nvPr>
            <p:ph type="ftr" sz="quarter" idx="11"/>
          </p:nvPr>
        </p:nvSpPr>
        <p:spPr/>
        <p:txBody>
          <a:bodyPr/>
          <a:lstStyle>
            <a:lvl1pPr>
              <a:defRPr b="0" i="0"/>
            </a:lvl1pPr>
          </a:lstStyle>
          <a:p>
            <a:endParaRPr lang="en-US" dirty="0"/>
          </a:p>
        </p:txBody>
      </p:sp>
      <p:sp>
        <p:nvSpPr>
          <p:cNvPr id="6" name="Slide Number Placeholder 5"/>
          <p:cNvSpPr>
            <a:spLocks noGrp="1"/>
          </p:cNvSpPr>
          <p:nvPr>
            <p:ph type="sldNum" sz="quarter" idx="12"/>
          </p:nvPr>
        </p:nvSpPr>
        <p:spPr/>
        <p:txBody>
          <a:bodyPr/>
          <a:lstStyle>
            <a:lvl1pPr>
              <a:defRPr b="0" i="0"/>
            </a:lvl1pPr>
          </a:lstStyle>
          <a:p>
            <a:fld id="{FC6D5A19-C0B7-7147-814E-ABDA914EFB9A}"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6192" y="3741389"/>
            <a:ext cx="2828544" cy="17373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2769" y="6057318"/>
            <a:ext cx="2259407" cy="778811"/>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72825" y="6260658"/>
            <a:ext cx="1292792" cy="446589"/>
          </a:xfrm>
          <a:prstGeom prst="rect">
            <a:avLst/>
          </a:prstGeom>
        </p:spPr>
      </p:pic>
    </p:spTree>
    <p:extLst>
      <p:ext uri="{BB962C8B-B14F-4D97-AF65-F5344CB8AC3E}">
        <p14:creationId xmlns:p14="http://schemas.microsoft.com/office/powerpoint/2010/main" val="139167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76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387277-B48D-2644-89CC-DF49E8E36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9439B8-44F0-3741-9969-97B03B150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30DF334-8F13-6E4E-835D-D95B862E4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69992-BD2B-1F43-A75D-ACFD2AF3A767}" type="datetimeFigureOut">
              <a:rPr lang="en-US" smtClean="0"/>
              <a:t>5/11/2022</a:t>
            </a:fld>
            <a:endParaRPr lang="en-US"/>
          </a:p>
        </p:txBody>
      </p:sp>
      <p:sp>
        <p:nvSpPr>
          <p:cNvPr id="5" name="Footer Placeholder 4">
            <a:extLst>
              <a:ext uri="{FF2B5EF4-FFF2-40B4-BE49-F238E27FC236}">
                <a16:creationId xmlns:a16="http://schemas.microsoft.com/office/drawing/2014/main" id="{AF1B5AFC-935C-184B-B165-5EE4FED86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2F513-CD81-984B-B69F-BAE25F7F6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D6C8A-DA28-8F4A-B039-A0C323352FEF}" type="slidenum">
              <a:rPr lang="en-US" smtClean="0"/>
              <a:t>‹#›</a:t>
            </a:fld>
            <a:endParaRPr lang="en-US"/>
          </a:p>
        </p:txBody>
      </p:sp>
    </p:spTree>
    <p:extLst>
      <p:ext uri="{BB962C8B-B14F-4D97-AF65-F5344CB8AC3E}">
        <p14:creationId xmlns:p14="http://schemas.microsoft.com/office/powerpoint/2010/main" val="25608345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62" r:id="rId14"/>
    <p:sldLayoutId id="2147483658" r:id="rId15"/>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hyperlink" Target="mailto:cbd@royalcollege.c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hyperlink" Target="https://creativecommons.org/licenses/by-nc-nd/3.0/" TargetMode="External"/><Relationship Id="rId5" Type="http://schemas.openxmlformats.org/officeDocument/2006/relationships/hyperlink" Target="https://autoconocimientointegral.com/2014/04/17/no-es-lo-que-haces-sino-como-lo-haces/" TargetMode="Externa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hyperlink" Target="https://youtu.be/HS5BUiAMKW8" TargetMode="External"/><Relationship Id="rId5" Type="http://schemas.openxmlformats.org/officeDocument/2006/relationships/hyperlink" Target="https://www.youtube.com/watch?v=5Ase3ETcsu0&amp;feature=youtu.be" TargetMode="External"/><Relationship Id="rId4" Type="http://schemas.openxmlformats.org/officeDocument/2006/relationships/hyperlink" Target="http://www.kaltura.com/index.php/extwidget/preview/partner_id/1688662/uiconf_id/36768311/entry_id/1_lplakpp9/embed/auto?" TargetMode="Externa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youtu.be/tvoFKwEsexE"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7.gif"/><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4.gif"/><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26.jpeg"/><Relationship Id="rId5" Type="http://schemas.openxmlformats.org/officeDocument/2006/relationships/image" Target="../media/image27.gif"/><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6.jpeg"/><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27.gif"/><Relationship Id="rId5" Type="http://schemas.openxmlformats.org/officeDocument/2006/relationships/image" Target="../media/image28.png"/><Relationship Id="rId4" Type="http://schemas.openxmlformats.org/officeDocument/2006/relationships/image" Target="../media/image24.gif"/></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27.gif"/><Relationship Id="rId5" Type="http://schemas.openxmlformats.org/officeDocument/2006/relationships/image" Target="../media/image24.gif"/><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5.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6.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4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1.xml"/><Relationship Id="rId7" Type="http://schemas.openxmlformats.org/officeDocument/2006/relationships/diagramColors" Target="../diagrams/colors5.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2.xml"/><Relationship Id="rId7" Type="http://schemas.openxmlformats.org/officeDocument/2006/relationships/diagramColors" Target="../diagrams/colors6.xml"/><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4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33.xml"/><Relationship Id="rId7" Type="http://schemas.openxmlformats.org/officeDocument/2006/relationships/diagramColors" Target="../diagrams/colors7.xm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s://empowermentmomentsblog.com/2014/11/17/dare-to-be-the-best-you/"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hyperlink" Target="https://creativecommons.org/licenses/by/3.0/" TargetMode="External"/><Relationship Id="rId5" Type="http://schemas.openxmlformats.org/officeDocument/2006/relationships/hyperlink" Target="http://www.freeimageslive.co.uk/free_stock_image/cup-and-teabag-jpg"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use this slide deck</a:t>
            </a:r>
          </a:p>
        </p:txBody>
      </p:sp>
      <p:sp>
        <p:nvSpPr>
          <p:cNvPr id="3" name="Content Placeholder 2"/>
          <p:cNvSpPr>
            <a:spLocks noGrp="1"/>
          </p:cNvSpPr>
          <p:nvPr>
            <p:ph idx="1"/>
          </p:nvPr>
        </p:nvSpPr>
        <p:spPr>
          <a:xfrm>
            <a:off x="838200" y="1569147"/>
            <a:ext cx="10515600" cy="4519419"/>
          </a:xfrm>
        </p:spPr>
        <p:txBody>
          <a:bodyPr>
            <a:normAutofit fontScale="47500" lnSpcReduction="20000"/>
          </a:bodyPr>
          <a:lstStyle/>
          <a:p>
            <a:pPr>
              <a:lnSpc>
                <a:spcPct val="120000"/>
              </a:lnSpc>
            </a:pPr>
            <a:r>
              <a:rPr lang="en-US" sz="3500" dirty="0"/>
              <a:t>This presentation has been developed to help you to prepare your residents for CBD. </a:t>
            </a:r>
          </a:p>
          <a:p>
            <a:pPr>
              <a:lnSpc>
                <a:spcPct val="120000"/>
              </a:lnSpc>
            </a:pPr>
            <a:r>
              <a:rPr lang="en-CA" sz="3500" dirty="0"/>
              <a:t>Significant content has been included to assist presenters who may be unfamiliar with CBD.  You may edit the presentation to reflect the most relevant slides for residents in your discipline.</a:t>
            </a:r>
          </a:p>
          <a:p>
            <a:pPr>
              <a:lnSpc>
                <a:spcPct val="120000"/>
              </a:lnSpc>
            </a:pPr>
            <a:r>
              <a:rPr lang="en-CA" sz="3500" dirty="0"/>
              <a:t>This presentation </a:t>
            </a:r>
            <a:r>
              <a:rPr lang="en-CA" sz="3500" u="sng" dirty="0"/>
              <a:t>must</a:t>
            </a:r>
            <a:r>
              <a:rPr lang="en-CA" sz="3500" dirty="0"/>
              <a:t> be customized. You will need to: </a:t>
            </a:r>
          </a:p>
          <a:p>
            <a:pPr lvl="1">
              <a:lnSpc>
                <a:spcPct val="120000"/>
              </a:lnSpc>
            </a:pPr>
            <a:r>
              <a:rPr lang="en-CA" sz="3000" dirty="0"/>
              <a:t>Insert your discipline or University where appropriate</a:t>
            </a:r>
          </a:p>
          <a:p>
            <a:pPr lvl="1">
              <a:lnSpc>
                <a:spcPct val="120000"/>
              </a:lnSpc>
            </a:pPr>
            <a:r>
              <a:rPr lang="en-CA" sz="3000" dirty="0"/>
              <a:t>Introduce local curriculum</a:t>
            </a:r>
          </a:p>
          <a:p>
            <a:pPr lvl="1">
              <a:lnSpc>
                <a:spcPct val="120000"/>
              </a:lnSpc>
            </a:pPr>
            <a:r>
              <a:rPr lang="en-CA" sz="3000" dirty="0"/>
              <a:t>Replace the cartoons on slides 32-34 with cartoons or pictures relevant to your discipline</a:t>
            </a:r>
          </a:p>
          <a:p>
            <a:pPr lvl="1">
              <a:lnSpc>
                <a:spcPct val="120000"/>
              </a:lnSpc>
            </a:pPr>
            <a:r>
              <a:rPr lang="en-CA" sz="3000" dirty="0"/>
              <a:t>Include examples of EPAs and milestones from your discipline </a:t>
            </a:r>
          </a:p>
          <a:p>
            <a:pPr lvl="1">
              <a:lnSpc>
                <a:spcPct val="120000"/>
              </a:lnSpc>
            </a:pPr>
            <a:r>
              <a:rPr lang="en-CA" sz="3000" dirty="0"/>
              <a:t>Highlight  your local assessment plan and forms</a:t>
            </a:r>
          </a:p>
          <a:p>
            <a:pPr lvl="1">
              <a:lnSpc>
                <a:spcPct val="120000"/>
              </a:lnSpc>
            </a:pPr>
            <a:r>
              <a:rPr lang="en-CA" sz="3000" dirty="0"/>
              <a:t>Prepare to demonstrate the electronic platform that your residents will use</a:t>
            </a:r>
          </a:p>
          <a:p>
            <a:pPr lvl="1">
              <a:lnSpc>
                <a:spcPct val="120000"/>
              </a:lnSpc>
            </a:pPr>
            <a:r>
              <a:rPr lang="en-CA" sz="3000" dirty="0"/>
              <a:t>Highlight local support for residents</a:t>
            </a:r>
          </a:p>
          <a:p>
            <a:pPr>
              <a:lnSpc>
                <a:spcPct val="120000"/>
              </a:lnSpc>
            </a:pPr>
            <a:r>
              <a:rPr lang="en-US" sz="3500" dirty="0"/>
              <a:t>Share and/or modify these slides as needed but source the Royal College. All text and logos contained herein are the property of Royal College of  Physicians and Surgeons of Canada.</a:t>
            </a:r>
          </a:p>
          <a:p>
            <a:pPr>
              <a:lnSpc>
                <a:spcPct val="120000"/>
              </a:lnSpc>
            </a:pPr>
            <a:r>
              <a:rPr lang="en-US" sz="3500" dirty="0"/>
              <a:t>Questions? Email </a:t>
            </a:r>
            <a:r>
              <a:rPr lang="en-US" sz="3500" dirty="0">
                <a:hlinkClick r:id="rId4"/>
              </a:rPr>
              <a:t>cbd@royalcollege.ca</a:t>
            </a:r>
            <a:r>
              <a:rPr lang="en-US" sz="3500" dirty="0"/>
              <a:t> </a:t>
            </a:r>
          </a:p>
          <a:p>
            <a:pPr lvl="1"/>
            <a:endParaRPr lang="en-CA" dirty="0"/>
          </a:p>
        </p:txBody>
      </p:sp>
    </p:spTree>
    <p:custDataLst>
      <p:tags r:id="rId1"/>
    </p:custDataLst>
    <p:extLst>
      <p:ext uri="{BB962C8B-B14F-4D97-AF65-F5344CB8AC3E}">
        <p14:creationId xmlns:p14="http://schemas.microsoft.com/office/powerpoint/2010/main" val="37008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CBME</a:t>
            </a:r>
          </a:p>
        </p:txBody>
      </p:sp>
      <p:sp>
        <p:nvSpPr>
          <p:cNvPr id="5" name="Content Placeholder 4">
            <a:extLst>
              <a:ext uri="{FF2B5EF4-FFF2-40B4-BE49-F238E27FC236}">
                <a16:creationId xmlns:a16="http://schemas.microsoft.com/office/drawing/2014/main" id="{D4892ADD-41C1-BB6B-30C5-93B0938CAFF4}"/>
              </a:ext>
            </a:extLst>
          </p:cNvPr>
          <p:cNvSpPr>
            <a:spLocks noGrp="1"/>
          </p:cNvSpPr>
          <p:nvPr>
            <p:ph idx="1"/>
          </p:nvPr>
        </p:nvSpPr>
        <p:spPr/>
        <p:txBody>
          <a:bodyPr/>
          <a:lstStyle/>
          <a:p>
            <a:r>
              <a:rPr lang="en-US" dirty="0"/>
              <a:t>Competence by Design (CBD) is the Royal College’s multi-year, medical education, transformational change initiative aimed at implementing a CBME approach to education and assessment to residency training and specialty practice in Canada.</a:t>
            </a:r>
          </a:p>
          <a:p>
            <a:r>
              <a:rPr lang="en-US" dirty="0"/>
              <a:t>The goal of CBD is to enhance patient care by improving learning and assessment across the continuum (from residency to retirement), ensuring physicians have the skills and </a:t>
            </a:r>
            <a:r>
              <a:rPr lang="en-US" dirty="0" err="1"/>
              <a:t>behaviours</a:t>
            </a:r>
            <a:r>
              <a:rPr lang="en-US" dirty="0"/>
              <a:t> required to continuously meet evolving patient needs.</a:t>
            </a:r>
          </a:p>
          <a:p>
            <a:endParaRPr lang="en-US" dirty="0"/>
          </a:p>
        </p:txBody>
      </p:sp>
      <p:sp>
        <p:nvSpPr>
          <p:cNvPr id="4" name="Footer Placeholder 3">
            <a:extLst>
              <a:ext uri="{FF2B5EF4-FFF2-40B4-BE49-F238E27FC236}">
                <a16:creationId xmlns:a16="http://schemas.microsoft.com/office/drawing/2014/main" id="{ABB1BD05-6D7D-44ED-B461-5AE13A396531}"/>
              </a:ext>
            </a:extLst>
          </p:cNvPr>
          <p:cNvSpPr>
            <a:spLocks noGrp="1"/>
          </p:cNvSpPr>
          <p:nvPr>
            <p:ph type="ftr" sz="quarter" idx="4294967295"/>
          </p:nvPr>
        </p:nvSpPr>
        <p:spPr>
          <a:xfrm>
            <a:off x="0" y="6532563"/>
            <a:ext cx="4052888" cy="317500"/>
          </a:xfrm>
        </p:spPr>
        <p:txBody>
          <a:bodyPr anchor="t">
            <a:normAutofit/>
          </a:bodyPr>
          <a:lstStyle/>
          <a:p>
            <a:pPr>
              <a:spcAft>
                <a:spcPts val="600"/>
              </a:spcAft>
            </a:pPr>
            <a:r>
              <a:rPr lang="en-US"/>
              <a:t>Resident Orientation</a:t>
            </a:r>
          </a:p>
        </p:txBody>
      </p:sp>
    </p:spTree>
    <p:extLst>
      <p:ext uri="{BB962C8B-B14F-4D97-AF65-F5344CB8AC3E}">
        <p14:creationId xmlns:p14="http://schemas.microsoft.com/office/powerpoint/2010/main" val="166592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CBD</a:t>
            </a:r>
          </a:p>
        </p:txBody>
      </p:sp>
      <p:sp>
        <p:nvSpPr>
          <p:cNvPr id="3" name="Content Placeholder 2"/>
          <p:cNvSpPr>
            <a:spLocks noGrp="1"/>
          </p:cNvSpPr>
          <p:nvPr>
            <p:ph idx="1"/>
          </p:nvPr>
        </p:nvSpPr>
        <p:spPr/>
        <p:txBody>
          <a:bodyPr>
            <a:normAutofit fontScale="92500" lnSpcReduction="20000"/>
          </a:bodyPr>
          <a:lstStyle/>
          <a:p>
            <a:pPr>
              <a:lnSpc>
                <a:spcPct val="120000"/>
              </a:lnSpc>
            </a:pPr>
            <a:r>
              <a:rPr lang="en-US"/>
              <a:t>Competence by Design (CBD) is the </a:t>
            </a:r>
            <a:r>
              <a:rPr lang="en-US" u="sng"/>
              <a:t>Royal College’s </a:t>
            </a:r>
            <a:r>
              <a:rPr lang="en-US"/>
              <a:t>multi-year, medical education, transformational change initiative aimed at implementing a CBME approach to education and assessment to residency training and specialty practice in Canada.</a:t>
            </a:r>
          </a:p>
          <a:p>
            <a:pPr>
              <a:lnSpc>
                <a:spcPct val="120000"/>
              </a:lnSpc>
            </a:pPr>
            <a:r>
              <a:rPr lang="en-US"/>
              <a:t>The goal of CBD is to enhance patient care by improving learning and assessment across the continuum (from residency to retirement), ensuring physicians have the skills and </a:t>
            </a:r>
            <a:r>
              <a:rPr lang="en-US" err="1"/>
              <a:t>behaviours</a:t>
            </a:r>
            <a:r>
              <a:rPr lang="en-US"/>
              <a:t> required to continuously meet evolving patient needs.</a:t>
            </a:r>
          </a:p>
        </p:txBody>
      </p:sp>
      <p:sp>
        <p:nvSpPr>
          <p:cNvPr id="4" name="Footer Placeholder 3">
            <a:extLst>
              <a:ext uri="{FF2B5EF4-FFF2-40B4-BE49-F238E27FC236}">
                <a16:creationId xmlns:a16="http://schemas.microsoft.com/office/drawing/2014/main" id="{0A3D750B-656D-4125-A319-28AF9379E299}"/>
              </a:ext>
            </a:extLst>
          </p:cNvPr>
          <p:cNvSpPr>
            <a:spLocks noGrp="1"/>
          </p:cNvSpPr>
          <p:nvPr>
            <p:ph type="ftr" sz="quarter" idx="4294967295"/>
          </p:nvPr>
        </p:nvSpPr>
        <p:spPr>
          <a:xfrm>
            <a:off x="0" y="6532563"/>
            <a:ext cx="4052888" cy="317500"/>
          </a:xfrm>
        </p:spPr>
        <p:txBody>
          <a:bodyPr/>
          <a:lstStyle/>
          <a:p>
            <a:r>
              <a:rPr lang="en-US"/>
              <a:t>Resident Orientation</a:t>
            </a:r>
          </a:p>
        </p:txBody>
      </p:sp>
    </p:spTree>
    <p:extLst>
      <p:ext uri="{BB962C8B-B14F-4D97-AF65-F5344CB8AC3E}">
        <p14:creationId xmlns:p14="http://schemas.microsoft.com/office/powerpoint/2010/main" val="214733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change?</a:t>
            </a:r>
          </a:p>
        </p:txBody>
      </p:sp>
      <p:sp>
        <p:nvSpPr>
          <p:cNvPr id="3" name="Content Placeholder 2"/>
          <p:cNvSpPr>
            <a:spLocks noGrp="1"/>
          </p:cNvSpPr>
          <p:nvPr>
            <p:ph idx="1"/>
          </p:nvPr>
        </p:nvSpPr>
        <p:spPr>
          <a:xfrm>
            <a:off x="838200" y="1569147"/>
            <a:ext cx="9880600" cy="3543209"/>
          </a:xfrm>
        </p:spPr>
        <p:txBody>
          <a:bodyPr/>
          <a:lstStyle/>
          <a:p>
            <a:r>
              <a:rPr lang="en-US" sz="2400" dirty="0">
                <a:ea typeface="Verdana" panose="020B0604030504040204" pitchFamily="34" charset="0"/>
              </a:rPr>
              <a:t>   Evidence suggests that where a physician trains determines the level of care that physician will provide throughout his/her career. </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533" y="3340751"/>
            <a:ext cx="1373322" cy="2209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Content Placeholder 3"/>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a:xfrm>
            <a:off x="4656668" y="2548331"/>
            <a:ext cx="5401732" cy="3915227"/>
          </a:xfrm>
          <a:prstGeom prst="rect">
            <a:avLst/>
          </a:prstGeom>
        </p:spPr>
      </p:pic>
    </p:spTree>
    <p:custDataLst>
      <p:tags r:id="rId1"/>
    </p:custDataLst>
    <p:extLst>
      <p:ext uri="{BB962C8B-B14F-4D97-AF65-F5344CB8AC3E}">
        <p14:creationId xmlns:p14="http://schemas.microsoft.com/office/powerpoint/2010/main" val="88654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does CBD benefit learners?</a:t>
            </a:r>
          </a:p>
        </p:txBody>
      </p:sp>
      <p:sp>
        <p:nvSpPr>
          <p:cNvPr id="3" name="Content Placeholder 2"/>
          <p:cNvSpPr>
            <a:spLocks noGrp="1"/>
          </p:cNvSpPr>
          <p:nvPr>
            <p:ph idx="1"/>
          </p:nvPr>
        </p:nvSpPr>
        <p:spPr/>
        <p:txBody>
          <a:bodyPr>
            <a:normAutofit fontScale="85000" lnSpcReduction="20000"/>
          </a:bodyPr>
          <a:lstStyle/>
          <a:p>
            <a:pPr>
              <a:lnSpc>
                <a:spcPct val="110000"/>
              </a:lnSpc>
            </a:pPr>
            <a:r>
              <a:rPr lang="en-US"/>
              <a:t>More frequent assessment and meaningful feedback from faculty</a:t>
            </a:r>
          </a:p>
          <a:p>
            <a:pPr>
              <a:lnSpc>
                <a:spcPct val="110000"/>
              </a:lnSpc>
            </a:pPr>
            <a:r>
              <a:rPr lang="en-US"/>
              <a:t>Well-defined learning paths and clarity around the competencies needed to progress to the next stages of training</a:t>
            </a:r>
          </a:p>
          <a:p>
            <a:pPr>
              <a:lnSpc>
                <a:spcPct val="110000"/>
              </a:lnSpc>
            </a:pPr>
            <a:r>
              <a:rPr lang="en-US"/>
              <a:t>A learning path that focuses on personal development</a:t>
            </a:r>
          </a:p>
          <a:p>
            <a:pPr>
              <a:lnSpc>
                <a:spcPct val="110000"/>
              </a:lnSpc>
            </a:pPr>
            <a:r>
              <a:rPr lang="en-US"/>
              <a:t>Easier transitions between stages</a:t>
            </a:r>
          </a:p>
          <a:p>
            <a:pPr>
              <a:lnSpc>
                <a:spcPct val="110000"/>
              </a:lnSpc>
            </a:pPr>
            <a:r>
              <a:rPr lang="en-US"/>
              <a:t>Empowerment of residents in training</a:t>
            </a:r>
          </a:p>
          <a:p>
            <a:pPr>
              <a:lnSpc>
                <a:spcPct val="110000"/>
              </a:lnSpc>
            </a:pPr>
            <a:r>
              <a:rPr lang="en-US"/>
              <a:t>The chance to prepare for independent practice by honing skills and working more independently during the final stage of residency</a:t>
            </a:r>
          </a:p>
        </p:txBody>
      </p:sp>
      <p:sp>
        <p:nvSpPr>
          <p:cNvPr id="4" name="Footer Placeholder 3">
            <a:extLst>
              <a:ext uri="{FF2B5EF4-FFF2-40B4-BE49-F238E27FC236}">
                <a16:creationId xmlns:a16="http://schemas.microsoft.com/office/drawing/2014/main" id="{26D637A3-CA3B-41F5-9D14-9A25B58E6471}"/>
              </a:ext>
            </a:extLst>
          </p:cNvPr>
          <p:cNvSpPr>
            <a:spLocks noGrp="1"/>
          </p:cNvSpPr>
          <p:nvPr>
            <p:ph type="ftr" sz="quarter" idx="4294967295"/>
          </p:nvPr>
        </p:nvSpPr>
        <p:spPr>
          <a:xfrm>
            <a:off x="0" y="6532563"/>
            <a:ext cx="4052888" cy="317500"/>
          </a:xfrm>
        </p:spPr>
        <p:txBody>
          <a:bodyPr/>
          <a:lstStyle/>
          <a:p>
            <a:r>
              <a:rPr lang="en-US"/>
              <a:t>Resident Orientation</a:t>
            </a:r>
          </a:p>
        </p:txBody>
      </p:sp>
    </p:spTree>
    <p:extLst>
      <p:ext uri="{BB962C8B-B14F-4D97-AF65-F5344CB8AC3E}">
        <p14:creationId xmlns:p14="http://schemas.microsoft.com/office/powerpoint/2010/main" val="291500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Stages, EPAs and Milestones</a:t>
            </a:r>
          </a:p>
        </p:txBody>
      </p:sp>
      <p:sp>
        <p:nvSpPr>
          <p:cNvPr id="4" name="Footer Placeholder 3">
            <a:extLst>
              <a:ext uri="{FF2B5EF4-FFF2-40B4-BE49-F238E27FC236}">
                <a16:creationId xmlns:a16="http://schemas.microsoft.com/office/drawing/2014/main" id="{08E2D2B9-57ED-4E51-B3B9-1E68858799FF}"/>
              </a:ext>
            </a:extLst>
          </p:cNvPr>
          <p:cNvSpPr>
            <a:spLocks noGrp="1"/>
          </p:cNvSpPr>
          <p:nvPr>
            <p:ph type="ftr" sz="quarter" idx="4294967295"/>
          </p:nvPr>
        </p:nvSpPr>
        <p:spPr>
          <a:xfrm>
            <a:off x="0" y="6356350"/>
            <a:ext cx="4114800" cy="365125"/>
          </a:xfrm>
        </p:spPr>
        <p:txBody>
          <a:bodyPr/>
          <a:lstStyle/>
          <a:p>
            <a:r>
              <a:rPr lang="en-US"/>
              <a:t>Resident Orientation</a:t>
            </a:r>
          </a:p>
        </p:txBody>
      </p:sp>
    </p:spTree>
    <p:extLst>
      <p:ext uri="{BB962C8B-B14F-4D97-AF65-F5344CB8AC3E}">
        <p14:creationId xmlns:p14="http://schemas.microsoft.com/office/powerpoint/2010/main" val="68722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srcRect l="-44902" r="-44902"/>
          <a:stretch>
            <a:fillRect/>
          </a:stretch>
        </p:blipFill>
        <p:spPr>
          <a:xfrm>
            <a:off x="625121" y="84668"/>
            <a:ext cx="12900380" cy="6604000"/>
          </a:xfrm>
          <a:prstGeom prst="rect">
            <a:avLst/>
          </a:prstGeom>
        </p:spPr>
      </p:pic>
      <p:sp>
        <p:nvSpPr>
          <p:cNvPr id="3" name="TextBox 2"/>
          <p:cNvSpPr txBox="1"/>
          <p:nvPr/>
        </p:nvSpPr>
        <p:spPr>
          <a:xfrm>
            <a:off x="1544597" y="3429000"/>
            <a:ext cx="4116752" cy="523220"/>
          </a:xfrm>
          <a:prstGeom prst="rect">
            <a:avLst/>
          </a:prstGeom>
          <a:noFill/>
        </p:spPr>
        <p:txBody>
          <a:bodyPr wrap="square" rtlCol="0">
            <a:spAutoFit/>
          </a:bodyPr>
          <a:lstStyle/>
          <a:p>
            <a:r>
              <a:rPr lang="en-US" sz="2800" dirty="0"/>
              <a:t>CBD Stages</a:t>
            </a:r>
          </a:p>
        </p:txBody>
      </p:sp>
    </p:spTree>
    <p:extLst>
      <p:ext uri="{BB962C8B-B14F-4D97-AF65-F5344CB8AC3E}">
        <p14:creationId xmlns:p14="http://schemas.microsoft.com/office/powerpoint/2010/main" val="204192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an EPA?</a:t>
            </a:r>
          </a:p>
        </p:txBody>
      </p:sp>
      <p:sp>
        <p:nvSpPr>
          <p:cNvPr id="3" name="Content Placeholder 2"/>
          <p:cNvSpPr>
            <a:spLocks noGrp="1"/>
          </p:cNvSpPr>
          <p:nvPr>
            <p:ph idx="1"/>
          </p:nvPr>
        </p:nvSpPr>
        <p:spPr/>
        <p:txBody>
          <a:bodyPr>
            <a:normAutofit/>
          </a:bodyPr>
          <a:lstStyle/>
          <a:p>
            <a:r>
              <a:rPr lang="en-US" b="1" dirty="0" err="1"/>
              <a:t>Entrustable</a:t>
            </a:r>
            <a:r>
              <a:rPr lang="en-US" b="1" dirty="0"/>
              <a:t> Professional Activity (EPA)</a:t>
            </a:r>
            <a:r>
              <a:rPr lang="en-US" dirty="0"/>
              <a:t> is a task in the clinical setting that may be delegated to a resident by their supervisor once sufficient competence has been demonstrated. </a:t>
            </a:r>
          </a:p>
          <a:p>
            <a:pPr lvl="1"/>
            <a:r>
              <a:rPr lang="en-US" dirty="0"/>
              <a:t>Typically, each EPA integrates multiple competencies/milestones</a:t>
            </a:r>
          </a:p>
          <a:p>
            <a:pPr lvl="1"/>
            <a:r>
              <a:rPr lang="en-US" dirty="0"/>
              <a:t>EPAs are and it is generally used for overall assessment.</a:t>
            </a:r>
          </a:p>
          <a:p>
            <a:pPr>
              <a:lnSpc>
                <a:spcPct val="100000"/>
              </a:lnSpc>
            </a:pPr>
            <a:r>
              <a:rPr lang="en-US" dirty="0">
                <a:solidFill>
                  <a:srgbClr val="FF0000"/>
                </a:solidFill>
              </a:rPr>
              <a:t>Example:</a:t>
            </a:r>
          </a:p>
          <a:p>
            <a:pPr lvl="1">
              <a:lnSpc>
                <a:spcPct val="100000"/>
              </a:lnSpc>
            </a:pPr>
            <a:r>
              <a:rPr lang="en-US" dirty="0">
                <a:solidFill>
                  <a:srgbClr val="FF0000"/>
                </a:solidFill>
              </a:rPr>
              <a:t>(Insert specialty example here of an EPA title)</a:t>
            </a:r>
          </a:p>
        </p:txBody>
      </p:sp>
      <p:sp>
        <p:nvSpPr>
          <p:cNvPr id="4" name="Footer Placeholder 3">
            <a:extLst>
              <a:ext uri="{FF2B5EF4-FFF2-40B4-BE49-F238E27FC236}">
                <a16:creationId xmlns:a16="http://schemas.microsoft.com/office/drawing/2014/main" id="{03BEF197-8435-42F2-A62F-20F8DC686D67}"/>
              </a:ext>
            </a:extLst>
          </p:cNvPr>
          <p:cNvSpPr>
            <a:spLocks noGrp="1"/>
          </p:cNvSpPr>
          <p:nvPr>
            <p:ph type="ftr" sz="quarter" idx="4294967295"/>
          </p:nvPr>
        </p:nvSpPr>
        <p:spPr>
          <a:xfrm>
            <a:off x="0" y="6532563"/>
            <a:ext cx="4052888" cy="317500"/>
          </a:xfrm>
        </p:spPr>
        <p:txBody>
          <a:bodyPr/>
          <a:lstStyle/>
          <a:p>
            <a:r>
              <a:rPr lang="en-US"/>
              <a:t>Resident Orientation</a:t>
            </a:r>
          </a:p>
        </p:txBody>
      </p:sp>
    </p:spTree>
    <p:extLst>
      <p:ext uri="{BB962C8B-B14F-4D97-AF65-F5344CB8AC3E}">
        <p14:creationId xmlns:p14="http://schemas.microsoft.com/office/powerpoint/2010/main" val="392881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milestone?</a:t>
            </a:r>
          </a:p>
        </p:txBody>
      </p:sp>
      <p:sp>
        <p:nvSpPr>
          <p:cNvPr id="3" name="Content Placeholder 2"/>
          <p:cNvSpPr>
            <a:spLocks noGrp="1"/>
          </p:cNvSpPr>
          <p:nvPr>
            <p:ph idx="1"/>
          </p:nvPr>
        </p:nvSpPr>
        <p:spPr/>
        <p:txBody>
          <a:bodyPr/>
          <a:lstStyle/>
          <a:p>
            <a:r>
              <a:rPr lang="en-US" dirty="0"/>
              <a:t>A CanMEDS milestone is an observable marker of an individual's ability along a developmental continuum, which is used for planning and teaching</a:t>
            </a:r>
          </a:p>
          <a:p>
            <a:r>
              <a:rPr lang="en-US" dirty="0" err="1">
                <a:solidFill>
                  <a:srgbClr val="FF0000"/>
                </a:solidFill>
              </a:rPr>
              <a:t>Eg.</a:t>
            </a:r>
            <a:r>
              <a:rPr lang="en-US" dirty="0">
                <a:solidFill>
                  <a:srgbClr val="FF0000"/>
                </a:solidFill>
              </a:rPr>
              <a:t> (Insert a specialty specific example here)</a:t>
            </a:r>
          </a:p>
        </p:txBody>
      </p:sp>
      <p:pic>
        <p:nvPicPr>
          <p:cNvPr id="6" name="Picture 5">
            <a:extLst>
              <a:ext uri="{FF2B5EF4-FFF2-40B4-BE49-F238E27FC236}">
                <a16:creationId xmlns:a16="http://schemas.microsoft.com/office/drawing/2014/main" id="{5C59A43E-38B7-4DE4-BA9C-0828375DAC2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62644" y="4376058"/>
            <a:ext cx="2619419" cy="1747485"/>
          </a:xfrm>
          <a:prstGeom prst="rect">
            <a:avLst/>
          </a:prstGeom>
          <a:ln>
            <a:solidFill>
              <a:schemeClr val="tx1"/>
            </a:solidFill>
          </a:ln>
        </p:spPr>
      </p:pic>
      <p:sp>
        <p:nvSpPr>
          <p:cNvPr id="7" name="TextBox 6">
            <a:extLst>
              <a:ext uri="{FF2B5EF4-FFF2-40B4-BE49-F238E27FC236}">
                <a16:creationId xmlns:a16="http://schemas.microsoft.com/office/drawing/2014/main" id="{E09E1027-3C7D-4655-A41F-C59F89F4200B}"/>
              </a:ext>
            </a:extLst>
          </p:cNvPr>
          <p:cNvSpPr txBox="1"/>
          <p:nvPr/>
        </p:nvSpPr>
        <p:spPr>
          <a:xfrm>
            <a:off x="7562644" y="6123542"/>
            <a:ext cx="2619419" cy="369332"/>
          </a:xfrm>
          <a:prstGeom prst="rect">
            <a:avLst/>
          </a:prstGeom>
          <a:noFill/>
        </p:spPr>
        <p:txBody>
          <a:bodyPr wrap="square" rtlCol="0">
            <a:spAutoFit/>
          </a:bodyPr>
          <a:lstStyle/>
          <a:p>
            <a:r>
              <a:rPr lang="en-US" sz="900" dirty="0">
                <a:hlinkClick r:id="rId5" tooltip="https://autoconocimientointegral.com/2014/04/17/no-es-lo-que-haces-sino-como-lo-haces/"/>
              </a:rPr>
              <a:t>This Photo</a:t>
            </a:r>
            <a:r>
              <a:rPr lang="en-US" sz="900" dirty="0"/>
              <a:t> by Unknown Author is licensed under </a:t>
            </a:r>
            <a:r>
              <a:rPr lang="en-US" sz="900" dirty="0">
                <a:hlinkClick r:id="rId6" tooltip="https://creativecommons.org/licenses/by-nc-nd/3.0/"/>
              </a:rPr>
              <a:t>CC BY-NC-ND</a:t>
            </a:r>
            <a:endParaRPr lang="en-US" sz="900" dirty="0"/>
          </a:p>
        </p:txBody>
      </p:sp>
    </p:spTree>
    <p:custDataLst>
      <p:tags r:id="rId1"/>
    </p:custDataLst>
    <p:extLst>
      <p:ext uri="{BB962C8B-B14F-4D97-AF65-F5344CB8AC3E}">
        <p14:creationId xmlns:p14="http://schemas.microsoft.com/office/powerpoint/2010/main" val="70758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a:t>
            </a:r>
          </a:p>
        </p:txBody>
      </p:sp>
      <p:sp>
        <p:nvSpPr>
          <p:cNvPr id="3" name="Content Placeholder 2"/>
          <p:cNvSpPr>
            <a:spLocks noGrp="1"/>
          </p:cNvSpPr>
          <p:nvPr>
            <p:ph idx="1"/>
          </p:nvPr>
        </p:nvSpPr>
        <p:spPr/>
        <p:txBody>
          <a:bodyPr/>
          <a:lstStyle/>
          <a:p>
            <a:r>
              <a:rPr lang="en-US" dirty="0"/>
              <a:t>The </a:t>
            </a:r>
            <a:r>
              <a:rPr lang="en-US" b="1" i="1" dirty="0"/>
              <a:t>key difference</a:t>
            </a:r>
            <a:r>
              <a:rPr lang="en-US" dirty="0"/>
              <a:t> between EPAs and milestones is that </a:t>
            </a:r>
            <a:r>
              <a:rPr lang="en-US" b="1" dirty="0"/>
              <a:t>EPAs </a:t>
            </a:r>
            <a:r>
              <a:rPr lang="en-US" dirty="0"/>
              <a:t>are the tasks or activities that must be accomplished, whereas </a:t>
            </a:r>
            <a:r>
              <a:rPr lang="en-US" b="1" dirty="0"/>
              <a:t>milestones</a:t>
            </a:r>
            <a:r>
              <a:rPr lang="en-US" dirty="0"/>
              <a:t> are the abilities of the individual.</a:t>
            </a:r>
          </a:p>
          <a:p>
            <a:endParaRPr lang="en-US" dirty="0"/>
          </a:p>
        </p:txBody>
      </p:sp>
      <p:graphicFrame>
        <p:nvGraphicFramePr>
          <p:cNvPr id="4" name="Table 3">
            <a:extLst>
              <a:ext uri="{FF2B5EF4-FFF2-40B4-BE49-F238E27FC236}">
                <a16:creationId xmlns:a16="http://schemas.microsoft.com/office/drawing/2014/main" id="{2443C004-9660-435C-96FB-89B28D0CFA94}"/>
              </a:ext>
            </a:extLst>
          </p:cNvPr>
          <p:cNvGraphicFramePr>
            <a:graphicFrameLocks noGrp="1"/>
          </p:cNvGraphicFramePr>
          <p:nvPr>
            <p:extLst>
              <p:ext uri="{D42A27DB-BD31-4B8C-83A1-F6EECF244321}">
                <p14:modId xmlns:p14="http://schemas.microsoft.com/office/powerpoint/2010/main" val="1680910532"/>
              </p:ext>
            </p:extLst>
          </p:nvPr>
        </p:nvGraphicFramePr>
        <p:xfrm>
          <a:off x="2422370" y="3824225"/>
          <a:ext cx="7420328" cy="2743200"/>
        </p:xfrm>
        <a:graphic>
          <a:graphicData uri="http://schemas.openxmlformats.org/drawingml/2006/table">
            <a:tbl>
              <a:tblPr firstRow="1" bandRow="1">
                <a:tableStyleId>{2D5ABB26-0587-4C30-8999-92F81FD0307C}</a:tableStyleId>
              </a:tblPr>
              <a:tblGrid>
                <a:gridCol w="7420328">
                  <a:extLst>
                    <a:ext uri="{9D8B030D-6E8A-4147-A177-3AD203B41FA5}">
                      <a16:colId xmlns:a16="http://schemas.microsoft.com/office/drawing/2014/main" val="3175787656"/>
                    </a:ext>
                  </a:extLst>
                </a:gridCol>
              </a:tblGrid>
              <a:tr h="129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What is an EPA?</a:t>
                      </a:r>
                      <a:r>
                        <a:rPr lang="en-US" dirty="0"/>
                        <a:t> (1.17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Understanding </a:t>
                      </a:r>
                      <a:r>
                        <a:rPr lang="en-US" dirty="0" err="1">
                          <a:hlinkClick r:id="rId5"/>
                        </a:rPr>
                        <a:t>Entrustable</a:t>
                      </a:r>
                      <a:r>
                        <a:rPr lang="en-US" dirty="0">
                          <a:hlinkClick r:id="rId5"/>
                        </a:rPr>
                        <a:t> Professional Activities</a:t>
                      </a:r>
                      <a:r>
                        <a:rPr lang="en-US" dirty="0"/>
                        <a:t> (EPAs) (5.11 mins)</a:t>
                      </a:r>
                    </a:p>
                    <a:p>
                      <a:endParaRPr lang="en-US" dirty="0"/>
                    </a:p>
                  </a:txBody>
                  <a:tcPr/>
                </a:tc>
                <a:extLst>
                  <a:ext uri="{0D108BD9-81ED-4DB2-BD59-A6C34878D82A}">
                    <a16:rowId xmlns:a16="http://schemas.microsoft.com/office/drawing/2014/main" val="876741704"/>
                  </a:ext>
                </a:extLst>
              </a:tr>
              <a:tr h="810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 action="ppaction://noaction"/>
                        </a:rPr>
                        <a:t>EPAs - Dr. Lisa </a:t>
                      </a:r>
                      <a:r>
                        <a:rPr lang="en-US" dirty="0" err="1">
                          <a:hlinkClick r:id="rId6"/>
                        </a:rPr>
                        <a:t>Bahrey</a:t>
                      </a:r>
                      <a:r>
                        <a:rPr lang="en-US" dirty="0">
                          <a:hlinkClick r:id="rId6"/>
                        </a:rPr>
                        <a:t> U of T </a:t>
                      </a:r>
                      <a:r>
                        <a:rPr lang="en-US" dirty="0" err="1">
                          <a:hlinkClick r:id="rId6"/>
                        </a:rPr>
                        <a:t>Anaesthesia</a:t>
                      </a:r>
                      <a:r>
                        <a:rPr lang="en-US" dirty="0"/>
                        <a:t> (3.47 mins)</a:t>
                      </a:r>
                    </a:p>
                    <a:p>
                      <a:endParaRPr lang="en-US" dirty="0"/>
                    </a:p>
                  </a:txBody>
                  <a:tcPr/>
                </a:tc>
                <a:extLst>
                  <a:ext uri="{0D108BD9-81ED-4DB2-BD59-A6C34878D82A}">
                    <a16:rowId xmlns:a16="http://schemas.microsoft.com/office/drawing/2014/main" val="945260836"/>
                  </a:ext>
                </a:extLst>
              </a:tr>
              <a:tr h="328761">
                <a:tc>
                  <a:txBody>
                    <a:bodyPr/>
                    <a:lstStyle/>
                    <a:p>
                      <a:endParaRPr lang="en-US" dirty="0"/>
                    </a:p>
                  </a:txBody>
                  <a:tcPr/>
                </a:tc>
                <a:extLst>
                  <a:ext uri="{0D108BD9-81ED-4DB2-BD59-A6C34878D82A}">
                    <a16:rowId xmlns:a16="http://schemas.microsoft.com/office/drawing/2014/main" val="3369649914"/>
                  </a:ext>
                </a:extLst>
              </a:tr>
            </a:tbl>
          </a:graphicData>
        </a:graphic>
      </p:graphicFrame>
      <p:pic>
        <p:nvPicPr>
          <p:cNvPr id="6" name="Picture 5">
            <a:extLst>
              <a:ext uri="{FF2B5EF4-FFF2-40B4-BE49-F238E27FC236}">
                <a16:creationId xmlns:a16="http://schemas.microsoft.com/office/drawing/2014/main" id="{FF9D19EA-8165-47AE-96CE-31F3263C09C2}"/>
              </a:ext>
            </a:extLst>
          </p:cNvPr>
          <p:cNvPicPr>
            <a:picLocks noChangeAspect="1"/>
          </p:cNvPicPr>
          <p:nvPr/>
        </p:nvPicPr>
        <p:blipFill>
          <a:blip r:embed="rId7"/>
          <a:stretch>
            <a:fillRect/>
          </a:stretch>
        </p:blipFill>
        <p:spPr>
          <a:xfrm>
            <a:off x="8899342" y="3429000"/>
            <a:ext cx="934212" cy="934212"/>
          </a:xfrm>
          <a:prstGeom prst="rect">
            <a:avLst/>
          </a:prstGeom>
        </p:spPr>
      </p:pic>
      <p:pic>
        <p:nvPicPr>
          <p:cNvPr id="8" name="Picture 7">
            <a:extLst>
              <a:ext uri="{FF2B5EF4-FFF2-40B4-BE49-F238E27FC236}">
                <a16:creationId xmlns:a16="http://schemas.microsoft.com/office/drawing/2014/main" id="{B2CF34EF-D3FC-48F4-B24F-B226F877ABA1}"/>
              </a:ext>
            </a:extLst>
          </p:cNvPr>
          <p:cNvPicPr>
            <a:picLocks noChangeAspect="1"/>
          </p:cNvPicPr>
          <p:nvPr/>
        </p:nvPicPr>
        <p:blipFill>
          <a:blip r:embed="rId8"/>
          <a:stretch>
            <a:fillRect/>
          </a:stretch>
        </p:blipFill>
        <p:spPr>
          <a:xfrm>
            <a:off x="8890198" y="4415158"/>
            <a:ext cx="952500" cy="952500"/>
          </a:xfrm>
          <a:prstGeom prst="rect">
            <a:avLst/>
          </a:prstGeom>
        </p:spPr>
      </p:pic>
      <p:pic>
        <p:nvPicPr>
          <p:cNvPr id="10" name="Picture 9">
            <a:extLst>
              <a:ext uri="{FF2B5EF4-FFF2-40B4-BE49-F238E27FC236}">
                <a16:creationId xmlns:a16="http://schemas.microsoft.com/office/drawing/2014/main" id="{F21F341A-2CC1-4CB7-A501-3EF2C3B05886}"/>
              </a:ext>
            </a:extLst>
          </p:cNvPr>
          <p:cNvPicPr>
            <a:picLocks noChangeAspect="1"/>
          </p:cNvPicPr>
          <p:nvPr/>
        </p:nvPicPr>
        <p:blipFill>
          <a:blip r:embed="rId9"/>
          <a:stretch>
            <a:fillRect/>
          </a:stretch>
        </p:blipFill>
        <p:spPr>
          <a:xfrm>
            <a:off x="8870634" y="5363878"/>
            <a:ext cx="952500" cy="952500"/>
          </a:xfrm>
          <a:prstGeom prst="rect">
            <a:avLst/>
          </a:prstGeom>
        </p:spPr>
      </p:pic>
    </p:spTree>
    <p:custDataLst>
      <p:tags r:id="rId1"/>
    </p:custDataLst>
    <p:extLst>
      <p:ext uri="{BB962C8B-B14F-4D97-AF65-F5344CB8AC3E}">
        <p14:creationId xmlns:p14="http://schemas.microsoft.com/office/powerpoint/2010/main" val="401660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How does </a:t>
            </a:r>
            <a:r>
              <a:rPr lang="en-US" dirty="0" err="1"/>
              <a:t>CanMEDS</a:t>
            </a:r>
            <a:r>
              <a:rPr lang="en-US" dirty="0"/>
              <a:t> fit into all of this?</a:t>
            </a:r>
          </a:p>
        </p:txBody>
      </p:sp>
      <p:sp>
        <p:nvSpPr>
          <p:cNvPr id="3" name="Content Placeholder 2"/>
          <p:cNvSpPr>
            <a:spLocks noGrp="1"/>
          </p:cNvSpPr>
          <p:nvPr>
            <p:ph idx="1"/>
          </p:nvPr>
        </p:nvSpPr>
        <p:spPr/>
        <p:txBody>
          <a:bodyPr>
            <a:normAutofit/>
          </a:bodyPr>
          <a:lstStyle/>
          <a:p>
            <a:r>
              <a:rPr lang="en-US" sz="2200" dirty="0"/>
              <a:t>EPAs and milestones are mapped onto the CanMEDS competency framework</a:t>
            </a:r>
          </a:p>
          <a:p>
            <a:r>
              <a:rPr lang="en-US" sz="2200" dirty="0"/>
              <a:t>Intrinsic (non-medical expert) roles are taught and assessed</a:t>
            </a:r>
          </a:p>
          <a:p>
            <a:pPr lvl="1"/>
            <a:r>
              <a:rPr lang="en-US" sz="2200" dirty="0"/>
              <a:t>Communicator</a:t>
            </a:r>
          </a:p>
          <a:p>
            <a:pPr lvl="1"/>
            <a:r>
              <a:rPr lang="en-US" sz="2200" dirty="0"/>
              <a:t>Collaborator</a:t>
            </a:r>
          </a:p>
          <a:p>
            <a:pPr lvl="1"/>
            <a:r>
              <a:rPr lang="en-US" sz="2200" dirty="0"/>
              <a:t>Leader</a:t>
            </a:r>
          </a:p>
          <a:p>
            <a:pPr lvl="1"/>
            <a:r>
              <a:rPr lang="en-US" sz="2200" dirty="0"/>
              <a:t>Health advocate</a:t>
            </a:r>
          </a:p>
          <a:p>
            <a:pPr lvl="1"/>
            <a:r>
              <a:rPr lang="en-US" sz="2200" dirty="0"/>
              <a:t>Scholar</a:t>
            </a:r>
          </a:p>
          <a:p>
            <a:pPr lvl="1"/>
            <a:r>
              <a:rPr lang="en-US" sz="2200" dirty="0"/>
              <a:t>Professional</a:t>
            </a:r>
          </a:p>
          <a:p>
            <a:pPr lvl="1"/>
            <a:endParaRPr lang="en-US" sz="2200" dirty="0"/>
          </a:p>
        </p:txBody>
      </p:sp>
      <p:sp>
        <p:nvSpPr>
          <p:cNvPr id="9" name="Footer Placeholder 4">
            <a:extLst>
              <a:ext uri="{FF2B5EF4-FFF2-40B4-BE49-F238E27FC236}">
                <a16:creationId xmlns:a16="http://schemas.microsoft.com/office/drawing/2014/main" id="{6EEF9694-DF9E-00AE-A0A8-716AF8FD7794}"/>
              </a:ext>
            </a:extLst>
          </p:cNvPr>
          <p:cNvSpPr>
            <a:spLocks noGrp="1"/>
          </p:cNvSpPr>
          <p:nvPr>
            <p:ph type="ftr" sz="quarter" idx="4294967295"/>
          </p:nvPr>
        </p:nvSpPr>
        <p:spPr>
          <a:xfrm>
            <a:off x="0" y="6356350"/>
            <a:ext cx="4114800" cy="365125"/>
          </a:xfrm>
        </p:spPr>
        <p:txBody>
          <a:bodyPr/>
          <a:lstStyle/>
          <a:p>
            <a:pPr>
              <a:spcAft>
                <a:spcPts val="600"/>
              </a:spcAft>
            </a:pPr>
            <a:r>
              <a:rPr lang="en-US"/>
              <a:t>Resident Orientation</a:t>
            </a:r>
          </a:p>
        </p:txBody>
      </p:sp>
      <p:pic>
        <p:nvPicPr>
          <p:cNvPr id="4" name="Picture 3"/>
          <p:cNvPicPr>
            <a:picLocks noChangeAspect="1"/>
          </p:cNvPicPr>
          <p:nvPr/>
        </p:nvPicPr>
        <p:blipFill>
          <a:blip r:embed="rId4"/>
          <a:stretch>
            <a:fillRect/>
          </a:stretch>
        </p:blipFill>
        <p:spPr>
          <a:xfrm>
            <a:off x="6561663" y="2141537"/>
            <a:ext cx="4242251" cy="4351338"/>
          </a:xfrm>
          <a:prstGeom prst="rect">
            <a:avLst/>
          </a:prstGeom>
          <a:noFill/>
        </p:spPr>
      </p:pic>
    </p:spTree>
    <p:custDataLst>
      <p:tags r:id="rId1"/>
    </p:custDataLst>
    <p:extLst>
      <p:ext uri="{BB962C8B-B14F-4D97-AF65-F5344CB8AC3E}">
        <p14:creationId xmlns:p14="http://schemas.microsoft.com/office/powerpoint/2010/main" val="50291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81E6BCD-AAB2-8846-AE71-A3610CDD67B0}"/>
              </a:ext>
            </a:extLst>
          </p:cNvPr>
          <p:cNvSpPr>
            <a:spLocks noGrp="1"/>
          </p:cNvSpPr>
          <p:nvPr>
            <p:ph type="ctrTitle"/>
          </p:nvPr>
        </p:nvSpPr>
        <p:spPr/>
        <p:txBody>
          <a:bodyPr/>
          <a:lstStyle/>
          <a:p>
            <a:r>
              <a:rPr lang="en-US" dirty="0"/>
              <a:t>READY-TO-TEACH CBD</a:t>
            </a:r>
          </a:p>
        </p:txBody>
      </p:sp>
      <p:sp>
        <p:nvSpPr>
          <p:cNvPr id="13" name="Subtitle 12">
            <a:extLst>
              <a:ext uri="{FF2B5EF4-FFF2-40B4-BE49-F238E27FC236}">
                <a16:creationId xmlns:a16="http://schemas.microsoft.com/office/drawing/2014/main" id="{71DEEC1C-3511-A141-BDAF-4AFA75919796}"/>
              </a:ext>
            </a:extLst>
          </p:cNvPr>
          <p:cNvSpPr>
            <a:spLocks noGrp="1"/>
          </p:cNvSpPr>
          <p:nvPr>
            <p:ph type="subTitle" idx="1"/>
          </p:nvPr>
        </p:nvSpPr>
        <p:spPr/>
        <p:txBody>
          <a:bodyPr>
            <a:normAutofit fontScale="62500" lnSpcReduction="20000"/>
          </a:bodyPr>
          <a:lstStyle/>
          <a:p>
            <a:r>
              <a:rPr lang="en-US" dirty="0"/>
              <a:t>Welcome to (</a:t>
            </a:r>
            <a:r>
              <a:rPr lang="en-US" dirty="0">
                <a:solidFill>
                  <a:srgbClr val="FF0000"/>
                </a:solidFill>
              </a:rPr>
              <a:t>insert your discipline</a:t>
            </a:r>
            <a:r>
              <a:rPr lang="en-US" dirty="0"/>
              <a:t>)</a:t>
            </a:r>
          </a:p>
          <a:p>
            <a:r>
              <a:rPr lang="en-US" dirty="0"/>
              <a:t>A resident’s orientation to CBD </a:t>
            </a:r>
          </a:p>
        </p:txBody>
      </p:sp>
      <p:sp>
        <p:nvSpPr>
          <p:cNvPr id="21" name="Text Placeholder 17">
            <a:extLst>
              <a:ext uri="{FF2B5EF4-FFF2-40B4-BE49-F238E27FC236}">
                <a16:creationId xmlns:a16="http://schemas.microsoft.com/office/drawing/2014/main" id="{7FC1E37E-2590-1748-A5C0-C995EB693FF3}"/>
              </a:ext>
            </a:extLst>
          </p:cNvPr>
          <p:cNvSpPr txBox="1">
            <a:spLocks/>
          </p:cNvSpPr>
          <p:nvPr/>
        </p:nvSpPr>
        <p:spPr>
          <a:xfrm>
            <a:off x="3704740" y="4932363"/>
            <a:ext cx="5198337" cy="1494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mn-lt"/>
              </a:rPr>
              <a:t>Name</a:t>
            </a:r>
          </a:p>
          <a:p>
            <a:r>
              <a:rPr lang="en-US" dirty="0">
                <a:solidFill>
                  <a:schemeClr val="bg1"/>
                </a:solidFill>
                <a:latin typeface="+mn-lt"/>
              </a:rPr>
              <a:t>Name</a:t>
            </a:r>
          </a:p>
          <a:p>
            <a:r>
              <a:rPr lang="en-US" dirty="0">
                <a:solidFill>
                  <a:schemeClr val="bg1"/>
                </a:solidFill>
                <a:latin typeface="+mn-lt"/>
              </a:rPr>
              <a:t>Date</a:t>
            </a:r>
          </a:p>
          <a:p>
            <a:endParaRPr lang="en-US" dirty="0">
              <a:solidFill>
                <a:schemeClr val="bg1"/>
              </a:solidFill>
              <a:latin typeface="+mn-lt"/>
            </a:endParaRPr>
          </a:p>
        </p:txBody>
      </p:sp>
      <p:sp>
        <p:nvSpPr>
          <p:cNvPr id="22" name="Text Placeholder 17">
            <a:extLst>
              <a:ext uri="{FF2B5EF4-FFF2-40B4-BE49-F238E27FC236}">
                <a16:creationId xmlns:a16="http://schemas.microsoft.com/office/drawing/2014/main" id="{A5424668-DFC2-B847-B697-723BA2E78A3F}"/>
              </a:ext>
            </a:extLst>
          </p:cNvPr>
          <p:cNvSpPr txBox="1">
            <a:spLocks/>
          </p:cNvSpPr>
          <p:nvPr/>
        </p:nvSpPr>
        <p:spPr>
          <a:xfrm>
            <a:off x="817850" y="4932362"/>
            <a:ext cx="2625632" cy="149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solidFill>
                  <a:srgbClr val="FFD700"/>
                </a:solidFill>
                <a:latin typeface="+mn-lt"/>
              </a:rPr>
              <a:t>AUTHORS: </a:t>
            </a:r>
          </a:p>
          <a:p>
            <a:pPr algn="r"/>
            <a:r>
              <a:rPr lang="en-US" b="1" dirty="0">
                <a:solidFill>
                  <a:srgbClr val="FFD700"/>
                </a:solidFill>
                <a:latin typeface="+mn-lt"/>
              </a:rPr>
              <a:t>ACKNOWLEDGMENT: </a:t>
            </a:r>
          </a:p>
          <a:p>
            <a:pPr algn="r"/>
            <a:r>
              <a:rPr lang="en-US" b="1" dirty="0">
                <a:solidFill>
                  <a:srgbClr val="FFD700"/>
                </a:solidFill>
                <a:latin typeface="+mn-lt"/>
              </a:rPr>
              <a:t>DATE: </a:t>
            </a:r>
          </a:p>
        </p:txBody>
      </p:sp>
    </p:spTree>
    <p:custDataLst>
      <p:tags r:id="rId1"/>
    </p:custDataLst>
    <p:extLst>
      <p:ext uri="{BB962C8B-B14F-4D97-AF65-F5344CB8AC3E}">
        <p14:creationId xmlns:p14="http://schemas.microsoft.com/office/powerpoint/2010/main" val="422931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of an EPA and milestones</a:t>
            </a:r>
          </a:p>
        </p:txBody>
      </p:sp>
      <p:sp>
        <p:nvSpPr>
          <p:cNvPr id="6" name="TextBox 5">
            <a:extLst>
              <a:ext uri="{FF2B5EF4-FFF2-40B4-BE49-F238E27FC236}">
                <a16:creationId xmlns:a16="http://schemas.microsoft.com/office/drawing/2014/main" id="{1EA58C61-123A-AF89-8D2D-77EAF07E52EB}"/>
              </a:ext>
            </a:extLst>
          </p:cNvPr>
          <p:cNvSpPr txBox="1"/>
          <p:nvPr/>
        </p:nvSpPr>
        <p:spPr>
          <a:xfrm>
            <a:off x="3048000" y="3109845"/>
            <a:ext cx="6096000" cy="646331"/>
          </a:xfrm>
          <a:prstGeom prst="rect">
            <a:avLst/>
          </a:prstGeom>
          <a:noFill/>
        </p:spPr>
        <p:txBody>
          <a:bodyPr wrap="square">
            <a:spAutoFit/>
          </a:bodyPr>
          <a:lstStyle/>
          <a:p>
            <a:r>
              <a:rPr lang="en-US" dirty="0">
                <a:solidFill>
                  <a:srgbClr val="FF0000"/>
                </a:solidFill>
              </a:rPr>
              <a:t>Insert example from one of the stages in your specialty with the EPA and milestones together</a:t>
            </a:r>
          </a:p>
        </p:txBody>
      </p:sp>
    </p:spTree>
    <p:custDataLst>
      <p:tags r:id="rId1"/>
    </p:custDataLst>
    <p:extLst>
      <p:ext uri="{BB962C8B-B14F-4D97-AF65-F5344CB8AC3E}">
        <p14:creationId xmlns:p14="http://schemas.microsoft.com/office/powerpoint/2010/main" val="4598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00850" y="3435698"/>
            <a:ext cx="4572000" cy="1384995"/>
          </a:xfrm>
          <a:prstGeom prst="rect">
            <a:avLst/>
          </a:prstGeom>
          <a:noFill/>
        </p:spPr>
        <p:txBody>
          <a:bodyPr wrap="square" rtlCol="0">
            <a:spAutoFit/>
          </a:bodyPr>
          <a:lstStyle/>
          <a:p>
            <a:pPr algn="ctr"/>
            <a:r>
              <a:rPr lang="en-US"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t>Typically, each </a:t>
            </a:r>
            <a:br>
              <a:rPr lang="en-US"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br>
            <a:r>
              <a:rPr lang="en-US"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t>EPA integrates </a:t>
            </a:r>
            <a:br>
              <a:rPr lang="en-US"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br>
            <a:r>
              <a:rPr lang="en-US"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t>multiple milestones. </a:t>
            </a:r>
          </a:p>
        </p:txBody>
      </p:sp>
      <p:graphicFrame>
        <p:nvGraphicFramePr>
          <p:cNvPr id="6" name="Diagram 5">
            <a:extLst>
              <a:ext uri="{FF2B5EF4-FFF2-40B4-BE49-F238E27FC236}">
                <a16:creationId xmlns:a16="http://schemas.microsoft.com/office/drawing/2014/main" id="{0F4002EA-3CDA-487A-866D-97A468F6530D}"/>
              </a:ext>
            </a:extLst>
          </p:cNvPr>
          <p:cNvGraphicFramePr/>
          <p:nvPr/>
        </p:nvGraphicFramePr>
        <p:xfrm>
          <a:off x="2614083" y="1210733"/>
          <a:ext cx="7448550" cy="523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9367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in CBD</a:t>
            </a:r>
          </a:p>
        </p:txBody>
      </p:sp>
      <p:sp>
        <p:nvSpPr>
          <p:cNvPr id="4" name="Footer Placeholder 3">
            <a:extLst>
              <a:ext uri="{FF2B5EF4-FFF2-40B4-BE49-F238E27FC236}">
                <a16:creationId xmlns:a16="http://schemas.microsoft.com/office/drawing/2014/main" id="{B80948F7-248A-468D-8F71-379688A26CB6}"/>
              </a:ext>
            </a:extLst>
          </p:cNvPr>
          <p:cNvSpPr>
            <a:spLocks noGrp="1"/>
          </p:cNvSpPr>
          <p:nvPr>
            <p:ph type="ftr" sz="quarter" idx="4294967295"/>
          </p:nvPr>
        </p:nvSpPr>
        <p:spPr>
          <a:xfrm>
            <a:off x="0" y="6356350"/>
            <a:ext cx="4114800" cy="365125"/>
          </a:xfrm>
        </p:spPr>
        <p:txBody>
          <a:bodyPr/>
          <a:lstStyle/>
          <a:p>
            <a:r>
              <a:rPr lang="en-US"/>
              <a:t>Resident Orientation</a:t>
            </a:r>
          </a:p>
        </p:txBody>
      </p:sp>
    </p:spTree>
    <p:extLst>
      <p:ext uri="{BB962C8B-B14F-4D97-AF65-F5344CB8AC3E}">
        <p14:creationId xmlns:p14="http://schemas.microsoft.com/office/powerpoint/2010/main" val="405646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workplace-based assessment?</a:t>
            </a:r>
          </a:p>
        </p:txBody>
      </p:sp>
      <p:sp>
        <p:nvSpPr>
          <p:cNvPr id="3" name="Content Placeholder 2"/>
          <p:cNvSpPr>
            <a:spLocks noGrp="1"/>
          </p:cNvSpPr>
          <p:nvPr>
            <p:ph idx="1"/>
          </p:nvPr>
        </p:nvSpPr>
        <p:spPr/>
        <p:txBody>
          <a:bodyPr>
            <a:normAutofit/>
          </a:bodyPr>
          <a:lstStyle/>
          <a:p>
            <a:endParaRPr lang="en-US" dirty="0">
              <a:hlinkClick r:id="" action="ppaction://noaction"/>
            </a:endParaRPr>
          </a:p>
          <a:p>
            <a:r>
              <a:rPr lang="en-US" dirty="0">
                <a:hlinkClick r:id="" action="ppaction://noaction"/>
              </a:rPr>
              <a:t>What is WBA?</a:t>
            </a:r>
            <a:r>
              <a:rPr lang="en-US" dirty="0"/>
              <a:t> </a:t>
            </a:r>
            <a:r>
              <a:rPr lang="en-US" sz="2200" dirty="0"/>
              <a:t>(1.51 mins)</a:t>
            </a:r>
            <a:br>
              <a:rPr lang="en-US" dirty="0"/>
            </a:br>
            <a:br>
              <a:rPr lang="en-US" dirty="0"/>
            </a:br>
            <a:br>
              <a:rPr lang="en-US" dirty="0"/>
            </a:br>
            <a:br>
              <a:rPr lang="en-US" dirty="0"/>
            </a:br>
            <a:endParaRPr lang="en-US" dirty="0"/>
          </a:p>
          <a:p>
            <a:r>
              <a:rPr lang="en-US" dirty="0">
                <a:hlinkClick r:id="rId4"/>
              </a:rPr>
              <a:t>How will assessment work in CBD work?</a:t>
            </a:r>
            <a:r>
              <a:rPr lang="en-US" dirty="0"/>
              <a:t> </a:t>
            </a:r>
            <a:r>
              <a:rPr lang="en-US" sz="2200" dirty="0"/>
              <a:t>(1.52 mins)</a:t>
            </a:r>
          </a:p>
        </p:txBody>
      </p:sp>
      <p:pic>
        <p:nvPicPr>
          <p:cNvPr id="5" name="Picture 4">
            <a:extLst>
              <a:ext uri="{FF2B5EF4-FFF2-40B4-BE49-F238E27FC236}">
                <a16:creationId xmlns:a16="http://schemas.microsoft.com/office/drawing/2014/main" id="{780A5942-5C1C-47F4-A1CF-72B127124A15}"/>
              </a:ext>
            </a:extLst>
          </p:cNvPr>
          <p:cNvPicPr>
            <a:picLocks noChangeAspect="1"/>
          </p:cNvPicPr>
          <p:nvPr/>
        </p:nvPicPr>
        <p:blipFill>
          <a:blip r:embed="rId5"/>
          <a:stretch>
            <a:fillRect/>
          </a:stretch>
        </p:blipFill>
        <p:spPr>
          <a:xfrm>
            <a:off x="4852416" y="2021300"/>
            <a:ext cx="1243584" cy="1243584"/>
          </a:xfrm>
          <a:prstGeom prst="rect">
            <a:avLst/>
          </a:prstGeom>
        </p:spPr>
      </p:pic>
      <p:pic>
        <p:nvPicPr>
          <p:cNvPr id="7" name="Picture 6">
            <a:extLst>
              <a:ext uri="{FF2B5EF4-FFF2-40B4-BE49-F238E27FC236}">
                <a16:creationId xmlns:a16="http://schemas.microsoft.com/office/drawing/2014/main" id="{5E42F058-0A72-470E-B39A-BF95C98A4797}"/>
              </a:ext>
            </a:extLst>
          </p:cNvPr>
          <p:cNvPicPr>
            <a:picLocks noChangeAspect="1"/>
          </p:cNvPicPr>
          <p:nvPr/>
        </p:nvPicPr>
        <p:blipFill>
          <a:blip r:embed="rId6"/>
          <a:stretch>
            <a:fillRect/>
          </a:stretch>
        </p:blipFill>
        <p:spPr>
          <a:xfrm>
            <a:off x="8509743" y="3923221"/>
            <a:ext cx="1243584" cy="1243584"/>
          </a:xfrm>
          <a:prstGeom prst="rect">
            <a:avLst/>
          </a:prstGeom>
        </p:spPr>
      </p:pic>
    </p:spTree>
    <p:custDataLst>
      <p:tags r:id="rId1"/>
    </p:custDataLst>
    <p:extLst>
      <p:ext uri="{BB962C8B-B14F-4D97-AF65-F5344CB8AC3E}">
        <p14:creationId xmlns:p14="http://schemas.microsoft.com/office/powerpoint/2010/main" val="2208002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3400" y="1828801"/>
            <a:ext cx="3695698" cy="3693319"/>
          </a:xfrm>
          <a:prstGeom prst="rect">
            <a:avLst/>
          </a:prstGeom>
          <a:noFill/>
          <a:ln w="19050">
            <a:noFill/>
          </a:ln>
        </p:spPr>
        <p:txBody>
          <a:bodyPr wrap="square" rtlCol="0">
            <a:spAutoFit/>
          </a:bodyPr>
          <a:lstStyle/>
          <a:p>
            <a:r>
              <a:rPr lang="en-US" dirty="0">
                <a:latin typeface="Calibri Light" panose="020F0302020204030204" pitchFamily="34" charset="0"/>
                <a:ea typeface="Verdana" panose="020B0604030504040204" pitchFamily="34" charset="0"/>
                <a:cs typeface="Calibri Light" panose="020F0302020204030204" pitchFamily="34" charset="0"/>
              </a:rPr>
              <a:t>Plan learning</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Views Learning Plan EPAs &amp; milestones</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Selects training activities </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Requests observation</a:t>
            </a:r>
            <a:br>
              <a:rPr lang="en-US" dirty="0">
                <a:latin typeface="Calibri Light" panose="020F0302020204030204" pitchFamily="34" charset="0"/>
                <a:ea typeface="Verdana" panose="020B0604030504040204" pitchFamily="34" charset="0"/>
                <a:cs typeface="Calibri Light" panose="020F0302020204030204" pitchFamily="34" charset="0"/>
              </a:rPr>
            </a:br>
            <a:r>
              <a:rPr lang="en-US" dirty="0">
                <a:latin typeface="Calibri Light" panose="020F0302020204030204" pitchFamily="34" charset="0"/>
                <a:ea typeface="Verdana" panose="020B0604030504040204" pitchFamily="34" charset="0"/>
                <a:cs typeface="Calibri Light" panose="020F0302020204030204" pitchFamily="34" charset="0"/>
              </a:rPr>
              <a:t>from Observer</a:t>
            </a:r>
          </a:p>
          <a:p>
            <a:endParaRPr lang="en-US" dirty="0">
              <a:latin typeface="Calibri Light" panose="020F0302020204030204" pitchFamily="34" charset="0"/>
              <a:ea typeface="Verdana" panose="020B0604030504040204" pitchFamily="34" charset="0"/>
              <a:cs typeface="Calibri Light" panose="020F0302020204030204" pitchFamily="34" charset="0"/>
            </a:endParaRPr>
          </a:p>
          <a:p>
            <a:r>
              <a:rPr lang="en-US" dirty="0">
                <a:latin typeface="Calibri Light" panose="020F0302020204030204" pitchFamily="34" charset="0"/>
                <a:ea typeface="Verdana" panose="020B0604030504040204" pitchFamily="34" charset="0"/>
                <a:cs typeface="Calibri Light" panose="020F0302020204030204" pitchFamily="34" charset="0"/>
              </a:rPr>
              <a:t>Participates in learning</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Seeks feedback</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Works with Observer &amp; peers</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Reflects on learning</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Contributes evidence </a:t>
            </a:r>
            <a:br>
              <a:rPr lang="en-US" dirty="0">
                <a:latin typeface="Calibri Light" panose="020F0302020204030204" pitchFamily="34" charset="0"/>
                <a:ea typeface="Verdana" panose="020B0604030504040204" pitchFamily="34" charset="0"/>
                <a:cs typeface="Calibri Light" panose="020F0302020204030204" pitchFamily="34" charset="0"/>
              </a:rPr>
            </a:br>
            <a:r>
              <a:rPr lang="en-US" dirty="0">
                <a:latin typeface="Calibri Light" panose="020F0302020204030204" pitchFamily="34" charset="0"/>
                <a:ea typeface="Verdana" panose="020B0604030504040204" pitchFamily="34" charset="0"/>
                <a:cs typeface="Calibri Light" panose="020F0302020204030204" pitchFamily="34" charset="0"/>
              </a:rPr>
              <a:t>of learning</a:t>
            </a:r>
          </a:p>
        </p:txBody>
      </p:sp>
      <p:sp>
        <p:nvSpPr>
          <p:cNvPr id="2" name="Title 1"/>
          <p:cNvSpPr>
            <a:spLocks noGrp="1"/>
          </p:cNvSpPr>
          <p:nvPr>
            <p:ph type="title"/>
          </p:nvPr>
        </p:nvSpPr>
        <p:spPr/>
        <p:txBody>
          <a:bodyPr/>
          <a:lstStyle/>
          <a:p>
            <a:r>
              <a:rPr lang="en-US" dirty="0"/>
              <a:t>How Will it Work? Learner</a:t>
            </a:r>
          </a:p>
        </p:txBody>
      </p:sp>
      <p:pic>
        <p:nvPicPr>
          <p:cNvPr id="1026" name="Picture 2" descr="C:\Users\cmohr\AppData\Local\Microsoft\Windows\Temporary Internet Files\Content.IE5\X58L27GS\doctor_illust03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472832"/>
            <a:ext cx="990600" cy="11321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2" y="2079661"/>
            <a:ext cx="1523998" cy="400110"/>
          </a:xfrm>
          <a:prstGeom prst="rect">
            <a:avLst/>
          </a:prstGeom>
          <a:noFill/>
        </p:spPr>
        <p:txBody>
          <a:bodyPr wrap="square" rtlCol="0">
            <a:spAutoFit/>
          </a:bodyPr>
          <a:lstStyle/>
          <a:p>
            <a:pPr algn="ctr"/>
            <a:r>
              <a:rPr lang="en-US" sz="2000" dirty="0">
                <a:latin typeface="Calibri Light" panose="020F0302020204030204" pitchFamily="34" charset="0"/>
                <a:ea typeface="Verdana" panose="020B0604030504040204" pitchFamily="34" charset="0"/>
                <a:cs typeface="Calibri Light" panose="020F0302020204030204" pitchFamily="34" charset="0"/>
              </a:rPr>
              <a:t>Learner</a:t>
            </a:r>
            <a:endParaRPr lang="en-CA" sz="2000" dirty="0">
              <a:latin typeface="Calibri Light" panose="020F0302020204030204" pitchFamily="34" charset="0"/>
              <a:ea typeface="Verdana" panose="020B0604030504040204" pitchFamily="34" charset="0"/>
              <a:cs typeface="Calibri Light" panose="020F0302020204030204" pitchFamily="34" charset="0"/>
            </a:endParaRPr>
          </a:p>
        </p:txBody>
      </p:sp>
      <p:pic>
        <p:nvPicPr>
          <p:cNvPr id="1028" name="Picture 4" descr="C:\Users\cmohr\AppData\Local\Microsoft\Windows\Temporary Internet Files\Content.IE5\X58L27GS\1393580373[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91" b="27772"/>
          <a:stretch/>
        </p:blipFill>
        <p:spPr bwMode="auto">
          <a:xfrm>
            <a:off x="3048000" y="2854390"/>
            <a:ext cx="1028700" cy="650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2698" y="3565056"/>
            <a:ext cx="1866902" cy="615553"/>
          </a:xfrm>
          <a:prstGeom prst="rect">
            <a:avLst/>
          </a:prstGeom>
          <a:noFill/>
        </p:spPr>
        <p:txBody>
          <a:bodyPr wrap="square" rtlCol="0">
            <a:spAutoFit/>
          </a:bodyPr>
          <a:lstStyle/>
          <a:p>
            <a:pPr algn="ctr"/>
            <a:r>
              <a:rPr lang="en-US" sz="1700" dirty="0">
                <a:latin typeface="Calibri Light" panose="020F0302020204030204" pitchFamily="34" charset="0"/>
                <a:ea typeface="Verdana" panose="020B0604030504040204" pitchFamily="34" charset="0"/>
                <a:cs typeface="Calibri Light" panose="020F0302020204030204" pitchFamily="34" charset="0"/>
              </a:rPr>
              <a:t>Supported </a:t>
            </a:r>
            <a:br>
              <a:rPr lang="en-US" sz="1700" dirty="0">
                <a:latin typeface="Calibri Light" panose="020F0302020204030204" pitchFamily="34" charset="0"/>
                <a:ea typeface="Verdana" panose="020B0604030504040204" pitchFamily="34" charset="0"/>
                <a:cs typeface="Calibri Light" panose="020F0302020204030204" pitchFamily="34" charset="0"/>
              </a:rPr>
            </a:br>
            <a:r>
              <a:rPr lang="en-US" sz="1700" dirty="0">
                <a:latin typeface="Calibri Light" panose="020F0302020204030204" pitchFamily="34" charset="0"/>
                <a:ea typeface="Verdana" panose="020B0604030504040204" pitchFamily="34" charset="0"/>
                <a:cs typeface="Calibri Light" panose="020F0302020204030204" pitchFamily="34" charset="0"/>
              </a:rPr>
              <a:t>by technology</a:t>
            </a:r>
            <a:endParaRPr lang="en-CA" sz="17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7" name="Cloud Callout 6"/>
          <p:cNvSpPr/>
          <p:nvPr/>
        </p:nvSpPr>
        <p:spPr>
          <a:xfrm>
            <a:off x="8610600" y="1393861"/>
            <a:ext cx="990600" cy="685800"/>
          </a:xfrm>
          <a:prstGeom prst="cloudCallout">
            <a:avLst>
              <a:gd name="adj1" fmla="val 53526"/>
              <a:gd name="adj2" fmla="val 78797"/>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8229600" y="2273432"/>
            <a:ext cx="1905000" cy="923330"/>
          </a:xfrm>
          <a:prstGeom prst="rect">
            <a:avLst/>
          </a:prstGeom>
          <a:noFill/>
        </p:spPr>
        <p:txBody>
          <a:bodyPr wrap="square" rtlCol="0">
            <a:spAutoFit/>
          </a:bodyPr>
          <a:lstStyle/>
          <a:p>
            <a:pPr algn="ctr"/>
            <a:r>
              <a:rPr lang="en-US" dirty="0">
                <a:latin typeface="Calibri Light" panose="020F0302020204030204" pitchFamily="34" charset="0"/>
                <a:ea typeface="Verdana" panose="020B0604030504040204" pitchFamily="34" charset="0"/>
                <a:cs typeface="Calibri Light" panose="020F0302020204030204" pitchFamily="34" charset="0"/>
              </a:rPr>
              <a:t>Reflects on observations </a:t>
            </a:r>
          </a:p>
          <a:p>
            <a:pPr algn="ctr"/>
            <a:r>
              <a:rPr lang="en-US" dirty="0">
                <a:latin typeface="Calibri Light" panose="020F0302020204030204" pitchFamily="34" charset="0"/>
                <a:ea typeface="Verdana" panose="020B0604030504040204" pitchFamily="34" charset="0"/>
                <a:cs typeface="Calibri Light" panose="020F0302020204030204" pitchFamily="34" charset="0"/>
              </a:rPr>
              <a:t>&amp; learnings</a:t>
            </a:r>
            <a:endParaRPr lang="en-CA" dirty="0">
              <a:latin typeface="Calibri Light" panose="020F0302020204030204" pitchFamily="34" charset="0"/>
              <a:ea typeface="Verdana" panose="020B0604030504040204" pitchFamily="34" charset="0"/>
              <a:cs typeface="Calibri Light" panose="020F0302020204030204" pitchFamily="34" charset="0"/>
            </a:endParaRPr>
          </a:p>
        </p:txBody>
      </p:sp>
      <p:cxnSp>
        <p:nvCxnSpPr>
          <p:cNvPr id="17" name="Straight Connector 16"/>
          <p:cNvCxnSpPr/>
          <p:nvPr/>
        </p:nvCxnSpPr>
        <p:spPr>
          <a:xfrm flipH="1">
            <a:off x="5334000" y="1524000"/>
            <a:ext cx="327660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4000" y="1524001"/>
            <a:ext cx="0" cy="365161"/>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162800" y="3179795"/>
            <a:ext cx="1143000" cy="69303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77200" y="4724400"/>
            <a:ext cx="2057400" cy="923330"/>
          </a:xfrm>
          <a:prstGeom prst="rect">
            <a:avLst/>
          </a:prstGeom>
          <a:noFill/>
        </p:spPr>
        <p:txBody>
          <a:bodyPr wrap="square" rtlCol="0">
            <a:spAutoFit/>
          </a:bodyPr>
          <a:lstStyle/>
          <a:p>
            <a:pPr algn="ctr"/>
            <a:r>
              <a:rPr lang="en-US" dirty="0">
                <a:latin typeface="Calibri Light" panose="020F0302020204030204" pitchFamily="34" charset="0"/>
                <a:ea typeface="Verdana" panose="020B0604030504040204" pitchFamily="34" charset="0"/>
                <a:cs typeface="Calibri Light" panose="020F0302020204030204" pitchFamily="34" charset="0"/>
              </a:rPr>
              <a:t>Participates in observation encounter</a:t>
            </a:r>
            <a:endParaRPr lang="en-CA" dirty="0">
              <a:latin typeface="Calibri Light" panose="020F0302020204030204" pitchFamily="34" charset="0"/>
              <a:ea typeface="Verdana" panose="020B0604030504040204" pitchFamily="34" charset="0"/>
              <a:cs typeface="Calibri Light" panose="020F0302020204030204" pitchFamily="34" charset="0"/>
            </a:endParaRP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3938" y="3711560"/>
            <a:ext cx="724750" cy="883841"/>
          </a:xfrm>
          <a:prstGeom prst="rect">
            <a:avLst/>
          </a:prstGeom>
        </p:spPr>
      </p:pic>
      <p:pic>
        <p:nvPicPr>
          <p:cNvPr id="33" name="Picture 2" descr="C:\Users\cmohr\AppData\Local\Microsoft\Windows\Temporary Internet Files\Content.IE5\X58L27GS\doctor_illust03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2901" y="3726444"/>
            <a:ext cx="873213" cy="9979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cmohr\AppData\Local\Microsoft\Windows\Temporary Internet Files\Content.IE5\7LLJHSC8\doctor[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38324" y="3751245"/>
            <a:ext cx="620077" cy="10021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2277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3400" y="1828800"/>
            <a:ext cx="3695698" cy="2862322"/>
          </a:xfrm>
          <a:prstGeom prst="rect">
            <a:avLst/>
          </a:prstGeom>
          <a:noFill/>
          <a:ln w="19050">
            <a:noFill/>
          </a:ln>
        </p:spPr>
        <p:txBody>
          <a:bodyPr wrap="square" rtlCol="0">
            <a:spAutoFit/>
          </a:bodyPr>
          <a:lstStyle/>
          <a:p>
            <a:r>
              <a:rPr lang="en-US" dirty="0">
                <a:latin typeface="Calibri Light" panose="020F0302020204030204" pitchFamily="34" charset="0"/>
                <a:ea typeface="Verdana" panose="020B0604030504040204" pitchFamily="34" charset="0"/>
                <a:cs typeface="Calibri Light" panose="020F0302020204030204" pitchFamily="34" charset="0"/>
              </a:rPr>
              <a:t>Supports learning</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Works with learners</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Provides feedback an coaching</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Contributes narrative</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Reviews evidence</a:t>
            </a:r>
            <a:br>
              <a:rPr lang="en-US" dirty="0">
                <a:latin typeface="Calibri Light" panose="020F0302020204030204" pitchFamily="34" charset="0"/>
                <a:ea typeface="Verdana" panose="020B0604030504040204" pitchFamily="34" charset="0"/>
                <a:cs typeface="Calibri Light" panose="020F0302020204030204" pitchFamily="34" charset="0"/>
              </a:rPr>
            </a:br>
            <a:endParaRPr lang="en-US" dirty="0">
              <a:latin typeface="Calibri Light" panose="020F0302020204030204" pitchFamily="34" charset="0"/>
              <a:ea typeface="Verdana" panose="020B0604030504040204" pitchFamily="34" charset="0"/>
              <a:cs typeface="Calibri Light" panose="020F0302020204030204" pitchFamily="34" charset="0"/>
            </a:endParaRPr>
          </a:p>
          <a:p>
            <a:r>
              <a:rPr lang="en-US" dirty="0">
                <a:latin typeface="Calibri Light" panose="020F0302020204030204" pitchFamily="34" charset="0"/>
                <a:ea typeface="Verdana" panose="020B0604030504040204" pitchFamily="34" charset="0"/>
                <a:cs typeface="Calibri Light" panose="020F0302020204030204" pitchFamily="34" charset="0"/>
              </a:rPr>
              <a:t>Prepares for observation</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Reviews and accepts requests for observation</a:t>
            </a:r>
          </a:p>
          <a:p>
            <a:pPr marL="285750" indent="-285750">
              <a:buFont typeface="Arial" panose="020B0604020202020204" pitchFamily="34" charset="0"/>
              <a:buChar char="•"/>
            </a:pPr>
            <a:r>
              <a:rPr lang="en-US" dirty="0">
                <a:latin typeface="Calibri Light" panose="020F0302020204030204" pitchFamily="34" charset="0"/>
                <a:ea typeface="Verdana" panose="020B0604030504040204" pitchFamily="34" charset="0"/>
                <a:cs typeface="Calibri Light" panose="020F0302020204030204" pitchFamily="34" charset="0"/>
              </a:rPr>
              <a:t>Reviews EPAs and milestones </a:t>
            </a:r>
          </a:p>
        </p:txBody>
      </p:sp>
      <p:sp>
        <p:nvSpPr>
          <p:cNvPr id="2" name="Title 1"/>
          <p:cNvSpPr>
            <a:spLocks noGrp="1"/>
          </p:cNvSpPr>
          <p:nvPr>
            <p:ph type="title"/>
          </p:nvPr>
        </p:nvSpPr>
        <p:spPr/>
        <p:txBody>
          <a:bodyPr/>
          <a:lstStyle/>
          <a:p>
            <a:r>
              <a:rPr lang="en-US" dirty="0"/>
              <a:t>How Will it Work? Observer</a:t>
            </a:r>
          </a:p>
        </p:txBody>
      </p:sp>
      <p:sp>
        <p:nvSpPr>
          <p:cNvPr id="3" name="TextBox 2"/>
          <p:cNvSpPr txBox="1"/>
          <p:nvPr/>
        </p:nvSpPr>
        <p:spPr>
          <a:xfrm>
            <a:off x="1957386" y="2026745"/>
            <a:ext cx="1904998" cy="400110"/>
          </a:xfrm>
          <a:prstGeom prst="rect">
            <a:avLst/>
          </a:prstGeom>
          <a:noFill/>
        </p:spPr>
        <p:txBody>
          <a:bodyPr wrap="square" rtlCol="0">
            <a:spAutoFit/>
          </a:bodyPr>
          <a:lstStyle/>
          <a:p>
            <a:pPr algn="ctr"/>
            <a:r>
              <a:rPr lang="en-US" sz="2000" dirty="0">
                <a:latin typeface="Calibri Light" panose="020F0302020204030204" pitchFamily="34" charset="0"/>
                <a:ea typeface="Verdana" panose="020B0604030504040204" pitchFamily="34" charset="0"/>
                <a:cs typeface="Calibri Light" panose="020F0302020204030204" pitchFamily="34" charset="0"/>
              </a:rPr>
              <a:t>Observer</a:t>
            </a:r>
            <a:endParaRPr lang="en-CA" sz="2000" dirty="0">
              <a:latin typeface="Calibri Light" panose="020F0302020204030204" pitchFamily="34" charset="0"/>
              <a:ea typeface="Verdana" panose="020B0604030504040204" pitchFamily="34" charset="0"/>
              <a:cs typeface="Calibri Light" panose="020F0302020204030204" pitchFamily="34" charset="0"/>
            </a:endParaRPr>
          </a:p>
        </p:txBody>
      </p:sp>
      <p:pic>
        <p:nvPicPr>
          <p:cNvPr id="1028" name="Picture 4" descr="C:\Users\cmohr\AppData\Local\Microsoft\Windows\Temporary Internet Files\Content.IE5\X58L27GS\139358037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3048000" y="2854390"/>
            <a:ext cx="1028700" cy="650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2698" y="3565056"/>
            <a:ext cx="1866902" cy="615553"/>
          </a:xfrm>
          <a:prstGeom prst="rect">
            <a:avLst/>
          </a:prstGeom>
          <a:noFill/>
        </p:spPr>
        <p:txBody>
          <a:bodyPr wrap="square" rtlCol="0">
            <a:spAutoFit/>
          </a:bodyPr>
          <a:lstStyle/>
          <a:p>
            <a:pPr algn="ctr"/>
            <a:r>
              <a:rPr lang="en-US" sz="1700" dirty="0">
                <a:latin typeface="Calibri Light" panose="020F0302020204030204" pitchFamily="34" charset="0"/>
                <a:ea typeface="Verdana" panose="020B0604030504040204" pitchFamily="34" charset="0"/>
                <a:cs typeface="Calibri Light" panose="020F0302020204030204" pitchFamily="34" charset="0"/>
              </a:rPr>
              <a:t>Supported </a:t>
            </a:r>
            <a:br>
              <a:rPr lang="en-US" sz="1700" dirty="0">
                <a:latin typeface="Calibri Light" panose="020F0302020204030204" pitchFamily="34" charset="0"/>
                <a:ea typeface="Verdana" panose="020B0604030504040204" pitchFamily="34" charset="0"/>
                <a:cs typeface="Calibri Light" panose="020F0302020204030204" pitchFamily="34" charset="0"/>
              </a:rPr>
            </a:br>
            <a:r>
              <a:rPr lang="en-US" sz="1700" dirty="0">
                <a:latin typeface="Calibri Light" panose="020F0302020204030204" pitchFamily="34" charset="0"/>
                <a:ea typeface="Verdana" panose="020B0604030504040204" pitchFamily="34" charset="0"/>
                <a:cs typeface="Calibri Light" panose="020F0302020204030204" pitchFamily="34" charset="0"/>
              </a:rPr>
              <a:t>by technology</a:t>
            </a:r>
            <a:endParaRPr lang="en-CA" sz="17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26" name="TextBox 25"/>
          <p:cNvSpPr txBox="1"/>
          <p:nvPr/>
        </p:nvSpPr>
        <p:spPr>
          <a:xfrm>
            <a:off x="8039098" y="3604643"/>
            <a:ext cx="2057400" cy="923330"/>
          </a:xfrm>
          <a:prstGeom prst="rect">
            <a:avLst/>
          </a:prstGeom>
          <a:noFill/>
        </p:spPr>
        <p:txBody>
          <a:bodyPr wrap="square" rtlCol="0">
            <a:spAutoFit/>
          </a:bodyPr>
          <a:lstStyle/>
          <a:p>
            <a:pPr algn="ctr"/>
            <a:r>
              <a:rPr lang="en-US" dirty="0">
                <a:latin typeface="Calibri Light" panose="020F0302020204030204" pitchFamily="34" charset="0"/>
                <a:ea typeface="Verdana" panose="020B0604030504040204" pitchFamily="34" charset="0"/>
                <a:cs typeface="Calibri Light" panose="020F0302020204030204" pitchFamily="34" charset="0"/>
              </a:rPr>
              <a:t>Participates in observation encounter</a:t>
            </a:r>
            <a:endParaRPr lang="en-CA" dirty="0">
              <a:latin typeface="Calibri Light" panose="020F0302020204030204" pitchFamily="34" charset="0"/>
              <a:ea typeface="Verdana" panose="020B0604030504040204" pitchFamily="34" charset="0"/>
              <a:cs typeface="Calibri Light" panose="020F0302020204030204" pitchFamily="34" charset="0"/>
            </a:endParaRPr>
          </a:p>
        </p:txBody>
      </p:sp>
      <p:pic>
        <p:nvPicPr>
          <p:cNvPr id="3074" name="Picture 2" descr="C:\Users\cmohr\AppData\Local\Microsoft\Windows\Temporary Internet Files\Content.IE5\7LLJHSC8\doctor[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511" y="2426856"/>
            <a:ext cx="714375" cy="115454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8839200" y="4527974"/>
            <a:ext cx="0" cy="50122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05700" y="5181600"/>
            <a:ext cx="2590798" cy="923330"/>
          </a:xfrm>
          <a:prstGeom prst="rect">
            <a:avLst/>
          </a:prstGeom>
          <a:noFill/>
        </p:spPr>
        <p:txBody>
          <a:bodyPr wrap="square" rtlCol="0">
            <a:spAutoFit/>
          </a:bodyPr>
          <a:lstStyle/>
          <a:p>
            <a:pPr algn="ctr"/>
            <a:r>
              <a:rPr lang="en-US" dirty="0">
                <a:latin typeface="Calibri Light" panose="020F0302020204030204" pitchFamily="34" charset="0"/>
                <a:ea typeface="Verdana" panose="020B0604030504040204" pitchFamily="34" charset="0"/>
                <a:cs typeface="Calibri Light" panose="020F0302020204030204" pitchFamily="34" charset="0"/>
              </a:rPr>
              <a:t>Evaluates EPA/milestones &amp; records data via technology </a:t>
            </a:r>
            <a:endParaRPr lang="en-CA" dirty="0">
              <a:latin typeface="Calibri Light" panose="020F0302020204030204" pitchFamily="34" charset="0"/>
              <a:ea typeface="Verdana" panose="020B0604030504040204" pitchFamily="34" charset="0"/>
              <a:cs typeface="Calibri Light" panose="020F0302020204030204"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2038" y="2590801"/>
            <a:ext cx="724750" cy="883841"/>
          </a:xfrm>
          <a:prstGeom prst="rect">
            <a:avLst/>
          </a:prstGeom>
        </p:spPr>
      </p:pic>
      <p:pic>
        <p:nvPicPr>
          <p:cNvPr id="28" name="Picture 2" descr="C:\Users\cmohr\AppData\Local\Microsoft\Windows\Temporary Internet Files\Content.IE5\X58L27GS\doctor_illust03_01[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1" y="2605685"/>
            <a:ext cx="873213" cy="99795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cmohr\AppData\Local\Microsoft\Windows\Temporary Internet Files\Content.IE5\7LLJHSC8\doctor[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6424" y="2630486"/>
            <a:ext cx="620077" cy="100214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7315200" y="3179795"/>
            <a:ext cx="927100" cy="53914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4621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it Work? Learner and Observer</a:t>
            </a:r>
          </a:p>
        </p:txBody>
      </p:sp>
      <p:pic>
        <p:nvPicPr>
          <p:cNvPr id="9" name="Picture 2" descr="C:\Users\cmohr\AppData\Local\Microsoft\Windows\Temporary Internet Files\Content.IE5\X58L27GS\doctor_illust03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6599" y="1878397"/>
            <a:ext cx="742950" cy="8490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81199" y="1539218"/>
            <a:ext cx="1142998" cy="307777"/>
          </a:xfrm>
          <a:prstGeom prst="rect">
            <a:avLst/>
          </a:prstGeom>
          <a:noFill/>
        </p:spPr>
        <p:txBody>
          <a:bodyPr wrap="square" rtlCol="0">
            <a:spAutoFit/>
          </a:bodyPr>
          <a:lstStyle/>
          <a:p>
            <a:pPr algn="ctr"/>
            <a:r>
              <a:rPr lang="en-US" sz="1400" dirty="0">
                <a:latin typeface="Calibri Light" panose="020F0302020204030204" pitchFamily="34" charset="0"/>
                <a:ea typeface="Verdana" panose="020B0604030504040204" pitchFamily="34" charset="0"/>
                <a:cs typeface="Calibri Light" panose="020F0302020204030204" pitchFamily="34" charset="0"/>
              </a:rPr>
              <a:t>Learner</a:t>
            </a:r>
            <a:endParaRPr lang="en-CA" sz="2800" dirty="0">
              <a:latin typeface="Calibri Light" panose="020F0302020204030204" pitchFamily="34" charset="0"/>
              <a:ea typeface="Verdana" panose="020B0604030504040204" pitchFamily="34" charset="0"/>
              <a:cs typeface="Calibri Light" panose="020F0302020204030204" pitchFamily="34" charset="0"/>
            </a:endParaRPr>
          </a:p>
        </p:txBody>
      </p:sp>
      <p:pic>
        <p:nvPicPr>
          <p:cNvPr id="11" name="Picture 4" descr="C:\Users\cmohr\AppData\Local\Microsoft\Windows\Temporary Internet Files\Content.IE5\X58L27GS\1393580373[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91" b="27772"/>
          <a:stretch/>
        </p:blipFill>
        <p:spPr bwMode="auto">
          <a:xfrm>
            <a:off x="2895601" y="1788229"/>
            <a:ext cx="771525" cy="4881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38424" y="2302941"/>
            <a:ext cx="1400176" cy="430887"/>
          </a:xfrm>
          <a:prstGeom prst="rect">
            <a:avLst/>
          </a:prstGeom>
          <a:noFill/>
        </p:spPr>
        <p:txBody>
          <a:bodyPr wrap="square" rtlCol="0">
            <a:spAutoFit/>
          </a:bodyPr>
          <a:lstStyle/>
          <a:p>
            <a:pPr algn="ctr"/>
            <a:r>
              <a:rPr lang="en-US" sz="1100" dirty="0">
                <a:latin typeface="Calibri Light" panose="020F0302020204030204" pitchFamily="34" charset="0"/>
                <a:ea typeface="Verdana" panose="020B0604030504040204" pitchFamily="34" charset="0"/>
                <a:cs typeface="Calibri Light" panose="020F0302020204030204" pitchFamily="34" charset="0"/>
              </a:rPr>
              <a:t>Supported </a:t>
            </a:r>
            <a:br>
              <a:rPr lang="en-US" sz="1100" dirty="0">
                <a:latin typeface="Calibri Light" panose="020F0302020204030204" pitchFamily="34" charset="0"/>
                <a:ea typeface="Verdana" panose="020B0604030504040204" pitchFamily="34" charset="0"/>
                <a:cs typeface="Calibri Light" panose="020F0302020204030204" pitchFamily="34" charset="0"/>
              </a:rPr>
            </a:br>
            <a:r>
              <a:rPr lang="en-US" sz="1100" dirty="0">
                <a:latin typeface="Calibri Light" panose="020F0302020204030204" pitchFamily="34" charset="0"/>
                <a:ea typeface="Verdana" panose="020B0604030504040204" pitchFamily="34" charset="0"/>
                <a:cs typeface="Calibri Light" panose="020F0302020204030204" pitchFamily="34" charset="0"/>
              </a:rPr>
              <a:t>by technology</a:t>
            </a:r>
            <a:endParaRPr lang="en-CA" sz="11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15" name="TextBox 14"/>
          <p:cNvSpPr txBox="1"/>
          <p:nvPr/>
        </p:nvSpPr>
        <p:spPr>
          <a:xfrm>
            <a:off x="3886199" y="1524000"/>
            <a:ext cx="4610096" cy="2154436"/>
          </a:xfrm>
          <a:prstGeom prst="rect">
            <a:avLst/>
          </a:prstGeom>
          <a:solidFill>
            <a:schemeClr val="bg1"/>
          </a:solidFill>
          <a:ln w="19050">
            <a:noFill/>
          </a:ln>
        </p:spPr>
        <p:txBody>
          <a:bodyPr wrap="square" rtlCol="0">
            <a:spAutoFit/>
          </a:bodyPr>
          <a:lstStyle/>
          <a:p>
            <a:r>
              <a:rPr lang="en-US" sz="1400" dirty="0">
                <a:latin typeface="Calibri Light" panose="020F0302020204030204" pitchFamily="34" charset="0"/>
                <a:ea typeface="Verdana" panose="020B0604030504040204" pitchFamily="34" charset="0"/>
                <a:cs typeface="Calibri Light" panose="020F0302020204030204" pitchFamily="34" charset="0"/>
              </a:rPr>
              <a:t>Plan learning</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Views Learning Plan EPAs &amp; milestones</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Selects training activities </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Requests observation</a:t>
            </a:r>
            <a:br>
              <a:rPr lang="en-US" sz="1400" dirty="0">
                <a:latin typeface="Calibri Light" panose="020F0302020204030204" pitchFamily="34" charset="0"/>
                <a:ea typeface="Verdana" panose="020B0604030504040204" pitchFamily="34" charset="0"/>
                <a:cs typeface="Calibri Light" panose="020F0302020204030204" pitchFamily="34" charset="0"/>
              </a:rPr>
            </a:br>
            <a:r>
              <a:rPr lang="en-US" sz="1400" dirty="0">
                <a:latin typeface="Calibri Light" panose="020F0302020204030204" pitchFamily="34" charset="0"/>
                <a:ea typeface="Verdana" panose="020B0604030504040204" pitchFamily="34" charset="0"/>
                <a:cs typeface="Calibri Light" panose="020F0302020204030204" pitchFamily="34" charset="0"/>
              </a:rPr>
              <a:t>from Observer</a:t>
            </a:r>
          </a:p>
          <a:p>
            <a:endParaRPr lang="en-US" sz="700" dirty="0">
              <a:latin typeface="Calibri Light" panose="020F0302020204030204" pitchFamily="34" charset="0"/>
              <a:ea typeface="Verdana" panose="020B0604030504040204" pitchFamily="34" charset="0"/>
              <a:cs typeface="Calibri Light" panose="020F0302020204030204" pitchFamily="34" charset="0"/>
            </a:endParaRPr>
          </a:p>
          <a:p>
            <a:r>
              <a:rPr lang="en-US" sz="1400" dirty="0">
                <a:latin typeface="Calibri Light" panose="020F0302020204030204" pitchFamily="34" charset="0"/>
                <a:ea typeface="Verdana" panose="020B0604030504040204" pitchFamily="34" charset="0"/>
                <a:cs typeface="Calibri Light" panose="020F0302020204030204" pitchFamily="34" charset="0"/>
              </a:rPr>
              <a:t>Participates in learning</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Works with Observer &amp; peers</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Reflects on learning</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Contributes evidence of learning</a:t>
            </a:r>
          </a:p>
        </p:txBody>
      </p:sp>
      <p:sp>
        <p:nvSpPr>
          <p:cNvPr id="16" name="Cloud Callout 15"/>
          <p:cNvSpPr/>
          <p:nvPr/>
        </p:nvSpPr>
        <p:spPr>
          <a:xfrm>
            <a:off x="7957971" y="1362459"/>
            <a:ext cx="571496" cy="484536"/>
          </a:xfrm>
          <a:prstGeom prst="cloudCallout">
            <a:avLst>
              <a:gd name="adj1" fmla="val 58826"/>
              <a:gd name="adj2" fmla="val 79675"/>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8715368" y="1788229"/>
            <a:ext cx="1495432" cy="738664"/>
          </a:xfrm>
          <a:prstGeom prst="rect">
            <a:avLst/>
          </a:prstGeom>
          <a:noFill/>
        </p:spPr>
        <p:txBody>
          <a:bodyPr wrap="square" rtlCol="0">
            <a:spAutoFit/>
          </a:bodyPr>
          <a:lstStyle/>
          <a:p>
            <a:pPr algn="ctr"/>
            <a:r>
              <a:rPr lang="en-US" sz="1400" dirty="0">
                <a:latin typeface="Calibri Light" panose="020F0302020204030204" pitchFamily="34" charset="0"/>
                <a:ea typeface="Verdana" panose="020B0604030504040204" pitchFamily="34" charset="0"/>
                <a:cs typeface="Calibri Light" panose="020F0302020204030204" pitchFamily="34" charset="0"/>
              </a:rPr>
              <a:t>Reflects on observations &amp; learnings</a:t>
            </a:r>
          </a:p>
        </p:txBody>
      </p:sp>
      <p:cxnSp>
        <p:nvCxnSpPr>
          <p:cNvPr id="20" name="Straight Arrow Connector 19"/>
          <p:cNvCxnSpPr/>
          <p:nvPr/>
        </p:nvCxnSpPr>
        <p:spPr>
          <a:xfrm>
            <a:off x="5746748" y="2527650"/>
            <a:ext cx="1911352" cy="59655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94598" y="4387918"/>
            <a:ext cx="2285997" cy="307777"/>
          </a:xfrm>
          <a:prstGeom prst="rect">
            <a:avLst/>
          </a:prstGeom>
          <a:noFill/>
        </p:spPr>
        <p:txBody>
          <a:bodyPr wrap="square" rtlCol="0">
            <a:spAutoFit/>
          </a:bodyPr>
          <a:lstStyle/>
          <a:p>
            <a:pPr algn="ctr"/>
            <a:r>
              <a:rPr lang="en-US" sz="1400" dirty="0">
                <a:latin typeface="Calibri Light" panose="020F0302020204030204" pitchFamily="34" charset="0"/>
                <a:ea typeface="Verdana" panose="020B0604030504040204" pitchFamily="34" charset="0"/>
                <a:cs typeface="Calibri Light" panose="020F0302020204030204" pitchFamily="34" charset="0"/>
              </a:rPr>
              <a:t>Observation encounter</a:t>
            </a:r>
            <a:endParaRPr lang="en-CA" sz="12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27" name="TextBox 26"/>
          <p:cNvSpPr txBox="1"/>
          <p:nvPr/>
        </p:nvSpPr>
        <p:spPr>
          <a:xfrm>
            <a:off x="2057401" y="3858828"/>
            <a:ext cx="1609725" cy="307777"/>
          </a:xfrm>
          <a:prstGeom prst="rect">
            <a:avLst/>
          </a:prstGeom>
          <a:noFill/>
        </p:spPr>
        <p:txBody>
          <a:bodyPr wrap="square" rtlCol="0">
            <a:spAutoFit/>
          </a:bodyPr>
          <a:lstStyle/>
          <a:p>
            <a:r>
              <a:rPr lang="en-US" sz="1400" dirty="0">
                <a:latin typeface="Calibri Light" panose="020F0302020204030204" pitchFamily="34" charset="0"/>
                <a:ea typeface="Verdana" panose="020B0604030504040204" pitchFamily="34" charset="0"/>
                <a:cs typeface="Calibri Light" panose="020F0302020204030204" pitchFamily="34" charset="0"/>
              </a:rPr>
              <a:t>Observer</a:t>
            </a:r>
            <a:endParaRPr lang="en-CA" sz="16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30" name="TextBox 29"/>
          <p:cNvSpPr txBox="1"/>
          <p:nvPr/>
        </p:nvSpPr>
        <p:spPr>
          <a:xfrm>
            <a:off x="3898899" y="3864766"/>
            <a:ext cx="3695698" cy="2031325"/>
          </a:xfrm>
          <a:prstGeom prst="rect">
            <a:avLst/>
          </a:prstGeom>
          <a:noFill/>
          <a:ln w="19050">
            <a:noFill/>
          </a:ln>
        </p:spPr>
        <p:txBody>
          <a:bodyPr wrap="square" rtlCol="0">
            <a:spAutoFit/>
          </a:bodyPr>
          <a:lstStyle/>
          <a:p>
            <a:r>
              <a:rPr lang="en-US" sz="1400" dirty="0">
                <a:latin typeface="Calibri Light" panose="020F0302020204030204" pitchFamily="34" charset="0"/>
                <a:ea typeface="Verdana" panose="020B0604030504040204" pitchFamily="34" charset="0"/>
                <a:cs typeface="Calibri Light" panose="020F0302020204030204" pitchFamily="34" charset="0"/>
              </a:rPr>
              <a:t>Supports learning</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Works with learners</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Contributes narrative</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Reviews evidence</a:t>
            </a:r>
            <a:br>
              <a:rPr lang="en-US" sz="1400" dirty="0">
                <a:latin typeface="Calibri Light" panose="020F0302020204030204" pitchFamily="34" charset="0"/>
                <a:ea typeface="Verdana" panose="020B0604030504040204" pitchFamily="34" charset="0"/>
                <a:cs typeface="Calibri Light" panose="020F0302020204030204" pitchFamily="34" charset="0"/>
              </a:rPr>
            </a:br>
            <a:endParaRPr lang="en-US" sz="1000" dirty="0">
              <a:latin typeface="Calibri Light" panose="020F0302020204030204" pitchFamily="34" charset="0"/>
              <a:ea typeface="Verdana" panose="020B0604030504040204" pitchFamily="34" charset="0"/>
              <a:cs typeface="Calibri Light" panose="020F0302020204030204" pitchFamily="34" charset="0"/>
            </a:endParaRPr>
          </a:p>
          <a:p>
            <a:r>
              <a:rPr lang="en-US" sz="1400" dirty="0">
                <a:latin typeface="Calibri Light" panose="020F0302020204030204" pitchFamily="34" charset="0"/>
                <a:ea typeface="Verdana" panose="020B0604030504040204" pitchFamily="34" charset="0"/>
                <a:cs typeface="Calibri Light" panose="020F0302020204030204" pitchFamily="34" charset="0"/>
              </a:rPr>
              <a:t>Prepares for observation</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Reviews and accepts requests </a:t>
            </a:r>
            <a:br>
              <a:rPr lang="en-US" sz="1400" dirty="0">
                <a:latin typeface="Calibri Light" panose="020F0302020204030204" pitchFamily="34" charset="0"/>
                <a:ea typeface="Verdana" panose="020B0604030504040204" pitchFamily="34" charset="0"/>
                <a:cs typeface="Calibri Light" panose="020F0302020204030204" pitchFamily="34" charset="0"/>
              </a:rPr>
            </a:br>
            <a:r>
              <a:rPr lang="en-US" sz="1400" dirty="0">
                <a:latin typeface="Calibri Light" panose="020F0302020204030204" pitchFamily="34" charset="0"/>
                <a:ea typeface="Verdana" panose="020B0604030504040204" pitchFamily="34" charset="0"/>
                <a:cs typeface="Calibri Light" panose="020F0302020204030204" pitchFamily="34" charset="0"/>
              </a:rPr>
              <a:t>for observation</a:t>
            </a:r>
          </a:p>
          <a:p>
            <a:pPr marL="285750" indent="-285750">
              <a:buFont typeface="Arial" panose="020B0604020202020204" pitchFamily="34" charset="0"/>
              <a:buChar char="•"/>
            </a:pPr>
            <a:r>
              <a:rPr lang="en-US" sz="1400" dirty="0">
                <a:latin typeface="Calibri Light" panose="020F0302020204030204" pitchFamily="34" charset="0"/>
                <a:ea typeface="Verdana" panose="020B0604030504040204" pitchFamily="34" charset="0"/>
                <a:cs typeface="Calibri Light" panose="020F0302020204030204" pitchFamily="34" charset="0"/>
              </a:rPr>
              <a:t>Reviews EPAs and milestones </a:t>
            </a:r>
          </a:p>
        </p:txBody>
      </p:sp>
      <p:pic>
        <p:nvPicPr>
          <p:cNvPr id="31" name="Picture 2" descr="C:\Users\cmohr\AppData\Local\Microsoft\Windows\Temporary Internet Files\Content.IE5\7LLJHSC8\doctor[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2016" y="4191000"/>
            <a:ext cx="608373" cy="9832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cmohr\AppData\Local\Microsoft\Windows\Temporary Internet Files\Content.IE5\X58L27GS\1393580373[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91" b="27772"/>
          <a:stretch/>
        </p:blipFill>
        <p:spPr bwMode="auto">
          <a:xfrm>
            <a:off x="2924177" y="4388402"/>
            <a:ext cx="771525" cy="48810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667000" y="4903114"/>
            <a:ext cx="1400176" cy="430887"/>
          </a:xfrm>
          <a:prstGeom prst="rect">
            <a:avLst/>
          </a:prstGeom>
          <a:noFill/>
        </p:spPr>
        <p:txBody>
          <a:bodyPr wrap="square" rtlCol="0">
            <a:spAutoFit/>
          </a:bodyPr>
          <a:lstStyle/>
          <a:p>
            <a:pPr algn="ctr"/>
            <a:r>
              <a:rPr lang="en-US" sz="1100" dirty="0">
                <a:latin typeface="Calibri Light" panose="020F0302020204030204" pitchFamily="34" charset="0"/>
                <a:ea typeface="Verdana" panose="020B0604030504040204" pitchFamily="34" charset="0"/>
                <a:cs typeface="Calibri Light" panose="020F0302020204030204" pitchFamily="34" charset="0"/>
              </a:rPr>
              <a:t>Supported </a:t>
            </a:r>
            <a:br>
              <a:rPr lang="en-US" sz="1100" dirty="0">
                <a:latin typeface="Calibri Light" panose="020F0302020204030204" pitchFamily="34" charset="0"/>
                <a:ea typeface="Verdana" panose="020B0604030504040204" pitchFamily="34" charset="0"/>
                <a:cs typeface="Calibri Light" panose="020F0302020204030204" pitchFamily="34" charset="0"/>
              </a:rPr>
            </a:br>
            <a:r>
              <a:rPr lang="en-US" sz="1100" dirty="0">
                <a:latin typeface="Calibri Light" panose="020F0302020204030204" pitchFamily="34" charset="0"/>
                <a:ea typeface="Verdana" panose="020B0604030504040204" pitchFamily="34" charset="0"/>
                <a:cs typeface="Calibri Light" panose="020F0302020204030204" pitchFamily="34" charset="0"/>
              </a:rPr>
              <a:t>by technology</a:t>
            </a:r>
            <a:endParaRPr lang="en-CA" sz="1100" dirty="0">
              <a:latin typeface="Calibri Light" panose="020F0302020204030204" pitchFamily="34" charset="0"/>
              <a:ea typeface="Verdana" panose="020B0604030504040204" pitchFamily="34" charset="0"/>
              <a:cs typeface="Calibri Light" panose="020F0302020204030204" pitchFamily="34" charset="0"/>
            </a:endParaRPr>
          </a:p>
        </p:txBody>
      </p:sp>
      <p:cxnSp>
        <p:nvCxnSpPr>
          <p:cNvPr id="35" name="Straight Arrow Connector 34"/>
          <p:cNvCxnSpPr/>
          <p:nvPr/>
        </p:nvCxnSpPr>
        <p:spPr>
          <a:xfrm flipV="1">
            <a:off x="6553200" y="4012715"/>
            <a:ext cx="1028700" cy="86771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797428" y="1384874"/>
            <a:ext cx="305117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797427" y="1372174"/>
            <a:ext cx="0" cy="253426"/>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775696" y="4648204"/>
            <a:ext cx="0" cy="68579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0" name="Rectangle 2059"/>
          <p:cNvSpPr/>
          <p:nvPr/>
        </p:nvSpPr>
        <p:spPr>
          <a:xfrm>
            <a:off x="7810498" y="5295900"/>
            <a:ext cx="2286000" cy="523220"/>
          </a:xfrm>
          <a:prstGeom prst="rect">
            <a:avLst/>
          </a:prstGeom>
        </p:spPr>
        <p:txBody>
          <a:bodyPr wrap="square">
            <a:spAutoFit/>
          </a:bodyPr>
          <a:lstStyle/>
          <a:p>
            <a:pPr algn="ctr"/>
            <a:r>
              <a:rPr lang="en-US" sz="1400" dirty="0">
                <a:latin typeface="Calibri Light" panose="020F0302020204030204" pitchFamily="34" charset="0"/>
                <a:ea typeface="Verdana" panose="020B0604030504040204" pitchFamily="34" charset="0"/>
                <a:cs typeface="Calibri Light" panose="020F0302020204030204" pitchFamily="34" charset="0"/>
              </a:rPr>
              <a:t>Evaluates EPA/milestones &amp; records data via technology </a:t>
            </a:r>
            <a:endParaRPr lang="en-CA" sz="14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2066" name="Rectangle 2065"/>
          <p:cNvSpPr/>
          <p:nvPr/>
        </p:nvSpPr>
        <p:spPr>
          <a:xfrm>
            <a:off x="2006600" y="1295400"/>
            <a:ext cx="8204201" cy="2383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69" name="Rectangle 2068"/>
          <p:cNvSpPr/>
          <p:nvPr/>
        </p:nvSpPr>
        <p:spPr>
          <a:xfrm>
            <a:off x="2006600" y="3858828"/>
            <a:ext cx="8204201" cy="2541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71" name="Rectangle 2070"/>
          <p:cNvSpPr/>
          <p:nvPr/>
        </p:nvSpPr>
        <p:spPr>
          <a:xfrm>
            <a:off x="7700142" y="2724466"/>
            <a:ext cx="2400302" cy="16540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2638" y="3086101"/>
            <a:ext cx="724750" cy="883841"/>
          </a:xfrm>
          <a:prstGeom prst="rect">
            <a:avLst/>
          </a:prstGeom>
        </p:spPr>
      </p:pic>
      <p:pic>
        <p:nvPicPr>
          <p:cNvPr id="63" name="Picture 2" descr="C:\Users\cmohr\AppData\Local\Microsoft\Windows\Temporary Internet Files\Content.IE5\X58L27GS\doctor_illust03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1601" y="3100985"/>
            <a:ext cx="873213" cy="99795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cmohr\AppData\Local\Microsoft\Windows\Temporary Internet Files\Content.IE5\7LLJHSC8\doctor[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7024" y="3125786"/>
            <a:ext cx="620077" cy="10021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55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7A65-05C8-24E6-C85A-DE6D3B8C6338}"/>
              </a:ext>
            </a:extLst>
          </p:cNvPr>
          <p:cNvSpPr>
            <a:spLocks noGrp="1"/>
          </p:cNvSpPr>
          <p:nvPr>
            <p:ph type="title"/>
          </p:nvPr>
        </p:nvSpPr>
        <p:spPr/>
        <p:txBody>
          <a:bodyPr anchor="ctr">
            <a:normAutofit/>
          </a:bodyPr>
          <a:lstStyle/>
          <a:p>
            <a:r>
              <a:rPr lang="en-US" dirty="0"/>
              <a:t>Contextual variables</a:t>
            </a:r>
          </a:p>
        </p:txBody>
      </p:sp>
      <p:sp>
        <p:nvSpPr>
          <p:cNvPr id="8" name="Footer Placeholder 3">
            <a:extLst>
              <a:ext uri="{FF2B5EF4-FFF2-40B4-BE49-F238E27FC236}">
                <a16:creationId xmlns:a16="http://schemas.microsoft.com/office/drawing/2014/main" id="{9BF7C622-2051-D33F-5050-89BD4D5E539D}"/>
              </a:ext>
            </a:extLst>
          </p:cNvPr>
          <p:cNvSpPr>
            <a:spLocks noGrp="1"/>
          </p:cNvSpPr>
          <p:nvPr>
            <p:ph type="ftr" sz="quarter" idx="4294967295"/>
          </p:nvPr>
        </p:nvSpPr>
        <p:spPr>
          <a:xfrm>
            <a:off x="0" y="6532563"/>
            <a:ext cx="4052888" cy="317500"/>
          </a:xfrm>
        </p:spPr>
        <p:txBody>
          <a:bodyPr anchor="t">
            <a:normAutofit/>
          </a:bodyPr>
          <a:lstStyle/>
          <a:p>
            <a:pPr>
              <a:spcAft>
                <a:spcPts val="600"/>
              </a:spcAft>
            </a:pPr>
            <a:r>
              <a:rPr lang="en-US"/>
              <a:t>Resident Orientation</a:t>
            </a:r>
          </a:p>
        </p:txBody>
      </p:sp>
      <p:pic>
        <p:nvPicPr>
          <p:cNvPr id="4" name="Picture 3" descr="A map of a city&#10;&#10;Description automatically generated with medium confidence">
            <a:extLst>
              <a:ext uri="{FF2B5EF4-FFF2-40B4-BE49-F238E27FC236}">
                <a16:creationId xmlns:a16="http://schemas.microsoft.com/office/drawing/2014/main" id="{F2D745BD-0F84-5153-B0D2-CB34CD587F59}"/>
              </a:ext>
            </a:extLst>
          </p:cNvPr>
          <p:cNvPicPr>
            <a:picLocks noChangeAspect="1"/>
          </p:cNvPicPr>
          <p:nvPr/>
        </p:nvPicPr>
        <p:blipFill>
          <a:blip r:embed="rId2"/>
          <a:stretch>
            <a:fillRect/>
          </a:stretch>
        </p:blipFill>
        <p:spPr>
          <a:xfrm>
            <a:off x="2521323" y="1262062"/>
            <a:ext cx="6934200" cy="4333875"/>
          </a:xfrm>
          <a:prstGeom prst="rect">
            <a:avLst/>
          </a:prstGeom>
        </p:spPr>
      </p:pic>
      <p:sp>
        <p:nvSpPr>
          <p:cNvPr id="7" name="TextBox 6">
            <a:extLst>
              <a:ext uri="{FF2B5EF4-FFF2-40B4-BE49-F238E27FC236}">
                <a16:creationId xmlns:a16="http://schemas.microsoft.com/office/drawing/2014/main" id="{F9246EF6-B015-D090-934E-D7BB64F59546}"/>
              </a:ext>
            </a:extLst>
          </p:cNvPr>
          <p:cNvSpPr txBox="1"/>
          <p:nvPr/>
        </p:nvSpPr>
        <p:spPr>
          <a:xfrm>
            <a:off x="2521323" y="5648751"/>
            <a:ext cx="5514395" cy="276999"/>
          </a:xfrm>
          <a:prstGeom prst="rect">
            <a:avLst/>
          </a:prstGeom>
          <a:noFill/>
        </p:spPr>
        <p:txBody>
          <a:bodyPr wrap="none" rtlCol="0">
            <a:spAutoFit/>
          </a:bodyPr>
          <a:lstStyle/>
          <a:p>
            <a:r>
              <a:rPr lang="en-US" sz="1200" dirty="0">
                <a:solidFill>
                  <a:srgbClr val="0070C0"/>
                </a:solidFill>
              </a:rPr>
              <a:t>This photo </a:t>
            </a:r>
            <a:r>
              <a:rPr lang="en-US" sz="1200" dirty="0"/>
              <a:t>by Unknown Author is licensed under </a:t>
            </a:r>
            <a:r>
              <a:rPr lang="en-US" sz="1200" dirty="0">
                <a:solidFill>
                  <a:srgbClr val="0070C0"/>
                </a:solidFill>
              </a:rPr>
              <a:t>Wallpaper Flare.com (public domain)</a:t>
            </a:r>
          </a:p>
        </p:txBody>
      </p:sp>
    </p:spTree>
    <p:extLst>
      <p:ext uri="{BB962C8B-B14F-4D97-AF65-F5344CB8AC3E}">
        <p14:creationId xmlns:p14="http://schemas.microsoft.com/office/powerpoint/2010/main" val="181039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64EB7D48-FFDE-E74A-A817-56874300A2BD}"/>
              </a:ext>
            </a:extLst>
          </p:cNvPr>
          <p:cNvPicPr>
            <a:picLocks noChangeAspect="1"/>
          </p:cNvPicPr>
          <p:nvPr/>
        </p:nvPicPr>
        <p:blipFill>
          <a:blip r:embed="rId2"/>
          <a:stretch>
            <a:fillRect/>
          </a:stretch>
        </p:blipFill>
        <p:spPr>
          <a:xfrm>
            <a:off x="3409449" y="0"/>
            <a:ext cx="5373101" cy="6858000"/>
          </a:xfrm>
          <a:prstGeom prst="rect">
            <a:avLst/>
          </a:prstGeom>
        </p:spPr>
      </p:pic>
    </p:spTree>
    <p:extLst>
      <p:ext uri="{BB962C8B-B14F-4D97-AF65-F5344CB8AC3E}">
        <p14:creationId xmlns:p14="http://schemas.microsoft.com/office/powerpoint/2010/main" val="14939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EPA observation forms</a:t>
            </a:r>
          </a:p>
        </p:txBody>
      </p:sp>
      <p:sp>
        <p:nvSpPr>
          <p:cNvPr id="3" name="Content Placeholder 2"/>
          <p:cNvSpPr>
            <a:spLocks noGrp="1"/>
          </p:cNvSpPr>
          <p:nvPr>
            <p:ph idx="1"/>
          </p:nvPr>
        </p:nvSpPr>
        <p:spPr/>
        <p:txBody>
          <a:bodyPr>
            <a:normAutofit/>
          </a:bodyPr>
          <a:lstStyle/>
          <a:p>
            <a:pPr marL="0" indent="0">
              <a:lnSpc>
                <a:spcPct val="120000"/>
              </a:lnSpc>
              <a:buNone/>
            </a:pPr>
            <a:r>
              <a:rPr lang="en-US" dirty="0"/>
              <a:t>EPA observation forms may look different from program to program, but they all include:</a:t>
            </a:r>
          </a:p>
          <a:p>
            <a:pPr lvl="1">
              <a:lnSpc>
                <a:spcPct val="120000"/>
              </a:lnSpc>
            </a:pPr>
            <a:r>
              <a:rPr lang="en-US" dirty="0"/>
              <a:t>An </a:t>
            </a:r>
            <a:r>
              <a:rPr lang="en-US" dirty="0" err="1"/>
              <a:t>entrustability</a:t>
            </a:r>
            <a:r>
              <a:rPr lang="en-US" dirty="0"/>
              <a:t> scale (a rating scale with entrustment anchors) so the observer can provide an impression of your overall competence in a specific activity</a:t>
            </a:r>
          </a:p>
          <a:p>
            <a:pPr lvl="1">
              <a:lnSpc>
                <a:spcPct val="120000"/>
              </a:lnSpc>
            </a:pPr>
            <a:r>
              <a:rPr lang="en-US" dirty="0"/>
              <a:t>Space for narrative comments to encourage coaching feedback that is specific, actionable and timely</a:t>
            </a:r>
          </a:p>
        </p:txBody>
      </p:sp>
      <p:pic>
        <p:nvPicPr>
          <p:cNvPr id="5" name="Picture 4">
            <a:extLst>
              <a:ext uri="{FF2B5EF4-FFF2-40B4-BE49-F238E27FC236}">
                <a16:creationId xmlns:a16="http://schemas.microsoft.com/office/drawing/2014/main" id="{E4BD8A15-1555-7706-810A-89842C7DAE36}"/>
              </a:ext>
            </a:extLst>
          </p:cNvPr>
          <p:cNvPicPr>
            <a:picLocks noChangeAspect="1"/>
          </p:cNvPicPr>
          <p:nvPr/>
        </p:nvPicPr>
        <p:blipFill>
          <a:blip r:embed="rId4"/>
          <a:stretch>
            <a:fillRect/>
          </a:stretch>
        </p:blipFill>
        <p:spPr>
          <a:xfrm>
            <a:off x="1676400" y="5581639"/>
            <a:ext cx="8839200" cy="730261"/>
          </a:xfrm>
          <a:prstGeom prst="rect">
            <a:avLst/>
          </a:prstGeom>
          <a:ln>
            <a:solidFill>
              <a:schemeClr val="tx1"/>
            </a:solidFill>
          </a:ln>
        </p:spPr>
      </p:pic>
    </p:spTree>
    <p:custDataLst>
      <p:tags r:id="rId1"/>
    </p:custDataLst>
    <p:extLst>
      <p:ext uri="{BB962C8B-B14F-4D97-AF65-F5344CB8AC3E}">
        <p14:creationId xmlns:p14="http://schemas.microsoft.com/office/powerpoint/2010/main" val="24135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BFB6B-29AF-495C-B2FB-C85870BB5BD1}"/>
              </a:ext>
            </a:extLst>
          </p:cNvPr>
          <p:cNvSpPr>
            <a:spLocks noGrp="1"/>
          </p:cNvSpPr>
          <p:nvPr>
            <p:ph type="title"/>
          </p:nvPr>
        </p:nvSpPr>
        <p:spPr/>
        <p:txBody>
          <a:bodyPr/>
          <a:lstStyle/>
          <a:p>
            <a:r>
              <a:rPr lang="en-US" dirty="0"/>
              <a:t>Acknowledgements</a:t>
            </a:r>
          </a:p>
        </p:txBody>
      </p:sp>
      <p:sp>
        <p:nvSpPr>
          <p:cNvPr id="5" name="Content Placeholder 4">
            <a:extLst>
              <a:ext uri="{FF2B5EF4-FFF2-40B4-BE49-F238E27FC236}">
                <a16:creationId xmlns:a16="http://schemas.microsoft.com/office/drawing/2014/main" id="{CFD968CB-63BC-4CF5-9B39-E6CA253CC30F}"/>
              </a:ext>
            </a:extLst>
          </p:cNvPr>
          <p:cNvSpPr>
            <a:spLocks noGrp="1"/>
          </p:cNvSpPr>
          <p:nvPr>
            <p:ph idx="1"/>
          </p:nvPr>
        </p:nvSpPr>
        <p:spPr/>
        <p:txBody>
          <a:bodyPr>
            <a:normAutofit lnSpcReduction="10000"/>
          </a:bodyPr>
          <a:lstStyle/>
          <a:p>
            <a:r>
              <a:rPr lang="en-US" dirty="0">
                <a:solidFill>
                  <a:srgbClr val="093152"/>
                </a:solidFill>
              </a:rPr>
              <a:t>Special thanks to </a:t>
            </a:r>
            <a:r>
              <a:rPr lang="it-IT" b="1" dirty="0">
                <a:solidFill>
                  <a:srgbClr val="093152"/>
                </a:solidFill>
              </a:rPr>
              <a:t>Adelle R. Atkinson</a:t>
            </a:r>
            <a:r>
              <a:rPr lang="it-IT" dirty="0">
                <a:solidFill>
                  <a:srgbClr val="093152"/>
                </a:solidFill>
              </a:rPr>
              <a:t>, MD, FRCP(C) in the development of this workshop</a:t>
            </a:r>
          </a:p>
          <a:p>
            <a:endParaRPr lang="it-IT" dirty="0"/>
          </a:p>
          <a:p>
            <a:endParaRPr lang="it-IT" dirty="0"/>
          </a:p>
          <a:p>
            <a:endParaRPr lang="it-IT" dirty="0"/>
          </a:p>
          <a:p>
            <a:endParaRPr lang="it-IT" dirty="0">
              <a:solidFill>
                <a:srgbClr val="093152"/>
              </a:solidFill>
            </a:endParaRPr>
          </a:p>
          <a:p>
            <a:pPr marL="0" indent="0"/>
            <a:r>
              <a:rPr lang="it-IT" sz="2000" dirty="0">
                <a:solidFill>
                  <a:srgbClr val="093152"/>
                </a:solidFill>
              </a:rPr>
              <a:t>How to cite these slides: Atkinson, A.R.(2020). A Resident’s orientation to CBD. </a:t>
            </a:r>
            <a:r>
              <a:rPr lang="it-IT" sz="2000" i="1" dirty="0">
                <a:solidFill>
                  <a:srgbClr val="093152"/>
                </a:solidFill>
              </a:rPr>
              <a:t>The Royal College of Physicians and Surgeons of Canada</a:t>
            </a:r>
            <a:r>
              <a:rPr lang="it-IT" sz="2000" dirty="0">
                <a:solidFill>
                  <a:srgbClr val="093152"/>
                </a:solidFill>
              </a:rPr>
              <a:t>. Available at </a:t>
            </a:r>
            <a:r>
              <a:rPr lang="en-CA" sz="2000" dirty="0">
                <a:solidFill>
                  <a:srgbClr val="093152"/>
                </a:solidFill>
                <a:latin typeface="+mj-lt"/>
                <a:cs typeface="Open Sans" panose="020B0606030504020204" pitchFamily="34" charset="0"/>
              </a:rPr>
              <a:t>Royal College of Physicians and Surgeons of Canada</a:t>
            </a:r>
            <a:r>
              <a:rPr lang="it-IT" sz="2000" dirty="0">
                <a:solidFill>
                  <a:srgbClr val="093152"/>
                </a:solidFill>
                <a:latin typeface="+mj-lt"/>
                <a:cs typeface="Open Sans" panose="020B0606030504020204" pitchFamily="34" charset="0"/>
              </a:rPr>
              <a:t>.</a:t>
            </a:r>
            <a:r>
              <a:rPr lang="it-IT" sz="2000" dirty="0">
                <a:solidFill>
                  <a:srgbClr val="093152"/>
                </a:solidFill>
                <a:latin typeface="+mj-lt"/>
              </a:rPr>
              <a:t> </a:t>
            </a:r>
            <a:r>
              <a:rPr lang="it-IT" sz="2000" dirty="0">
                <a:solidFill>
                  <a:srgbClr val="FF0000"/>
                </a:solidFill>
                <a:highlight>
                  <a:srgbClr val="FFFF00"/>
                </a:highlight>
              </a:rPr>
              <a:t>[insert link once available]</a:t>
            </a:r>
            <a:endParaRPr lang="en-US" sz="2000" dirty="0">
              <a:solidFill>
                <a:srgbClr val="FF0000"/>
              </a:solidFill>
              <a:highlight>
                <a:srgbClr val="FFFF00"/>
              </a:highlight>
            </a:endParaRPr>
          </a:p>
          <a:p>
            <a:endParaRPr lang="en-US" dirty="0"/>
          </a:p>
        </p:txBody>
      </p:sp>
    </p:spTree>
    <p:custDataLst>
      <p:tags r:id="rId1"/>
    </p:custDataLst>
    <p:extLst>
      <p:ext uri="{BB962C8B-B14F-4D97-AF65-F5344CB8AC3E}">
        <p14:creationId xmlns:p14="http://schemas.microsoft.com/office/powerpoint/2010/main" val="79048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in the Life of an Observer</a:t>
            </a:r>
            <a:endParaRPr lang="en-CA" dirty="0"/>
          </a:p>
        </p:txBody>
      </p:sp>
      <p:sp>
        <p:nvSpPr>
          <p:cNvPr id="12" name="TextBox 11"/>
          <p:cNvSpPr txBox="1"/>
          <p:nvPr/>
        </p:nvSpPr>
        <p:spPr>
          <a:xfrm>
            <a:off x="2133600" y="3397633"/>
            <a:ext cx="8001000" cy="243143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latin typeface="Calibri Light" panose="020F0302020204030204" pitchFamily="34" charset="0"/>
                <a:ea typeface="Verdana" panose="020B0604030504040204" pitchFamily="34" charset="0"/>
                <a:cs typeface="Calibri Light" panose="020F0302020204030204" pitchFamily="34" charset="0"/>
              </a:rPr>
              <a:t>Clear evaluation path reduces need to teach and evaluate everything all the time.</a:t>
            </a:r>
          </a:p>
          <a:p>
            <a:pPr marL="342900" indent="-342900">
              <a:spcAft>
                <a:spcPts val="1200"/>
              </a:spcAft>
              <a:buFont typeface="Arial" panose="020B0604020202020204" pitchFamily="34" charset="0"/>
              <a:buChar char="•"/>
            </a:pPr>
            <a:r>
              <a:rPr lang="en-US" sz="2200" dirty="0">
                <a:latin typeface="Calibri Light" panose="020F0302020204030204" pitchFamily="34" charset="0"/>
                <a:ea typeface="Verdana" panose="020B0604030504040204" pitchFamily="34" charset="0"/>
                <a:cs typeface="Calibri Light" panose="020F0302020204030204" pitchFamily="34" charset="0"/>
              </a:rPr>
              <a:t>Flexible timeframes ensures you have the availability to teach and the resident has the time to learn.</a:t>
            </a:r>
          </a:p>
          <a:p>
            <a:pPr marL="342900" indent="-342900">
              <a:spcAft>
                <a:spcPts val="1200"/>
              </a:spcAft>
              <a:buFont typeface="Arial" panose="020B0604020202020204" pitchFamily="34" charset="0"/>
              <a:buChar char="•"/>
            </a:pPr>
            <a:r>
              <a:rPr lang="en-US" sz="2200" dirty="0">
                <a:latin typeface="Calibri Light" panose="020F0302020204030204" pitchFamily="34" charset="0"/>
                <a:ea typeface="Verdana" panose="020B0604030504040204" pitchFamily="34" charset="0"/>
                <a:cs typeface="Calibri Light" panose="020F0302020204030204" pitchFamily="34" charset="0"/>
              </a:rPr>
              <a:t>More frequent formative assessments and meaningful feedback foster performance improvements.</a:t>
            </a:r>
            <a:endParaRPr lang="en-US" sz="20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13" name="Rectangle 12"/>
          <p:cNvSpPr/>
          <p:nvPr/>
        </p:nvSpPr>
        <p:spPr>
          <a:xfrm>
            <a:off x="3827077" y="1718732"/>
            <a:ext cx="3909702" cy="14724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0320" y="1919922"/>
            <a:ext cx="923217" cy="1125873"/>
          </a:xfrm>
          <a:prstGeom prst="rect">
            <a:avLst/>
          </a:prstGeom>
        </p:spPr>
      </p:pic>
      <p:pic>
        <p:nvPicPr>
          <p:cNvPr id="15" name="Picture 2" descr="C:\Users\cmohr\AppData\Local\Microsoft\Windows\Temporary Internet Files\Content.IE5\X58L27GS\doctor_illust03_0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1" y="1919922"/>
            <a:ext cx="1112335" cy="12712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cmohr\AppData\Local\Microsoft\Windows\Temporary Internet Files\Content.IE5\7LLJHSC8\doctor[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1961" y="1810705"/>
            <a:ext cx="789879" cy="1276573"/>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243537" y="1701795"/>
            <a:ext cx="1493243" cy="1472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75212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the Observation Data?</a:t>
            </a:r>
          </a:p>
        </p:txBody>
      </p:sp>
      <p:sp>
        <p:nvSpPr>
          <p:cNvPr id="7" name="TextBox 6"/>
          <p:cNvSpPr txBox="1"/>
          <p:nvPr/>
        </p:nvSpPr>
        <p:spPr>
          <a:xfrm>
            <a:off x="2031999" y="1361417"/>
            <a:ext cx="1635126" cy="338554"/>
          </a:xfrm>
          <a:prstGeom prst="rect">
            <a:avLst/>
          </a:prstGeom>
          <a:noFill/>
        </p:spPr>
        <p:txBody>
          <a:bodyPr wrap="square" rtlCol="0">
            <a:spAutoFit/>
          </a:bodyPr>
          <a:lstStyle/>
          <a:p>
            <a:pPr algn="ctr"/>
            <a:r>
              <a:rPr lang="en-US" sz="1600" dirty="0">
                <a:latin typeface="Calibri Light" panose="020F0302020204030204" pitchFamily="34" charset="0"/>
                <a:ea typeface="Verdana" panose="020B0604030504040204" pitchFamily="34" charset="0"/>
                <a:cs typeface="Calibri Light" panose="020F0302020204030204" pitchFamily="34" charset="0"/>
              </a:rPr>
              <a:t>Program Director</a:t>
            </a:r>
            <a:endParaRPr lang="en-CA" sz="3200" dirty="0">
              <a:latin typeface="Calibri Light" panose="020F0302020204030204" pitchFamily="34" charset="0"/>
              <a:ea typeface="Verdana" panose="020B0604030504040204" pitchFamily="34" charset="0"/>
              <a:cs typeface="Calibri Light" panose="020F0302020204030204" pitchFamily="34" charset="0"/>
            </a:endParaRPr>
          </a:p>
        </p:txBody>
      </p:sp>
      <p:pic>
        <p:nvPicPr>
          <p:cNvPr id="8" name="Picture 4" descr="C:\Users\cmohr\AppData\Local\Microsoft\Windows\Temporary Internet Files\Content.IE5\X58L27GS\139358037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3462337" y="2024953"/>
            <a:ext cx="771525" cy="4881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71798" y="2513263"/>
            <a:ext cx="1604962" cy="523220"/>
          </a:xfrm>
          <a:prstGeom prst="rect">
            <a:avLst/>
          </a:prstGeom>
          <a:noFill/>
        </p:spPr>
        <p:txBody>
          <a:bodyPr wrap="square" rtlCol="0">
            <a:spAutoFit/>
          </a:bodyPr>
          <a:lstStyle/>
          <a:p>
            <a:pPr algn="ctr"/>
            <a:r>
              <a:rPr lang="en-US" sz="1400" dirty="0">
                <a:latin typeface="Calibri Light" panose="020F0302020204030204" pitchFamily="34" charset="0"/>
                <a:ea typeface="Verdana" panose="020B0604030504040204" pitchFamily="34" charset="0"/>
                <a:cs typeface="Calibri Light" panose="020F0302020204030204" pitchFamily="34" charset="0"/>
              </a:rPr>
              <a:t>Supported </a:t>
            </a:r>
            <a:br>
              <a:rPr lang="en-US" sz="1400" dirty="0">
                <a:latin typeface="Calibri Light" panose="020F0302020204030204" pitchFamily="34" charset="0"/>
                <a:ea typeface="Verdana" panose="020B0604030504040204" pitchFamily="34" charset="0"/>
                <a:cs typeface="Calibri Light" panose="020F0302020204030204" pitchFamily="34" charset="0"/>
              </a:rPr>
            </a:br>
            <a:r>
              <a:rPr lang="en-US" sz="1400" dirty="0">
                <a:latin typeface="Calibri Light" panose="020F0302020204030204" pitchFamily="34" charset="0"/>
                <a:ea typeface="Verdana" panose="020B0604030504040204" pitchFamily="34" charset="0"/>
                <a:cs typeface="Calibri Light" panose="020F0302020204030204" pitchFamily="34" charset="0"/>
              </a:rPr>
              <a:t>by technology</a:t>
            </a:r>
            <a:endParaRPr lang="en-CA" sz="14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11" name="TextBox 10"/>
          <p:cNvSpPr txBox="1"/>
          <p:nvPr/>
        </p:nvSpPr>
        <p:spPr>
          <a:xfrm>
            <a:off x="4430712" y="1450360"/>
            <a:ext cx="5257801" cy="1923604"/>
          </a:xfrm>
          <a:prstGeom prst="rect">
            <a:avLst/>
          </a:prstGeom>
          <a:solidFill>
            <a:schemeClr val="bg1"/>
          </a:solidFill>
          <a:ln w="19050">
            <a:noFill/>
          </a:ln>
        </p:spPr>
        <p:txBody>
          <a:bodyPr wrap="square" rtlCol="0">
            <a:spAutoFit/>
          </a:bodyPr>
          <a:lstStyle/>
          <a:p>
            <a:r>
              <a:rPr lang="en-US" sz="1600" dirty="0">
                <a:latin typeface="Calibri Light" panose="020F0302020204030204" pitchFamily="34" charset="0"/>
                <a:ea typeface="Verdana" panose="020B0604030504040204" pitchFamily="34" charset="0"/>
                <a:cs typeface="Calibri Light" panose="020F0302020204030204" pitchFamily="34" charset="0"/>
              </a:rPr>
              <a:t>Guides learning</a:t>
            </a:r>
          </a:p>
          <a:p>
            <a:pPr marL="285750"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Meets with learners regularly</a:t>
            </a:r>
          </a:p>
          <a:p>
            <a:pPr marL="285750"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Assigns EPAs to Observer</a:t>
            </a:r>
          </a:p>
          <a:p>
            <a:pPr marL="285750"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Reviews learner progress using technology</a:t>
            </a:r>
          </a:p>
          <a:p>
            <a:endParaRPr lang="en-US" sz="600" dirty="0">
              <a:latin typeface="Calibri Light" panose="020F0302020204030204" pitchFamily="34" charset="0"/>
              <a:ea typeface="Verdana" panose="020B0604030504040204" pitchFamily="34" charset="0"/>
              <a:cs typeface="Calibri Light" panose="020F0302020204030204" pitchFamily="34" charset="0"/>
            </a:endParaRPr>
          </a:p>
          <a:p>
            <a:r>
              <a:rPr lang="en-US" sz="1600" dirty="0">
                <a:latin typeface="Calibri Light" panose="020F0302020204030204" pitchFamily="34" charset="0"/>
                <a:ea typeface="Verdana" panose="020B0604030504040204" pitchFamily="34" charset="0"/>
                <a:cs typeface="Calibri Light" panose="020F0302020204030204" pitchFamily="34" charset="0"/>
              </a:rPr>
              <a:t>Reviews program status</a:t>
            </a:r>
          </a:p>
          <a:p>
            <a:pPr marL="285750"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Reviews program data and investigates issues </a:t>
            </a:r>
          </a:p>
          <a:p>
            <a:pPr marL="285750"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Prepares for Competence Committee meetings</a:t>
            </a:r>
          </a:p>
        </p:txBody>
      </p:sp>
      <p:sp>
        <p:nvSpPr>
          <p:cNvPr id="12" name="Rectangle 11"/>
          <p:cNvSpPr/>
          <p:nvPr/>
        </p:nvSpPr>
        <p:spPr>
          <a:xfrm>
            <a:off x="2006600" y="1295400"/>
            <a:ext cx="8204201" cy="2125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6" name="Picture 2" descr="C:\Users\cmohr\AppData\Local\Microsoft\Windows\Temporary Internet Files\Content.IE5\MA866LSJ\doctor-145198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2507" y="2030439"/>
            <a:ext cx="595955" cy="119190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166937" y="3941180"/>
            <a:ext cx="1609725" cy="584775"/>
          </a:xfrm>
          <a:prstGeom prst="rect">
            <a:avLst/>
          </a:prstGeom>
          <a:noFill/>
        </p:spPr>
        <p:txBody>
          <a:bodyPr wrap="square" rtlCol="0">
            <a:spAutoFit/>
          </a:bodyPr>
          <a:lstStyle/>
          <a:p>
            <a:pPr algn="ctr"/>
            <a:r>
              <a:rPr lang="en-US" sz="1600" dirty="0">
                <a:latin typeface="Calibri Light" panose="020F0302020204030204" pitchFamily="34" charset="0"/>
                <a:ea typeface="Verdana" panose="020B0604030504040204" pitchFamily="34" charset="0"/>
                <a:cs typeface="Calibri Light" panose="020F0302020204030204" pitchFamily="34" charset="0"/>
              </a:rPr>
              <a:t>Competence Committee</a:t>
            </a:r>
            <a:endParaRPr lang="en-CA"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15" name="TextBox 14"/>
          <p:cNvSpPr txBox="1"/>
          <p:nvPr/>
        </p:nvSpPr>
        <p:spPr>
          <a:xfrm>
            <a:off x="4876800" y="3617011"/>
            <a:ext cx="5143497" cy="2308324"/>
          </a:xfrm>
          <a:prstGeom prst="rect">
            <a:avLst/>
          </a:prstGeom>
          <a:noFill/>
          <a:ln w="19050">
            <a:noFill/>
          </a:ln>
        </p:spPr>
        <p:txBody>
          <a:bodyPr wrap="square" rtlCol="0">
            <a:spAutoFit/>
          </a:bodyPr>
          <a:lstStyle/>
          <a:p>
            <a:r>
              <a:rPr lang="en-US" sz="1600" dirty="0">
                <a:latin typeface="Calibri Light" panose="020F0302020204030204" pitchFamily="34" charset="0"/>
                <a:ea typeface="Verdana" panose="020B0604030504040204" pitchFamily="34" charset="0"/>
                <a:cs typeface="Calibri Light" panose="020F0302020204030204" pitchFamily="34" charset="0"/>
              </a:rPr>
              <a:t>Assess overall achievement of EPAs &amp; milestones</a:t>
            </a:r>
          </a:p>
          <a:p>
            <a:pPr marL="285750"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Review learner EPAs/milestones</a:t>
            </a:r>
          </a:p>
          <a:p>
            <a:pPr marL="285750"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Approve changes to learner status</a:t>
            </a:r>
          </a:p>
          <a:p>
            <a:pPr marL="742950" lvl="1"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Promote learner to next stage of training</a:t>
            </a:r>
          </a:p>
          <a:p>
            <a:pPr marL="742950" lvl="1"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Request Royal College certification</a:t>
            </a:r>
          </a:p>
          <a:p>
            <a:pPr marL="742950" lvl="1"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Modify Learner program plan</a:t>
            </a:r>
          </a:p>
          <a:p>
            <a:pPr marL="742950" lvl="1" indent="-285750">
              <a:buFont typeface="Arial" panose="020B0604020202020204" pitchFamily="34" charset="0"/>
              <a:buChar char="•"/>
            </a:pPr>
            <a:r>
              <a:rPr lang="en-US" sz="1600" dirty="0">
                <a:latin typeface="Calibri Light" panose="020F0302020204030204" pitchFamily="34" charset="0"/>
                <a:ea typeface="Verdana" panose="020B0604030504040204" pitchFamily="34" charset="0"/>
                <a:cs typeface="Calibri Light" panose="020F0302020204030204" pitchFamily="34" charset="0"/>
              </a:rPr>
              <a:t>Monitor overall progress of learner</a:t>
            </a:r>
          </a:p>
          <a:p>
            <a:pPr marL="285750" indent="-285750">
              <a:buFont typeface="Arial" panose="020B0604020202020204" pitchFamily="34" charset="0"/>
              <a:buChar char="•"/>
            </a:pPr>
            <a:r>
              <a:rPr lang="en-CA" sz="1600" dirty="0">
                <a:latin typeface="Calibri Light" panose="020F0302020204030204" pitchFamily="34" charset="0"/>
                <a:ea typeface="Verdana" panose="020B0604030504040204" pitchFamily="34" charset="0"/>
                <a:cs typeface="Calibri Light" panose="020F0302020204030204" pitchFamily="34" charset="0"/>
              </a:rPr>
              <a:t>Provides group decision process rather than single summative assessment</a:t>
            </a:r>
            <a:endParaRPr lang="en-US" sz="1600" dirty="0">
              <a:latin typeface="Calibri Light" panose="020F0302020204030204" pitchFamily="34" charset="0"/>
              <a:ea typeface="Verdana" panose="020B0604030504040204" pitchFamily="34" charset="0"/>
              <a:cs typeface="Calibri Light" panose="020F0302020204030204" pitchFamily="34" charset="0"/>
            </a:endParaRPr>
          </a:p>
        </p:txBody>
      </p:sp>
      <p:sp>
        <p:nvSpPr>
          <p:cNvPr id="19" name="Rectangle 18"/>
          <p:cNvSpPr/>
          <p:nvPr/>
        </p:nvSpPr>
        <p:spPr>
          <a:xfrm>
            <a:off x="2006599" y="3581400"/>
            <a:ext cx="8204201"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9" name="Picture 5" descr="C:\Users\cmohr\AppData\Local\Microsoft\Windows\Temporary Internet Files\Content.IE5\7LLJHSC8\japanese-doctor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9475" y="4529416"/>
            <a:ext cx="1400175" cy="12314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cmohr\AppData\Local\Microsoft\Windows\Temporary Internet Files\Content.IE5\X58L27GS\139358037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3848099" y="4657026"/>
            <a:ext cx="771525" cy="48810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549649" y="5175907"/>
            <a:ext cx="1604962" cy="523220"/>
          </a:xfrm>
          <a:prstGeom prst="rect">
            <a:avLst/>
          </a:prstGeom>
          <a:noFill/>
        </p:spPr>
        <p:txBody>
          <a:bodyPr wrap="square" rtlCol="0">
            <a:spAutoFit/>
          </a:bodyPr>
          <a:lstStyle/>
          <a:p>
            <a:pPr algn="ctr"/>
            <a:r>
              <a:rPr lang="en-US" sz="1400" dirty="0">
                <a:latin typeface="Calibri Light" panose="020F0302020204030204" pitchFamily="34" charset="0"/>
                <a:ea typeface="Verdana" panose="020B0604030504040204" pitchFamily="34" charset="0"/>
                <a:cs typeface="Calibri Light" panose="020F0302020204030204" pitchFamily="34" charset="0"/>
              </a:rPr>
              <a:t>Supported </a:t>
            </a:r>
            <a:br>
              <a:rPr lang="en-US" sz="1400" dirty="0">
                <a:latin typeface="Calibri Light" panose="020F0302020204030204" pitchFamily="34" charset="0"/>
                <a:ea typeface="Verdana" panose="020B0604030504040204" pitchFamily="34" charset="0"/>
                <a:cs typeface="Calibri Light" panose="020F0302020204030204" pitchFamily="34" charset="0"/>
              </a:rPr>
            </a:br>
            <a:r>
              <a:rPr lang="en-US" sz="1400" dirty="0">
                <a:latin typeface="Calibri Light" panose="020F0302020204030204" pitchFamily="34" charset="0"/>
                <a:ea typeface="Verdana" panose="020B0604030504040204" pitchFamily="34" charset="0"/>
                <a:cs typeface="Calibri Light" panose="020F0302020204030204" pitchFamily="34" charset="0"/>
              </a:rPr>
              <a:t>by technology</a:t>
            </a:r>
            <a:endParaRPr lang="en-CA" sz="1400" dirty="0">
              <a:latin typeface="Calibri Light" panose="020F0302020204030204" pitchFamily="34" charset="0"/>
              <a:ea typeface="Verdana" panose="020B060403050404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1432409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r>
              <a:rPr lang="mr-IN" dirty="0"/>
              <a:t>…</a:t>
            </a:r>
            <a:r>
              <a:rPr lang="en-US" dirty="0"/>
              <a:t>.</a:t>
            </a:r>
          </a:p>
        </p:txBody>
      </p:sp>
      <p:sp>
        <p:nvSpPr>
          <p:cNvPr id="3" name="Content Placeholder 2"/>
          <p:cNvSpPr>
            <a:spLocks noGrp="1"/>
          </p:cNvSpPr>
          <p:nvPr>
            <p:ph idx="1"/>
          </p:nvPr>
        </p:nvSpPr>
        <p:spPr/>
        <p:txBody>
          <a:bodyPr/>
          <a:lstStyle/>
          <a:p>
            <a:r>
              <a:rPr lang="en-US" dirty="0"/>
              <a:t>It is the Competence Committee, not a single observer, that will take all of the low stakes assessments and other portfolio information and make a decision around your progress in the program</a:t>
            </a:r>
          </a:p>
        </p:txBody>
      </p:sp>
      <p:sp>
        <p:nvSpPr>
          <p:cNvPr id="4" name="Footer Placeholder 3">
            <a:extLst>
              <a:ext uri="{FF2B5EF4-FFF2-40B4-BE49-F238E27FC236}">
                <a16:creationId xmlns:a16="http://schemas.microsoft.com/office/drawing/2014/main" id="{687CE085-FB3F-4935-9C39-58F5574CC4D1}"/>
              </a:ext>
            </a:extLst>
          </p:cNvPr>
          <p:cNvSpPr>
            <a:spLocks noGrp="1"/>
          </p:cNvSpPr>
          <p:nvPr>
            <p:ph type="ftr" sz="quarter" idx="4294967295"/>
          </p:nvPr>
        </p:nvSpPr>
        <p:spPr>
          <a:xfrm>
            <a:off x="0" y="6356350"/>
            <a:ext cx="4114800" cy="365125"/>
          </a:xfrm>
        </p:spPr>
        <p:txBody>
          <a:bodyPr/>
          <a:lstStyle/>
          <a:p>
            <a:r>
              <a:rPr lang="en-US"/>
              <a:t>Resident Orientation</a:t>
            </a:r>
          </a:p>
        </p:txBody>
      </p:sp>
      <p:pic>
        <p:nvPicPr>
          <p:cNvPr id="7" name="Picture 6" descr="Shape&#10;&#10;Description automatically generated">
            <a:extLst>
              <a:ext uri="{FF2B5EF4-FFF2-40B4-BE49-F238E27FC236}">
                <a16:creationId xmlns:a16="http://schemas.microsoft.com/office/drawing/2014/main" id="{8D85D97F-12AE-D773-EC78-D4253DCE0223}"/>
              </a:ext>
            </a:extLst>
          </p:cNvPr>
          <p:cNvPicPr>
            <a:picLocks noChangeAspect="1"/>
          </p:cNvPicPr>
          <p:nvPr/>
        </p:nvPicPr>
        <p:blipFill>
          <a:blip r:embed="rId2"/>
          <a:stretch>
            <a:fillRect/>
          </a:stretch>
        </p:blipFill>
        <p:spPr>
          <a:xfrm>
            <a:off x="3570643" y="3161635"/>
            <a:ext cx="5022028" cy="3348019"/>
          </a:xfrm>
          <a:prstGeom prst="rect">
            <a:avLst/>
          </a:prstGeom>
        </p:spPr>
      </p:pic>
      <p:sp>
        <p:nvSpPr>
          <p:cNvPr id="8" name="TextBox 7">
            <a:extLst>
              <a:ext uri="{FF2B5EF4-FFF2-40B4-BE49-F238E27FC236}">
                <a16:creationId xmlns:a16="http://schemas.microsoft.com/office/drawing/2014/main" id="{4181A7A2-C65C-339C-2C72-A4211E252786}"/>
              </a:ext>
            </a:extLst>
          </p:cNvPr>
          <p:cNvSpPr txBox="1"/>
          <p:nvPr/>
        </p:nvSpPr>
        <p:spPr>
          <a:xfrm>
            <a:off x="3462618" y="6477065"/>
            <a:ext cx="5834354" cy="276999"/>
          </a:xfrm>
          <a:prstGeom prst="rect">
            <a:avLst/>
          </a:prstGeom>
          <a:noFill/>
        </p:spPr>
        <p:txBody>
          <a:bodyPr wrap="none" rtlCol="0">
            <a:spAutoFit/>
          </a:bodyPr>
          <a:lstStyle/>
          <a:p>
            <a:r>
              <a:rPr lang="en-US" sz="1200" dirty="0">
                <a:solidFill>
                  <a:srgbClr val="0070C0"/>
                </a:solidFill>
              </a:rPr>
              <a:t>This photo </a:t>
            </a:r>
            <a:r>
              <a:rPr lang="en-US" sz="1200" dirty="0"/>
              <a:t>by Unknown Author is licensed under </a:t>
            </a:r>
            <a:r>
              <a:rPr lang="en-US" sz="1200" dirty="0">
                <a:solidFill>
                  <a:srgbClr val="0070C0"/>
                </a:solidFill>
              </a:rPr>
              <a:t>publicdomainpictures.net (public domain)</a:t>
            </a:r>
          </a:p>
        </p:txBody>
      </p:sp>
    </p:spTree>
    <p:extLst>
      <p:ext uri="{BB962C8B-B14F-4D97-AF65-F5344CB8AC3E}">
        <p14:creationId xmlns:p14="http://schemas.microsoft.com/office/powerpoint/2010/main" val="3213159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DFA5-EDE6-9746-B2EA-F092EE5188D6}"/>
              </a:ext>
            </a:extLst>
          </p:cNvPr>
          <p:cNvSpPr>
            <a:spLocks noGrp="1"/>
          </p:cNvSpPr>
          <p:nvPr>
            <p:ph type="title"/>
          </p:nvPr>
        </p:nvSpPr>
        <p:spPr/>
        <p:txBody>
          <a:bodyPr>
            <a:normAutofit/>
          </a:bodyPr>
          <a:lstStyle/>
          <a:p>
            <a:r>
              <a:rPr lang="en-US" dirty="0"/>
              <a:t>Competence Committee Process</a:t>
            </a:r>
          </a:p>
        </p:txBody>
      </p:sp>
      <p:graphicFrame>
        <p:nvGraphicFramePr>
          <p:cNvPr id="4" name="Content Placeholder 2">
            <a:extLst>
              <a:ext uri="{FF2B5EF4-FFF2-40B4-BE49-F238E27FC236}">
                <a16:creationId xmlns:a16="http://schemas.microsoft.com/office/drawing/2014/main" id="{3034EFB7-6F17-2445-9F7A-5DDC2A5904B7}"/>
              </a:ext>
            </a:extLst>
          </p:cNvPr>
          <p:cNvGraphicFramePr>
            <a:graphicFrameLocks noGrp="1"/>
          </p:cNvGraphicFramePr>
          <p:nvPr>
            <p:ph idx="1"/>
            <p:extLst>
              <p:ext uri="{D42A27DB-BD31-4B8C-83A1-F6EECF244321}">
                <p14:modId xmlns:p14="http://schemas.microsoft.com/office/powerpoint/2010/main" val="1938083980"/>
              </p:ext>
            </p:extLst>
          </p:nvPr>
        </p:nvGraphicFramePr>
        <p:xfrm>
          <a:off x="838200" y="1568449"/>
          <a:ext cx="10515600" cy="44152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26047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Assessment Strategy here at </a:t>
            </a:r>
            <a:r>
              <a:rPr lang="en-CA" dirty="0">
                <a:solidFill>
                  <a:srgbClr val="FF0000"/>
                </a:solidFill>
              </a:rPr>
              <a:t>(University name here)</a:t>
            </a:r>
            <a:endParaRPr lang="en-US" dirty="0"/>
          </a:p>
        </p:txBody>
      </p:sp>
      <p:graphicFrame>
        <p:nvGraphicFramePr>
          <p:cNvPr id="4" name="Content Placeholder 2">
            <a:extLst>
              <a:ext uri="{FF2B5EF4-FFF2-40B4-BE49-F238E27FC236}">
                <a16:creationId xmlns:a16="http://schemas.microsoft.com/office/drawing/2014/main" id="{72FFC203-AE36-874A-B086-1CC309CBBF4C}"/>
              </a:ext>
            </a:extLst>
          </p:cNvPr>
          <p:cNvGraphicFramePr>
            <a:graphicFrameLocks noGrp="1"/>
          </p:cNvGraphicFramePr>
          <p:nvPr>
            <p:ph idx="1"/>
            <p:extLst>
              <p:ext uri="{D42A27DB-BD31-4B8C-83A1-F6EECF244321}">
                <p14:modId xmlns:p14="http://schemas.microsoft.com/office/powerpoint/2010/main" val="48449122"/>
              </p:ext>
            </p:extLst>
          </p:nvPr>
        </p:nvGraphicFramePr>
        <p:xfrm>
          <a:off x="838200" y="1568450"/>
          <a:ext cx="10515600" cy="3543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08207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2B0C-B576-9F41-84F0-9FA4FA49C557}"/>
              </a:ext>
            </a:extLst>
          </p:cNvPr>
          <p:cNvSpPr>
            <a:spLocks noGrp="1"/>
          </p:cNvSpPr>
          <p:nvPr>
            <p:ph type="title"/>
          </p:nvPr>
        </p:nvSpPr>
        <p:spPr/>
        <p:txBody>
          <a:bodyPr/>
          <a:lstStyle/>
          <a:p>
            <a:r>
              <a:rPr lang="en-US" dirty="0"/>
              <a:t>Check-in…questions? </a:t>
            </a:r>
          </a:p>
        </p:txBody>
      </p:sp>
      <p:sp>
        <p:nvSpPr>
          <p:cNvPr id="4" name="Footer Placeholder 3">
            <a:extLst>
              <a:ext uri="{FF2B5EF4-FFF2-40B4-BE49-F238E27FC236}">
                <a16:creationId xmlns:a16="http://schemas.microsoft.com/office/drawing/2014/main" id="{5831FE3F-ACEA-184A-B55E-C88D566DFC19}"/>
              </a:ext>
            </a:extLst>
          </p:cNvPr>
          <p:cNvSpPr>
            <a:spLocks noGrp="1"/>
          </p:cNvSpPr>
          <p:nvPr>
            <p:ph type="ftr" sz="quarter" idx="4294967295"/>
          </p:nvPr>
        </p:nvSpPr>
        <p:spPr>
          <a:xfrm>
            <a:off x="0" y="6356350"/>
            <a:ext cx="4114800" cy="365125"/>
          </a:xfrm>
        </p:spPr>
        <p:txBody>
          <a:bodyPr/>
          <a:lstStyle/>
          <a:p>
            <a:r>
              <a:rPr lang="en-US"/>
              <a:t>Resident Orientation</a:t>
            </a:r>
            <a:endParaRPr lang="en-US" dirty="0"/>
          </a:p>
        </p:txBody>
      </p:sp>
    </p:spTree>
    <p:extLst>
      <p:ext uri="{BB962C8B-B14F-4D97-AF65-F5344CB8AC3E}">
        <p14:creationId xmlns:p14="http://schemas.microsoft.com/office/powerpoint/2010/main" val="336477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role as a </a:t>
            </a:r>
            <a:br>
              <a:rPr lang="en-US" dirty="0"/>
            </a:br>
            <a:r>
              <a:rPr lang="en-US" dirty="0"/>
              <a:t>resident in CBD?</a:t>
            </a:r>
          </a:p>
        </p:txBody>
      </p:sp>
      <p:sp>
        <p:nvSpPr>
          <p:cNvPr id="4" name="Footer Placeholder 3">
            <a:extLst>
              <a:ext uri="{FF2B5EF4-FFF2-40B4-BE49-F238E27FC236}">
                <a16:creationId xmlns:a16="http://schemas.microsoft.com/office/drawing/2014/main" id="{02E1FAA9-3A03-45E0-B049-022301556016}"/>
              </a:ext>
            </a:extLst>
          </p:cNvPr>
          <p:cNvSpPr>
            <a:spLocks noGrp="1"/>
          </p:cNvSpPr>
          <p:nvPr>
            <p:ph type="ftr" sz="quarter" idx="4294967295"/>
          </p:nvPr>
        </p:nvSpPr>
        <p:spPr>
          <a:xfrm>
            <a:off x="0" y="6356350"/>
            <a:ext cx="4114800" cy="365125"/>
          </a:xfrm>
        </p:spPr>
        <p:txBody>
          <a:bodyPr/>
          <a:lstStyle/>
          <a:p>
            <a:r>
              <a:rPr lang="en-US"/>
              <a:t>Resident Orientation</a:t>
            </a:r>
          </a:p>
        </p:txBody>
      </p:sp>
    </p:spTree>
    <p:extLst>
      <p:ext uri="{BB962C8B-B14F-4D97-AF65-F5344CB8AC3E}">
        <p14:creationId xmlns:p14="http://schemas.microsoft.com/office/powerpoint/2010/main" val="2923164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Background</a:t>
            </a:r>
          </a:p>
        </p:txBody>
      </p:sp>
      <p:graphicFrame>
        <p:nvGraphicFramePr>
          <p:cNvPr id="6" name="Content Placeholder 2">
            <a:extLst>
              <a:ext uri="{FF2B5EF4-FFF2-40B4-BE49-F238E27FC236}">
                <a16:creationId xmlns:a16="http://schemas.microsoft.com/office/drawing/2014/main" id="{32BE3432-EE85-4D35-29C6-F2724A54BCC0}"/>
              </a:ext>
            </a:extLst>
          </p:cNvPr>
          <p:cNvGraphicFramePr>
            <a:graphicFrameLocks noGrp="1"/>
          </p:cNvGraphicFramePr>
          <p:nvPr>
            <p:ph idx="1"/>
            <p:extLst>
              <p:ext uri="{D42A27DB-BD31-4B8C-83A1-F6EECF244321}">
                <p14:modId xmlns:p14="http://schemas.microsoft.com/office/powerpoint/2010/main" val="2631990269"/>
              </p:ext>
            </p:extLst>
          </p:nvPr>
        </p:nvGraphicFramePr>
        <p:xfrm>
          <a:off x="838200" y="1568450"/>
          <a:ext cx="10515600" cy="354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FBCA92E2-9B58-45AF-B1DD-B0B6B000F33F}"/>
              </a:ext>
            </a:extLst>
          </p:cNvPr>
          <p:cNvSpPr>
            <a:spLocks noGrp="1"/>
          </p:cNvSpPr>
          <p:nvPr>
            <p:ph type="ftr" sz="quarter" idx="4294967295"/>
          </p:nvPr>
        </p:nvSpPr>
        <p:spPr>
          <a:xfrm>
            <a:off x="0" y="6532563"/>
            <a:ext cx="4052888" cy="317500"/>
          </a:xfrm>
        </p:spPr>
        <p:txBody>
          <a:bodyPr anchor="t">
            <a:normAutofit/>
          </a:bodyPr>
          <a:lstStyle/>
          <a:p>
            <a:pPr>
              <a:spcAft>
                <a:spcPts val="600"/>
              </a:spcAft>
            </a:pPr>
            <a:r>
              <a:rPr lang="en-US"/>
              <a:t>Resident Orientation</a:t>
            </a:r>
          </a:p>
        </p:txBody>
      </p:sp>
    </p:spTree>
    <p:extLst>
      <p:ext uri="{BB962C8B-B14F-4D97-AF65-F5344CB8AC3E}">
        <p14:creationId xmlns:p14="http://schemas.microsoft.com/office/powerpoint/2010/main" val="264068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Your role – Understanding the Design</a:t>
            </a:r>
          </a:p>
        </p:txBody>
      </p:sp>
      <p:sp>
        <p:nvSpPr>
          <p:cNvPr id="3" name="Content Placeholder 2"/>
          <p:cNvSpPr>
            <a:spLocks noGrp="1"/>
          </p:cNvSpPr>
          <p:nvPr>
            <p:ph idx="1"/>
          </p:nvPr>
        </p:nvSpPr>
        <p:spPr>
          <a:xfrm>
            <a:off x="838200" y="1569147"/>
            <a:ext cx="5631180" cy="3543209"/>
          </a:xfrm>
        </p:spPr>
        <p:txBody>
          <a:bodyPr>
            <a:normAutofit/>
          </a:bodyPr>
          <a:lstStyle/>
          <a:p>
            <a:r>
              <a:rPr lang="en-US" sz="2600" dirty="0"/>
              <a:t>It will be important for you to review and understand: </a:t>
            </a:r>
          </a:p>
          <a:p>
            <a:pPr lvl="1"/>
            <a:r>
              <a:rPr lang="en-US" sz="2600" dirty="0"/>
              <a:t>the </a:t>
            </a:r>
            <a:r>
              <a:rPr lang="en-US" sz="2600" u="sng" dirty="0"/>
              <a:t>stages of training</a:t>
            </a:r>
          </a:p>
          <a:p>
            <a:pPr lvl="1"/>
            <a:r>
              <a:rPr lang="en-US" sz="2600" dirty="0"/>
              <a:t>the </a:t>
            </a:r>
            <a:r>
              <a:rPr lang="en-US" sz="2600" u="sng" dirty="0"/>
              <a:t>associated EPAs and milestones</a:t>
            </a:r>
          </a:p>
          <a:p>
            <a:pPr lvl="1"/>
            <a:r>
              <a:rPr lang="en-US" sz="2600" dirty="0"/>
              <a:t>the </a:t>
            </a:r>
            <a:r>
              <a:rPr lang="en-US" sz="2600" u="sng" dirty="0"/>
              <a:t>required training experiences </a:t>
            </a:r>
            <a:r>
              <a:rPr lang="en-US" sz="2600" dirty="0"/>
              <a:t>(RTE)</a:t>
            </a:r>
          </a:p>
          <a:p>
            <a:pPr lvl="1"/>
            <a:r>
              <a:rPr lang="en-US" sz="2600" dirty="0"/>
              <a:t>the associated </a:t>
            </a:r>
            <a:r>
              <a:rPr lang="en-US" sz="2600" u="sng" dirty="0"/>
              <a:t>assessment strategy</a:t>
            </a:r>
            <a:r>
              <a:rPr lang="en-US" sz="2600" dirty="0"/>
              <a:t> your program is using</a:t>
            </a:r>
          </a:p>
        </p:txBody>
      </p:sp>
      <p:pic>
        <p:nvPicPr>
          <p:cNvPr id="7" name="Content Placeholder 6"/>
          <p:cNvPicPr>
            <a:picLocks noGrp="1" noChangeAspect="1"/>
          </p:cNvPicPr>
          <p:nvPr>
            <p:ph sz="half" idx="4294967295"/>
          </p:nvPr>
        </p:nvPicPr>
        <p:blipFill rotWithShape="1">
          <a:blip r:embed="rId4"/>
          <a:stretch/>
        </p:blipFill>
        <p:spPr>
          <a:xfrm>
            <a:off x="6469380" y="1569147"/>
            <a:ext cx="4884420" cy="4047091"/>
          </a:xfrm>
          <a:noFill/>
        </p:spPr>
      </p:pic>
      <p:sp>
        <p:nvSpPr>
          <p:cNvPr id="12" name="Footer Placeholder 4">
            <a:extLst>
              <a:ext uri="{FF2B5EF4-FFF2-40B4-BE49-F238E27FC236}">
                <a16:creationId xmlns:a16="http://schemas.microsoft.com/office/drawing/2014/main" id="{3E4E6A95-926A-CB98-7234-EF4B48694D42}"/>
              </a:ext>
            </a:extLst>
          </p:cNvPr>
          <p:cNvSpPr>
            <a:spLocks noGrp="1"/>
          </p:cNvSpPr>
          <p:nvPr>
            <p:ph type="ftr" sz="quarter" idx="4294967295"/>
          </p:nvPr>
        </p:nvSpPr>
        <p:spPr>
          <a:xfrm>
            <a:off x="0" y="6356350"/>
            <a:ext cx="4114800" cy="365125"/>
          </a:xfrm>
        </p:spPr>
        <p:txBody>
          <a:bodyPr/>
          <a:lstStyle/>
          <a:p>
            <a:pPr>
              <a:spcAft>
                <a:spcPts val="600"/>
              </a:spcAft>
            </a:pPr>
            <a:r>
              <a:rPr lang="en-US"/>
              <a:t>Resident Orientation</a:t>
            </a:r>
          </a:p>
        </p:txBody>
      </p:sp>
    </p:spTree>
    <p:custDataLst>
      <p:tags r:id="rId1"/>
    </p:custDataLst>
    <p:extLst>
      <p:ext uri="{BB962C8B-B14F-4D97-AF65-F5344CB8AC3E}">
        <p14:creationId xmlns:p14="http://schemas.microsoft.com/office/powerpoint/2010/main" val="4118072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Your role – Feedback and Coaching</a:t>
            </a:r>
          </a:p>
        </p:txBody>
      </p:sp>
      <p:sp>
        <p:nvSpPr>
          <p:cNvPr id="3" name="Content Placeholder 2"/>
          <p:cNvSpPr>
            <a:spLocks noGrp="1"/>
          </p:cNvSpPr>
          <p:nvPr>
            <p:ph idx="1"/>
          </p:nvPr>
        </p:nvSpPr>
        <p:spPr>
          <a:xfrm>
            <a:off x="593557" y="1690688"/>
            <a:ext cx="6577263" cy="5977438"/>
          </a:xfrm>
        </p:spPr>
        <p:txBody>
          <a:bodyPr>
            <a:normAutofit/>
          </a:bodyPr>
          <a:lstStyle/>
          <a:p>
            <a:r>
              <a:rPr lang="en-US" sz="2200" dirty="0"/>
              <a:t>Feedback and coaching are key elements of the CBD design:</a:t>
            </a:r>
          </a:p>
          <a:p>
            <a:pPr lvl="1"/>
            <a:r>
              <a:rPr lang="en-US" sz="2200" dirty="0"/>
              <a:t>It is important to stay on top of your learning, be proactive in taking advantage of learning opportunities</a:t>
            </a:r>
          </a:p>
          <a:p>
            <a:pPr lvl="1"/>
            <a:r>
              <a:rPr lang="en-US" sz="2200" dirty="0"/>
              <a:t>You are encouraged to ask for feedback, make it a regular part of your interactions with faculty, </a:t>
            </a:r>
            <a:r>
              <a:rPr lang="en-US" sz="2200" dirty="0" err="1"/>
              <a:t>ie</a:t>
            </a:r>
            <a:r>
              <a:rPr lang="en-US" sz="2200" dirty="0"/>
              <a:t>: have a conversation at the beginning of the interaction/clinic around what EPAs you are working on</a:t>
            </a:r>
          </a:p>
          <a:p>
            <a:pPr lvl="1"/>
            <a:r>
              <a:rPr lang="en-US" sz="2200" dirty="0"/>
              <a:t>Your assessments are </a:t>
            </a:r>
            <a:r>
              <a:rPr lang="en-US" sz="2200" i="1" dirty="0"/>
              <a:t>FOR</a:t>
            </a:r>
            <a:r>
              <a:rPr lang="en-US" sz="2200" dirty="0"/>
              <a:t> learning, not </a:t>
            </a:r>
            <a:r>
              <a:rPr lang="en-US" sz="2200" i="1" dirty="0"/>
              <a:t>OF</a:t>
            </a:r>
            <a:r>
              <a:rPr lang="en-US" sz="2200" dirty="0"/>
              <a:t> learning</a:t>
            </a:r>
          </a:p>
          <a:p>
            <a:pPr lvl="1"/>
            <a:r>
              <a:rPr lang="en-US" sz="2200" dirty="0">
                <a:solidFill>
                  <a:srgbClr val="FF0000"/>
                </a:solidFill>
              </a:rPr>
              <a:t>Approach Feedback and Coaching with a Growth Mindset</a:t>
            </a:r>
          </a:p>
        </p:txBody>
      </p:sp>
      <p:sp>
        <p:nvSpPr>
          <p:cNvPr id="11" name="Footer Placeholder 4">
            <a:extLst>
              <a:ext uri="{FF2B5EF4-FFF2-40B4-BE49-F238E27FC236}">
                <a16:creationId xmlns:a16="http://schemas.microsoft.com/office/drawing/2014/main" id="{62A8B22D-55F6-5971-6845-CA9640B36163}"/>
              </a:ext>
            </a:extLst>
          </p:cNvPr>
          <p:cNvSpPr>
            <a:spLocks noGrp="1"/>
          </p:cNvSpPr>
          <p:nvPr>
            <p:ph type="ftr" sz="quarter" idx="4294967295"/>
          </p:nvPr>
        </p:nvSpPr>
        <p:spPr>
          <a:xfrm>
            <a:off x="0" y="6356350"/>
            <a:ext cx="4114800" cy="365125"/>
          </a:xfrm>
        </p:spPr>
        <p:txBody>
          <a:bodyPr/>
          <a:lstStyle/>
          <a:p>
            <a:pPr>
              <a:spcAft>
                <a:spcPts val="600"/>
              </a:spcAft>
            </a:pPr>
            <a:r>
              <a:rPr lang="en-US" dirty="0"/>
              <a:t>Resident Orientation</a:t>
            </a:r>
          </a:p>
        </p:txBody>
      </p:sp>
      <p:pic>
        <p:nvPicPr>
          <p:cNvPr id="6" name="Picture 5" descr="Timeline&#10;&#10;Description automatically generated">
            <a:extLst>
              <a:ext uri="{FF2B5EF4-FFF2-40B4-BE49-F238E27FC236}">
                <a16:creationId xmlns:a16="http://schemas.microsoft.com/office/drawing/2014/main" id="{6D6783E0-F405-4652-92E4-4FEC03E269FB}"/>
              </a:ext>
            </a:extLst>
          </p:cNvPr>
          <p:cNvPicPr>
            <a:picLocks noChangeAspect="1"/>
          </p:cNvPicPr>
          <p:nvPr/>
        </p:nvPicPr>
        <p:blipFill>
          <a:blip r:embed="rId4"/>
          <a:stretch>
            <a:fillRect/>
          </a:stretch>
        </p:blipFill>
        <p:spPr>
          <a:xfrm>
            <a:off x="6914180" y="1253331"/>
            <a:ext cx="4696260" cy="4351338"/>
          </a:xfrm>
          <a:prstGeom prst="rect">
            <a:avLst/>
          </a:prstGeom>
          <a:noFill/>
        </p:spPr>
      </p:pic>
    </p:spTree>
    <p:custDataLst>
      <p:tags r:id="rId1"/>
    </p:custDataLst>
    <p:extLst>
      <p:ext uri="{BB962C8B-B14F-4D97-AF65-F5344CB8AC3E}">
        <p14:creationId xmlns:p14="http://schemas.microsoft.com/office/powerpoint/2010/main" val="8789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and Objectives</a:t>
            </a:r>
          </a:p>
        </p:txBody>
      </p:sp>
      <p:sp>
        <p:nvSpPr>
          <p:cNvPr id="3" name="Content Placeholder 2"/>
          <p:cNvSpPr>
            <a:spLocks noGrp="1"/>
          </p:cNvSpPr>
          <p:nvPr>
            <p:ph idx="1"/>
          </p:nvPr>
        </p:nvSpPr>
        <p:spPr>
          <a:xfrm>
            <a:off x="838200" y="1569147"/>
            <a:ext cx="10515600" cy="4521687"/>
          </a:xfrm>
        </p:spPr>
        <p:txBody>
          <a:bodyPr>
            <a:normAutofit/>
          </a:bodyPr>
          <a:lstStyle/>
          <a:p>
            <a:pPr>
              <a:lnSpc>
                <a:spcPct val="110000"/>
              </a:lnSpc>
            </a:pPr>
            <a:r>
              <a:rPr lang="en-US" dirty="0"/>
              <a:t>By the end of this session you will be able to:</a:t>
            </a:r>
          </a:p>
          <a:p>
            <a:pPr marL="971550" lvl="1" indent="-514350">
              <a:buFont typeface="+mj-lt"/>
              <a:buAutoNum type="arabicPeriod"/>
            </a:pPr>
            <a:r>
              <a:rPr lang="en-US" dirty="0"/>
              <a:t>Explain to a colleague what CBD is and the rationale for its use in your medical training</a:t>
            </a:r>
          </a:p>
          <a:p>
            <a:pPr marL="971550" lvl="1" indent="-514350">
              <a:buFont typeface="+mj-lt"/>
              <a:buAutoNum type="arabicPeriod"/>
            </a:pPr>
            <a:r>
              <a:rPr lang="en-US" dirty="0"/>
              <a:t>Describe the CBD approach to medical training, specifically in </a:t>
            </a:r>
            <a:r>
              <a:rPr lang="en-US" dirty="0" err="1"/>
              <a:t>Paediatrics</a:t>
            </a:r>
            <a:endParaRPr lang="en-US" dirty="0"/>
          </a:p>
          <a:p>
            <a:pPr marL="971550" lvl="1" indent="-514350">
              <a:buFont typeface="+mj-lt"/>
              <a:buAutoNum type="arabicPeriod"/>
            </a:pPr>
            <a:r>
              <a:rPr lang="en-US" dirty="0"/>
              <a:t>Be able to define some new terms:</a:t>
            </a:r>
          </a:p>
          <a:p>
            <a:pPr marL="1428750" lvl="2" indent="-514350">
              <a:buFont typeface="+mj-lt"/>
              <a:buAutoNum type="arabicPeriod"/>
            </a:pPr>
            <a:r>
              <a:rPr lang="en-US" dirty="0"/>
              <a:t>EPA</a:t>
            </a:r>
          </a:p>
          <a:p>
            <a:pPr marL="1428750" lvl="2" indent="-514350">
              <a:buFont typeface="+mj-lt"/>
              <a:buAutoNum type="arabicPeriod"/>
            </a:pPr>
            <a:r>
              <a:rPr lang="en-US" dirty="0"/>
              <a:t>Milestones</a:t>
            </a:r>
          </a:p>
          <a:p>
            <a:pPr marL="1428750" lvl="2" indent="-514350">
              <a:buFont typeface="+mj-lt"/>
              <a:buAutoNum type="arabicPeriod"/>
            </a:pPr>
            <a:r>
              <a:rPr lang="en-US" dirty="0"/>
              <a:t>Work-based assessment</a:t>
            </a:r>
          </a:p>
          <a:p>
            <a:pPr marL="971550" lvl="1" indent="-514350">
              <a:buFont typeface="+mj-lt"/>
              <a:buAutoNum type="arabicPeriod"/>
            </a:pPr>
            <a:r>
              <a:rPr lang="en-US" dirty="0"/>
              <a:t>Understand your role as a resident in a CBD world.</a:t>
            </a:r>
          </a:p>
          <a:p>
            <a:pPr marL="971550" lvl="1" indent="-514350">
              <a:buFont typeface="+mj-lt"/>
              <a:buAutoNum type="arabicPeriod"/>
            </a:pPr>
            <a:r>
              <a:rPr lang="en-US" dirty="0"/>
              <a:t>Review some experiences of early cohort residents and understand the challenges.</a:t>
            </a:r>
          </a:p>
        </p:txBody>
      </p:sp>
      <p:sp>
        <p:nvSpPr>
          <p:cNvPr id="4" name="Footer Placeholder 3">
            <a:extLst>
              <a:ext uri="{FF2B5EF4-FFF2-40B4-BE49-F238E27FC236}">
                <a16:creationId xmlns:a16="http://schemas.microsoft.com/office/drawing/2014/main" id="{65438FA5-CC2B-4D97-84F7-2FE4E94E81B1}"/>
              </a:ext>
            </a:extLst>
          </p:cNvPr>
          <p:cNvSpPr>
            <a:spLocks noGrp="1"/>
          </p:cNvSpPr>
          <p:nvPr>
            <p:ph type="ftr" sz="quarter" idx="4294967295"/>
          </p:nvPr>
        </p:nvSpPr>
        <p:spPr>
          <a:xfrm>
            <a:off x="0" y="6532563"/>
            <a:ext cx="4052888" cy="317500"/>
          </a:xfrm>
        </p:spPr>
        <p:txBody>
          <a:bodyPr/>
          <a:lstStyle/>
          <a:p>
            <a:r>
              <a:rPr lang="en-US"/>
              <a:t>Resident Orientation</a:t>
            </a:r>
          </a:p>
        </p:txBody>
      </p:sp>
    </p:spTree>
    <p:extLst>
      <p:ext uri="{BB962C8B-B14F-4D97-AF65-F5344CB8AC3E}">
        <p14:creationId xmlns:p14="http://schemas.microsoft.com/office/powerpoint/2010/main" val="265341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Your role </a:t>
            </a:r>
          </a:p>
        </p:txBody>
      </p:sp>
      <p:sp>
        <p:nvSpPr>
          <p:cNvPr id="3" name="Content Placeholder 2"/>
          <p:cNvSpPr>
            <a:spLocks noGrp="1"/>
          </p:cNvSpPr>
          <p:nvPr>
            <p:ph idx="1"/>
          </p:nvPr>
        </p:nvSpPr>
        <p:spPr>
          <a:xfrm>
            <a:off x="838200" y="1569147"/>
            <a:ext cx="6043863" cy="4639148"/>
          </a:xfrm>
        </p:spPr>
        <p:txBody>
          <a:bodyPr>
            <a:normAutofit/>
          </a:bodyPr>
          <a:lstStyle/>
          <a:p>
            <a:pPr marL="457200" indent="-457200">
              <a:buFont typeface="Arial" panose="020B0604020202020204" pitchFamily="34" charset="0"/>
              <a:buChar char="•"/>
            </a:pPr>
            <a:r>
              <a:rPr lang="en-US" dirty="0"/>
              <a:t>Remember, you won’t improve without feedback and coaching</a:t>
            </a:r>
          </a:p>
          <a:p>
            <a:pPr marL="457200" indent="-457200">
              <a:buFont typeface="Arial" panose="020B0604020202020204" pitchFamily="34" charset="0"/>
              <a:buChar char="•"/>
            </a:pPr>
            <a:r>
              <a:rPr lang="en-US" dirty="0"/>
              <a:t>Don’t be surprised or disappointed to be told you need to work on certain things</a:t>
            </a:r>
          </a:p>
          <a:p>
            <a:pPr marL="457200" indent="-457200">
              <a:buFont typeface="Arial" panose="020B0604020202020204" pitchFamily="34" charset="0"/>
              <a:buChar char="•"/>
            </a:pPr>
            <a:r>
              <a:rPr lang="en-US" dirty="0"/>
              <a:t>Take time to reflect on the feedback/coaching you receive</a:t>
            </a:r>
          </a:p>
          <a:p>
            <a:endParaRPr lang="en-US" dirty="0"/>
          </a:p>
        </p:txBody>
      </p:sp>
      <p:pic>
        <p:nvPicPr>
          <p:cNvPr id="5" name="Content Placeholder 4"/>
          <p:cNvPicPr>
            <a:picLocks noGrp="1" noChangeAspect="1"/>
          </p:cNvPicPr>
          <p:nvPr>
            <p:ph sz="half" idx="4294967295"/>
          </p:nvPr>
        </p:nvPicPr>
        <p:blipFill rotWithShape="1">
          <a:blip r:embed="rId2"/>
          <a:stretch/>
        </p:blipFill>
        <p:spPr>
          <a:xfrm>
            <a:off x="7022432" y="1421092"/>
            <a:ext cx="4331368" cy="4764504"/>
          </a:xfrm>
          <a:noFill/>
        </p:spPr>
      </p:pic>
      <p:sp>
        <p:nvSpPr>
          <p:cNvPr id="4" name="Footer Placeholder 3">
            <a:extLst>
              <a:ext uri="{FF2B5EF4-FFF2-40B4-BE49-F238E27FC236}">
                <a16:creationId xmlns:a16="http://schemas.microsoft.com/office/drawing/2014/main" id="{7DD6CE1F-BEBE-4B9E-A599-838980FDBD55}"/>
              </a:ext>
            </a:extLst>
          </p:cNvPr>
          <p:cNvSpPr>
            <a:spLocks noGrp="1"/>
          </p:cNvSpPr>
          <p:nvPr>
            <p:ph type="ftr" sz="quarter" idx="4294967295"/>
          </p:nvPr>
        </p:nvSpPr>
        <p:spPr>
          <a:xfrm>
            <a:off x="0" y="6356350"/>
            <a:ext cx="4114800" cy="365125"/>
          </a:xfrm>
        </p:spPr>
        <p:txBody>
          <a:bodyPr anchor="t">
            <a:normAutofit/>
          </a:bodyPr>
          <a:lstStyle/>
          <a:p>
            <a:pPr>
              <a:spcAft>
                <a:spcPts val="600"/>
              </a:spcAft>
            </a:pPr>
            <a:r>
              <a:rPr lang="en-US"/>
              <a:t>Resident Orientation</a:t>
            </a:r>
          </a:p>
        </p:txBody>
      </p:sp>
    </p:spTree>
    <p:extLst>
      <p:ext uri="{BB962C8B-B14F-4D97-AF65-F5344CB8AC3E}">
        <p14:creationId xmlns:p14="http://schemas.microsoft.com/office/powerpoint/2010/main" val="4287492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role – Workplace-Based Assessments</a:t>
            </a:r>
          </a:p>
        </p:txBody>
      </p:sp>
      <p:sp>
        <p:nvSpPr>
          <p:cNvPr id="3" name="Content Placeholder 2"/>
          <p:cNvSpPr>
            <a:spLocks noGrp="1"/>
          </p:cNvSpPr>
          <p:nvPr>
            <p:ph idx="1"/>
          </p:nvPr>
        </p:nvSpPr>
        <p:spPr/>
        <p:txBody>
          <a:bodyPr>
            <a:normAutofit lnSpcReduction="10000"/>
          </a:bodyPr>
          <a:lstStyle/>
          <a:p>
            <a:pPr>
              <a:lnSpc>
                <a:spcPct val="120000"/>
              </a:lnSpc>
            </a:pPr>
            <a:r>
              <a:rPr lang="en-US" b="1" dirty="0"/>
              <a:t>Documentation</a:t>
            </a:r>
            <a:r>
              <a:rPr lang="en-US" dirty="0"/>
              <a:t> of these authentic interactions with faculty is key to ensuring your program has relevant data about your progress:</a:t>
            </a:r>
          </a:p>
          <a:p>
            <a:pPr lvl="2">
              <a:lnSpc>
                <a:spcPct val="120000"/>
              </a:lnSpc>
            </a:pPr>
            <a:r>
              <a:rPr lang="en-US" dirty="0"/>
              <a:t>Keep track of the EPAs and their relevant assessments</a:t>
            </a:r>
          </a:p>
          <a:p>
            <a:pPr lvl="2">
              <a:lnSpc>
                <a:spcPct val="120000"/>
              </a:lnSpc>
            </a:pPr>
            <a:r>
              <a:rPr lang="en-US" dirty="0"/>
              <a:t>Are you on track to have the required numbers?</a:t>
            </a:r>
          </a:p>
          <a:p>
            <a:pPr lvl="2">
              <a:lnSpc>
                <a:spcPct val="120000"/>
              </a:lnSpc>
            </a:pPr>
            <a:r>
              <a:rPr lang="en-US" dirty="0"/>
              <a:t>Are you on track to meet the contextual variable requirements?</a:t>
            </a:r>
          </a:p>
          <a:p>
            <a:pPr lvl="1">
              <a:lnSpc>
                <a:spcPct val="120000"/>
              </a:lnSpc>
            </a:pPr>
            <a:r>
              <a:rPr lang="en-US" dirty="0"/>
              <a:t>Gently remind faculty to document your interaction</a:t>
            </a:r>
          </a:p>
          <a:p>
            <a:pPr lvl="1">
              <a:lnSpc>
                <a:spcPct val="120000"/>
              </a:lnSpc>
            </a:pPr>
            <a:r>
              <a:rPr lang="en-US" dirty="0"/>
              <a:t>Use the functions on your e-platform to help with this (</a:t>
            </a:r>
            <a:r>
              <a:rPr lang="en-US" dirty="0" err="1"/>
              <a:t>ie</a:t>
            </a:r>
            <a:r>
              <a:rPr lang="en-US" dirty="0"/>
              <a:t>: send a reminder email)</a:t>
            </a:r>
          </a:p>
        </p:txBody>
      </p:sp>
    </p:spTree>
    <p:custDataLst>
      <p:tags r:id="rId1"/>
    </p:custDataLst>
    <p:extLst>
      <p:ext uri="{BB962C8B-B14F-4D97-AF65-F5344CB8AC3E}">
        <p14:creationId xmlns:p14="http://schemas.microsoft.com/office/powerpoint/2010/main" val="3765680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role – Big Picture</a:t>
            </a:r>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6" name="Content Placeholder 3">
            <a:extLst>
              <a:ext uri="{FF2B5EF4-FFF2-40B4-BE49-F238E27FC236}">
                <a16:creationId xmlns:a16="http://schemas.microsoft.com/office/drawing/2014/main" id="{738DC1DB-4F00-C8A6-3B0F-1DC1D3141D46}"/>
              </a:ext>
            </a:extLst>
          </p:cNvPr>
          <p:cNvGraphicFramePr>
            <a:graphicFrameLocks noGrp="1"/>
          </p:cNvGraphicFramePr>
          <p:nvPr>
            <p:ph sz="half" idx="4294967295"/>
            <p:extLst>
              <p:ext uri="{D42A27DB-BD31-4B8C-83A1-F6EECF244321}">
                <p14:modId xmlns:p14="http://schemas.microsoft.com/office/powerpoint/2010/main" val="2931999409"/>
              </p:ext>
            </p:extLst>
          </p:nvPr>
        </p:nvGraphicFramePr>
        <p:xfrm>
          <a:off x="1235242" y="1767919"/>
          <a:ext cx="9429750" cy="400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71700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role</a:t>
            </a:r>
          </a:p>
        </p:txBody>
      </p:sp>
      <p:graphicFrame>
        <p:nvGraphicFramePr>
          <p:cNvPr id="5" name="Content Placeholder 2">
            <a:extLst>
              <a:ext uri="{FF2B5EF4-FFF2-40B4-BE49-F238E27FC236}">
                <a16:creationId xmlns:a16="http://schemas.microsoft.com/office/drawing/2014/main" id="{F96A8C8D-94DF-4F6E-9CB7-B6A81C454040}"/>
              </a:ext>
            </a:extLst>
          </p:cNvPr>
          <p:cNvGraphicFramePr>
            <a:graphicFrameLocks noGrp="1"/>
          </p:cNvGraphicFramePr>
          <p:nvPr>
            <p:ph idx="1"/>
            <p:extLst>
              <p:ext uri="{D42A27DB-BD31-4B8C-83A1-F6EECF244321}">
                <p14:modId xmlns:p14="http://schemas.microsoft.com/office/powerpoint/2010/main" val="1997750971"/>
              </p:ext>
            </p:extLst>
          </p:nvPr>
        </p:nvGraphicFramePr>
        <p:xfrm>
          <a:off x="838200" y="1568450"/>
          <a:ext cx="10515600" cy="4558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28160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C739-C7A6-0D47-83EB-3CB52D819B9A}"/>
              </a:ext>
            </a:extLst>
          </p:cNvPr>
          <p:cNvSpPr>
            <a:spLocks noGrp="1"/>
          </p:cNvSpPr>
          <p:nvPr>
            <p:ph type="title"/>
          </p:nvPr>
        </p:nvSpPr>
        <p:spPr/>
        <p:txBody>
          <a:bodyPr/>
          <a:lstStyle/>
          <a:p>
            <a:r>
              <a:rPr lang="en-US" dirty="0"/>
              <a:t>Faculty role</a:t>
            </a:r>
          </a:p>
        </p:txBody>
      </p:sp>
      <p:sp>
        <p:nvSpPr>
          <p:cNvPr id="3" name="Content Placeholder 2">
            <a:extLst>
              <a:ext uri="{FF2B5EF4-FFF2-40B4-BE49-F238E27FC236}">
                <a16:creationId xmlns:a16="http://schemas.microsoft.com/office/drawing/2014/main" id="{A43026C3-682D-D842-B7B2-02A3E3EF1598}"/>
              </a:ext>
            </a:extLst>
          </p:cNvPr>
          <p:cNvSpPr>
            <a:spLocks noGrp="1"/>
          </p:cNvSpPr>
          <p:nvPr>
            <p:ph idx="1"/>
          </p:nvPr>
        </p:nvSpPr>
        <p:spPr/>
        <p:txBody>
          <a:bodyPr>
            <a:normAutofit fontScale="92500" lnSpcReduction="20000"/>
          </a:bodyPr>
          <a:lstStyle/>
          <a:p>
            <a:pPr>
              <a:lnSpc>
                <a:spcPct val="120000"/>
              </a:lnSpc>
            </a:pPr>
            <a:r>
              <a:rPr lang="en-US" sz="2900" dirty="0"/>
              <a:t>To orient residents as they begin their CBD journey</a:t>
            </a:r>
            <a:r>
              <a:rPr lang="en-US" dirty="0"/>
              <a:t>:</a:t>
            </a:r>
          </a:p>
          <a:p>
            <a:pPr lvl="1">
              <a:lnSpc>
                <a:spcPct val="120000"/>
              </a:lnSpc>
            </a:pPr>
            <a:r>
              <a:rPr lang="en-US" dirty="0"/>
              <a:t>Overall curriculum</a:t>
            </a:r>
          </a:p>
          <a:p>
            <a:pPr lvl="1">
              <a:lnSpc>
                <a:spcPct val="120000"/>
              </a:lnSpc>
            </a:pPr>
            <a:r>
              <a:rPr lang="en-US" dirty="0"/>
              <a:t>EPAs and milestones, including number required for entrustment</a:t>
            </a:r>
          </a:p>
          <a:p>
            <a:pPr lvl="1">
              <a:lnSpc>
                <a:spcPct val="120000"/>
              </a:lnSpc>
            </a:pPr>
            <a:r>
              <a:rPr lang="en-US" dirty="0"/>
              <a:t>Competencies</a:t>
            </a:r>
          </a:p>
          <a:p>
            <a:pPr lvl="1">
              <a:lnSpc>
                <a:spcPct val="120000"/>
              </a:lnSpc>
            </a:pPr>
            <a:r>
              <a:rPr lang="en-US" dirty="0"/>
              <a:t>Required Training Experiences (RTE’s)</a:t>
            </a:r>
          </a:p>
          <a:p>
            <a:pPr lvl="1">
              <a:lnSpc>
                <a:spcPct val="120000"/>
              </a:lnSpc>
            </a:pPr>
            <a:r>
              <a:rPr lang="en-US" dirty="0"/>
              <a:t>Local assessment strategy including all modalities of assessment</a:t>
            </a:r>
          </a:p>
          <a:p>
            <a:pPr lvl="1">
              <a:lnSpc>
                <a:spcPct val="120000"/>
              </a:lnSpc>
            </a:pPr>
            <a:r>
              <a:rPr lang="en-US" dirty="0"/>
              <a:t>How the competence committee report will be shared with residents</a:t>
            </a:r>
          </a:p>
          <a:p>
            <a:pPr lvl="1">
              <a:lnSpc>
                <a:spcPct val="120000"/>
              </a:lnSpc>
            </a:pPr>
            <a:r>
              <a:rPr lang="en-US" dirty="0"/>
              <a:t>How mentorship will work – PD or Academic Advisor</a:t>
            </a:r>
          </a:p>
          <a:p>
            <a:endParaRPr lang="en-US" dirty="0"/>
          </a:p>
        </p:txBody>
      </p:sp>
    </p:spTree>
    <p:custDataLst>
      <p:tags r:id="rId1"/>
    </p:custDataLst>
    <p:extLst>
      <p:ext uri="{BB962C8B-B14F-4D97-AF65-F5344CB8AC3E}">
        <p14:creationId xmlns:p14="http://schemas.microsoft.com/office/powerpoint/2010/main" val="950099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Faculty role</a:t>
            </a:r>
          </a:p>
        </p:txBody>
      </p:sp>
      <p:graphicFrame>
        <p:nvGraphicFramePr>
          <p:cNvPr id="5" name="Content Placeholder 2">
            <a:extLst>
              <a:ext uri="{FF2B5EF4-FFF2-40B4-BE49-F238E27FC236}">
                <a16:creationId xmlns:a16="http://schemas.microsoft.com/office/drawing/2014/main" id="{AF2FAEA1-63EA-B325-C089-0A093A24BBD6}"/>
              </a:ext>
            </a:extLst>
          </p:cNvPr>
          <p:cNvGraphicFramePr>
            <a:graphicFrameLocks noGrp="1"/>
          </p:cNvGraphicFramePr>
          <p:nvPr>
            <p:ph idx="1"/>
            <p:extLst>
              <p:ext uri="{D42A27DB-BD31-4B8C-83A1-F6EECF244321}">
                <p14:modId xmlns:p14="http://schemas.microsoft.com/office/powerpoint/2010/main" val="147100575"/>
              </p:ext>
            </p:extLst>
          </p:nvPr>
        </p:nvGraphicFramePr>
        <p:xfrm>
          <a:off x="838200" y="1371600"/>
          <a:ext cx="10515600" cy="4914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Footer Placeholder 3">
            <a:extLst>
              <a:ext uri="{FF2B5EF4-FFF2-40B4-BE49-F238E27FC236}">
                <a16:creationId xmlns:a16="http://schemas.microsoft.com/office/drawing/2014/main" id="{69BCB307-B619-550D-6E06-44DE9D295CF5}"/>
              </a:ext>
            </a:extLst>
          </p:cNvPr>
          <p:cNvSpPr>
            <a:spLocks noGrp="1"/>
          </p:cNvSpPr>
          <p:nvPr>
            <p:ph type="ftr" sz="quarter" idx="4294967295"/>
          </p:nvPr>
        </p:nvSpPr>
        <p:spPr>
          <a:xfrm>
            <a:off x="0" y="6532563"/>
            <a:ext cx="4052888" cy="317500"/>
          </a:xfrm>
        </p:spPr>
        <p:txBody>
          <a:bodyPr/>
          <a:lstStyle/>
          <a:p>
            <a:pPr>
              <a:spcAft>
                <a:spcPts val="600"/>
              </a:spcAft>
            </a:pPr>
            <a:r>
              <a:rPr lang="en-US"/>
              <a:t>Resident Orientation</a:t>
            </a:r>
          </a:p>
        </p:txBody>
      </p:sp>
    </p:spTree>
    <p:custDataLst>
      <p:tags r:id="rId1"/>
    </p:custDataLst>
    <p:extLst>
      <p:ext uri="{BB962C8B-B14F-4D97-AF65-F5344CB8AC3E}">
        <p14:creationId xmlns:p14="http://schemas.microsoft.com/office/powerpoint/2010/main" val="593752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Preparing for and overcoming common challenges – Lessons learned</a:t>
            </a:r>
            <a:endParaRPr lang="en-US" strike="sngStrike" dirty="0"/>
          </a:p>
        </p:txBody>
      </p:sp>
      <p:sp>
        <p:nvSpPr>
          <p:cNvPr id="3" name="Content Placeholder 2"/>
          <p:cNvSpPr>
            <a:spLocks noGrp="1"/>
          </p:cNvSpPr>
          <p:nvPr>
            <p:ph sz="half" idx="2"/>
          </p:nvPr>
        </p:nvSpPr>
        <p:spPr>
          <a:xfrm>
            <a:off x="6172200" y="1825625"/>
            <a:ext cx="5181600" cy="4707206"/>
          </a:xfrm>
        </p:spPr>
        <p:txBody>
          <a:bodyPr>
            <a:normAutofit/>
          </a:bodyPr>
          <a:lstStyle/>
          <a:p>
            <a:r>
              <a:rPr lang="en-US" sz="2000" dirty="0"/>
              <a:t>Here are some </a:t>
            </a:r>
            <a:r>
              <a:rPr lang="en-US" sz="2000" dirty="0">
                <a:solidFill>
                  <a:srgbClr val="FF0000"/>
                </a:solidFill>
              </a:rPr>
              <a:t>challenges/frustrations</a:t>
            </a:r>
            <a:r>
              <a:rPr lang="en-US" sz="2000" dirty="0"/>
              <a:t> you may encounter:</a:t>
            </a:r>
          </a:p>
          <a:p>
            <a:pPr lvl="1"/>
            <a:r>
              <a:rPr lang="en-US" sz="1500" dirty="0"/>
              <a:t>Feeling like you’re chasing EPAs</a:t>
            </a:r>
          </a:p>
          <a:p>
            <a:pPr lvl="1"/>
            <a:r>
              <a:rPr lang="en-US" sz="1500" dirty="0"/>
              <a:t>Faculty saying "no" or not responding to observation requests you send through the electronic platform</a:t>
            </a:r>
          </a:p>
          <a:p>
            <a:pPr lvl="1"/>
            <a:r>
              <a:rPr lang="en-US" sz="1500" dirty="0"/>
              <a:t>Some faculty who may not have bought into CBD yet</a:t>
            </a:r>
          </a:p>
          <a:p>
            <a:pPr lvl="1"/>
            <a:r>
              <a:rPr lang="en-US" sz="1500" dirty="0"/>
              <a:t>Faculty don’t seem to understand the entrustment scale</a:t>
            </a:r>
          </a:p>
          <a:p>
            <a:pPr lvl="1"/>
            <a:r>
              <a:rPr lang="en-US" sz="1500" dirty="0"/>
              <a:t>Thinking you need to wait until you can get a 4 or a 5 on EPA observations, otherwise what is the point?</a:t>
            </a:r>
          </a:p>
          <a:p>
            <a:pPr lvl="1"/>
            <a:r>
              <a:rPr lang="en-US" sz="1500" dirty="0"/>
              <a:t>Not always getting timely, actionable feedback </a:t>
            </a:r>
          </a:p>
          <a:p>
            <a:pPr lvl="1"/>
            <a:r>
              <a:rPr lang="en-US" sz="1500" dirty="0"/>
              <a:t>Using cumbersome electronic platforms </a:t>
            </a:r>
          </a:p>
          <a:p>
            <a:pPr lvl="1"/>
            <a:r>
              <a:rPr lang="en-US" sz="1500" dirty="0"/>
              <a:t>Feeling like this is a lot of extra work</a:t>
            </a:r>
          </a:p>
          <a:p>
            <a:pPr lvl="1"/>
            <a:r>
              <a:rPr lang="en-US" sz="1500" dirty="0"/>
              <a:t>Not understanding how EPAs link to learning</a:t>
            </a:r>
          </a:p>
        </p:txBody>
      </p:sp>
      <p:sp>
        <p:nvSpPr>
          <p:cNvPr id="10" name="Footer Placeholder 4">
            <a:extLst>
              <a:ext uri="{FF2B5EF4-FFF2-40B4-BE49-F238E27FC236}">
                <a16:creationId xmlns:a16="http://schemas.microsoft.com/office/drawing/2014/main" id="{F02C9588-5400-3198-3889-AC59EC539D6A}"/>
              </a:ext>
            </a:extLst>
          </p:cNvPr>
          <p:cNvSpPr>
            <a:spLocks noGrp="1"/>
          </p:cNvSpPr>
          <p:nvPr>
            <p:ph type="ftr" sz="quarter" idx="11"/>
          </p:nvPr>
        </p:nvSpPr>
        <p:spPr/>
        <p:txBody>
          <a:bodyPr anchor="t">
            <a:normAutofit/>
          </a:bodyPr>
          <a:lstStyle/>
          <a:p>
            <a:pPr>
              <a:spcAft>
                <a:spcPts val="600"/>
              </a:spcAft>
            </a:pPr>
            <a:r>
              <a:rPr lang="en-US"/>
              <a:t>Resident Orientation</a:t>
            </a:r>
          </a:p>
        </p:txBody>
      </p:sp>
      <p:pic>
        <p:nvPicPr>
          <p:cNvPr id="7" name="Content Placeholder 6" descr="Icon&#10;&#10;Description automatically generated">
            <a:extLst>
              <a:ext uri="{FF2B5EF4-FFF2-40B4-BE49-F238E27FC236}">
                <a16:creationId xmlns:a16="http://schemas.microsoft.com/office/drawing/2014/main" id="{BBE8F969-909A-C501-70E6-F0D564A148D7}"/>
              </a:ext>
            </a:extLst>
          </p:cNvPr>
          <p:cNvPicPr>
            <a:picLocks noGrp="1" noChangeAspect="1"/>
          </p:cNvPicPr>
          <p:nvPr>
            <p:ph sz="half" idx="1"/>
          </p:nvPr>
        </p:nvPicPr>
        <p:blipFill>
          <a:blip r:embed="rId4"/>
          <a:stretch>
            <a:fillRect/>
          </a:stretch>
        </p:blipFill>
        <p:spPr>
          <a:xfrm>
            <a:off x="1427956" y="1989138"/>
            <a:ext cx="4002087" cy="4002087"/>
          </a:xfrm>
        </p:spPr>
      </p:pic>
      <p:sp>
        <p:nvSpPr>
          <p:cNvPr id="11" name="TextBox 10">
            <a:extLst>
              <a:ext uri="{FF2B5EF4-FFF2-40B4-BE49-F238E27FC236}">
                <a16:creationId xmlns:a16="http://schemas.microsoft.com/office/drawing/2014/main" id="{443A8CCA-0BCE-31AD-C391-6CD9E9E3B9E3}"/>
              </a:ext>
            </a:extLst>
          </p:cNvPr>
          <p:cNvSpPr txBox="1"/>
          <p:nvPr/>
        </p:nvSpPr>
        <p:spPr>
          <a:xfrm>
            <a:off x="1427956" y="5982701"/>
            <a:ext cx="5063309" cy="276999"/>
          </a:xfrm>
          <a:prstGeom prst="rect">
            <a:avLst/>
          </a:prstGeom>
          <a:noFill/>
        </p:spPr>
        <p:txBody>
          <a:bodyPr wrap="none" rtlCol="0">
            <a:spAutoFit/>
          </a:bodyPr>
          <a:lstStyle/>
          <a:p>
            <a:r>
              <a:rPr lang="en-US" sz="1200" dirty="0">
                <a:solidFill>
                  <a:srgbClr val="0070C0"/>
                </a:solidFill>
              </a:rPr>
              <a:t>This photo </a:t>
            </a:r>
            <a:r>
              <a:rPr lang="en-US" sz="1200" dirty="0"/>
              <a:t>by Unknown Author is licensed under </a:t>
            </a:r>
            <a:r>
              <a:rPr lang="en-US" sz="1200" dirty="0">
                <a:solidFill>
                  <a:srgbClr val="0070C0"/>
                </a:solidFill>
              </a:rPr>
              <a:t>medium.com (public domain)</a:t>
            </a:r>
          </a:p>
        </p:txBody>
      </p:sp>
    </p:spTree>
    <p:custDataLst>
      <p:tags r:id="rId1"/>
    </p:custDataLst>
    <p:extLst>
      <p:ext uri="{BB962C8B-B14F-4D97-AF65-F5344CB8AC3E}">
        <p14:creationId xmlns:p14="http://schemas.microsoft.com/office/powerpoint/2010/main" val="164906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706E9-CCE4-C62E-F76A-A602B26665C3}"/>
              </a:ext>
            </a:extLst>
          </p:cNvPr>
          <p:cNvSpPr>
            <a:spLocks noGrp="1"/>
          </p:cNvSpPr>
          <p:nvPr>
            <p:ph type="title"/>
          </p:nvPr>
        </p:nvSpPr>
        <p:spPr/>
        <p:txBody>
          <a:bodyPr/>
          <a:lstStyle/>
          <a:p>
            <a:br>
              <a:rPr lang="en-US" dirty="0"/>
            </a:br>
            <a:r>
              <a:rPr lang="en-US" dirty="0"/>
              <a:t>Solutions</a:t>
            </a:r>
          </a:p>
        </p:txBody>
      </p:sp>
      <p:sp>
        <p:nvSpPr>
          <p:cNvPr id="5" name="Content Placeholder 4">
            <a:extLst>
              <a:ext uri="{FF2B5EF4-FFF2-40B4-BE49-F238E27FC236}">
                <a16:creationId xmlns:a16="http://schemas.microsoft.com/office/drawing/2014/main" id="{74AED763-4C55-4267-7E3F-0E0A9A62649D}"/>
              </a:ext>
            </a:extLst>
          </p:cNvPr>
          <p:cNvSpPr>
            <a:spLocks noGrp="1"/>
          </p:cNvSpPr>
          <p:nvPr>
            <p:ph idx="1"/>
          </p:nvPr>
        </p:nvSpPr>
        <p:spPr>
          <a:xfrm>
            <a:off x="838200" y="2011680"/>
            <a:ext cx="10515600" cy="3611880"/>
          </a:xfrm>
        </p:spPr>
        <p:txBody>
          <a:bodyPr>
            <a:normAutofit fontScale="92500" lnSpcReduction="10000"/>
          </a:bodyPr>
          <a:lstStyle/>
          <a:p>
            <a:pPr algn="ctr"/>
            <a:r>
              <a:rPr lang="en-US" sz="3600" b="1" dirty="0"/>
              <a:t>We hear you</a:t>
            </a:r>
          </a:p>
          <a:p>
            <a:r>
              <a:rPr lang="en-US" dirty="0"/>
              <a:t>Faculty Development is happening</a:t>
            </a:r>
          </a:p>
          <a:p>
            <a:pPr lvl="1"/>
            <a:r>
              <a:rPr lang="en-US" dirty="0"/>
              <a:t>Feedback and coaching</a:t>
            </a:r>
          </a:p>
          <a:p>
            <a:pPr lvl="1"/>
            <a:r>
              <a:rPr lang="en-US" dirty="0" err="1"/>
              <a:t>Entrustability</a:t>
            </a:r>
            <a:endParaRPr lang="en-US" dirty="0"/>
          </a:p>
          <a:p>
            <a:pPr lvl="1"/>
            <a:r>
              <a:rPr lang="en-US" dirty="0"/>
              <a:t>Implementation of the WBAs</a:t>
            </a:r>
          </a:p>
          <a:p>
            <a:pPr lvl="1"/>
            <a:r>
              <a:rPr lang="en-US" dirty="0"/>
              <a:t>Working with faculty to meet learners ½ way</a:t>
            </a:r>
          </a:p>
          <a:p>
            <a:r>
              <a:rPr lang="en-US" dirty="0"/>
              <a:t>Growth mindset – don’t need to be entrusted every time, coaching FOR learning</a:t>
            </a:r>
          </a:p>
          <a:p>
            <a:r>
              <a:rPr lang="en-US" dirty="0"/>
              <a:t>Open forum, town halls, continuous boluses of information</a:t>
            </a:r>
          </a:p>
          <a:p>
            <a:endParaRPr lang="en-US" dirty="0"/>
          </a:p>
        </p:txBody>
      </p:sp>
      <p:sp>
        <p:nvSpPr>
          <p:cNvPr id="4" name="Footer Placeholder 3">
            <a:extLst>
              <a:ext uri="{FF2B5EF4-FFF2-40B4-BE49-F238E27FC236}">
                <a16:creationId xmlns:a16="http://schemas.microsoft.com/office/drawing/2014/main" id="{0F2B0B05-067B-B517-0191-922320C8FC92}"/>
              </a:ext>
            </a:extLst>
          </p:cNvPr>
          <p:cNvSpPr>
            <a:spLocks noGrp="1"/>
          </p:cNvSpPr>
          <p:nvPr>
            <p:ph type="ftr" sz="quarter" idx="4294967295"/>
          </p:nvPr>
        </p:nvSpPr>
        <p:spPr>
          <a:xfrm>
            <a:off x="0" y="6532563"/>
            <a:ext cx="4052888" cy="317500"/>
          </a:xfrm>
        </p:spPr>
        <p:txBody>
          <a:bodyPr/>
          <a:lstStyle/>
          <a:p>
            <a:r>
              <a:rPr lang="en-US"/>
              <a:t>Resident Orientation</a:t>
            </a:r>
          </a:p>
        </p:txBody>
      </p:sp>
    </p:spTree>
    <p:extLst>
      <p:ext uri="{BB962C8B-B14F-4D97-AF65-F5344CB8AC3E}">
        <p14:creationId xmlns:p14="http://schemas.microsoft.com/office/powerpoint/2010/main" val="446367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9553-ED8C-60B6-F93C-223CC9196482}"/>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638BE4DB-9F25-51F5-CCB1-54E34027B913}"/>
              </a:ext>
            </a:extLst>
          </p:cNvPr>
          <p:cNvSpPr>
            <a:spLocks noGrp="1"/>
          </p:cNvSpPr>
          <p:nvPr>
            <p:ph idx="1"/>
          </p:nvPr>
        </p:nvSpPr>
        <p:spPr/>
        <p:txBody>
          <a:bodyPr/>
          <a:lstStyle/>
          <a:p>
            <a:pPr>
              <a:lnSpc>
                <a:spcPct val="120000"/>
              </a:lnSpc>
            </a:pPr>
            <a:r>
              <a:rPr lang="en-US" dirty="0"/>
              <a:t>Don’t forget to find out more from your PD or PA about: </a:t>
            </a:r>
          </a:p>
          <a:p>
            <a:pPr lvl="1">
              <a:lnSpc>
                <a:spcPct val="120000"/>
              </a:lnSpc>
            </a:pPr>
            <a:r>
              <a:rPr lang="en-US" dirty="0"/>
              <a:t>the Competence Committee process</a:t>
            </a:r>
          </a:p>
          <a:p>
            <a:pPr lvl="1">
              <a:lnSpc>
                <a:spcPct val="120000"/>
              </a:lnSpc>
            </a:pPr>
            <a:r>
              <a:rPr lang="en-US" dirty="0"/>
              <a:t>how your EPAs map to your rotations</a:t>
            </a:r>
          </a:p>
          <a:p>
            <a:pPr lvl="1">
              <a:lnSpc>
                <a:spcPct val="120000"/>
              </a:lnSpc>
            </a:pPr>
            <a:r>
              <a:rPr lang="en-US" dirty="0"/>
              <a:t>completing EPAs during off-service rotation</a:t>
            </a:r>
          </a:p>
          <a:p>
            <a:endParaRPr lang="en-US" dirty="0"/>
          </a:p>
        </p:txBody>
      </p:sp>
      <p:sp>
        <p:nvSpPr>
          <p:cNvPr id="5" name="Footer Placeholder 4">
            <a:extLst>
              <a:ext uri="{FF2B5EF4-FFF2-40B4-BE49-F238E27FC236}">
                <a16:creationId xmlns:a16="http://schemas.microsoft.com/office/drawing/2014/main" id="{B70ACC07-1B98-90DF-89D4-6834D1324957}"/>
              </a:ext>
            </a:extLst>
          </p:cNvPr>
          <p:cNvSpPr>
            <a:spLocks noGrp="1"/>
          </p:cNvSpPr>
          <p:nvPr>
            <p:ph type="ftr" sz="quarter" idx="4294967295"/>
          </p:nvPr>
        </p:nvSpPr>
        <p:spPr>
          <a:xfrm>
            <a:off x="0" y="6356350"/>
            <a:ext cx="4114800" cy="365125"/>
          </a:xfrm>
        </p:spPr>
        <p:txBody>
          <a:bodyPr/>
          <a:lstStyle/>
          <a:p>
            <a:r>
              <a:rPr lang="en-US"/>
              <a:t>Resident Orientation</a:t>
            </a:r>
          </a:p>
        </p:txBody>
      </p:sp>
      <p:pic>
        <p:nvPicPr>
          <p:cNvPr id="6" name="Picture 5" descr="A picture containing diagram&#10;&#10;Description automatically generated">
            <a:extLst>
              <a:ext uri="{FF2B5EF4-FFF2-40B4-BE49-F238E27FC236}">
                <a16:creationId xmlns:a16="http://schemas.microsoft.com/office/drawing/2014/main" id="{0C53A72C-9AC0-6860-8224-5AA6CA8B156F}"/>
              </a:ext>
            </a:extLst>
          </p:cNvPr>
          <p:cNvPicPr>
            <a:picLocks noChangeAspect="1"/>
          </p:cNvPicPr>
          <p:nvPr/>
        </p:nvPicPr>
        <p:blipFill>
          <a:blip r:embed="rId2"/>
          <a:stretch>
            <a:fillRect/>
          </a:stretch>
        </p:blipFill>
        <p:spPr>
          <a:xfrm>
            <a:off x="3524810" y="3983643"/>
            <a:ext cx="5734050" cy="2257425"/>
          </a:xfrm>
          <a:prstGeom prst="rect">
            <a:avLst/>
          </a:prstGeom>
        </p:spPr>
      </p:pic>
      <p:sp>
        <p:nvSpPr>
          <p:cNvPr id="9" name="TextBox 8">
            <a:extLst>
              <a:ext uri="{FF2B5EF4-FFF2-40B4-BE49-F238E27FC236}">
                <a16:creationId xmlns:a16="http://schemas.microsoft.com/office/drawing/2014/main" id="{23BE8295-6D48-E0EC-28AB-6FC378D901EE}"/>
              </a:ext>
            </a:extLst>
          </p:cNvPr>
          <p:cNvSpPr txBox="1"/>
          <p:nvPr/>
        </p:nvSpPr>
        <p:spPr>
          <a:xfrm>
            <a:off x="3404673" y="6261913"/>
            <a:ext cx="5382948" cy="276999"/>
          </a:xfrm>
          <a:prstGeom prst="rect">
            <a:avLst/>
          </a:prstGeom>
          <a:noFill/>
        </p:spPr>
        <p:txBody>
          <a:bodyPr wrap="none" rtlCol="0">
            <a:spAutoFit/>
          </a:bodyPr>
          <a:lstStyle/>
          <a:p>
            <a:r>
              <a:rPr lang="en-US" sz="1200" dirty="0">
                <a:solidFill>
                  <a:srgbClr val="0070C0"/>
                </a:solidFill>
              </a:rPr>
              <a:t>This photo </a:t>
            </a:r>
            <a:r>
              <a:rPr lang="en-US" sz="1200" dirty="0"/>
              <a:t>by Unknown Author is licensed under </a:t>
            </a:r>
            <a:r>
              <a:rPr lang="en-US" sz="1200" dirty="0">
                <a:solidFill>
                  <a:srgbClr val="0070C0"/>
                </a:solidFill>
              </a:rPr>
              <a:t>bath-business.net (public domain)</a:t>
            </a:r>
          </a:p>
        </p:txBody>
      </p:sp>
    </p:spTree>
    <p:extLst>
      <p:ext uri="{BB962C8B-B14F-4D97-AF65-F5344CB8AC3E}">
        <p14:creationId xmlns:p14="http://schemas.microsoft.com/office/powerpoint/2010/main" val="807894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2E69-D90A-5A36-562D-F2C0020ED1AD}"/>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1A8E870E-6B2D-DD57-EF46-28A0582FECBE}"/>
              </a:ext>
            </a:extLst>
          </p:cNvPr>
          <p:cNvSpPr>
            <a:spLocks noGrp="1"/>
          </p:cNvSpPr>
          <p:nvPr>
            <p:ph idx="1"/>
          </p:nvPr>
        </p:nvSpPr>
        <p:spPr>
          <a:xfrm>
            <a:off x="469232" y="1989138"/>
            <a:ext cx="5626768" cy="3543209"/>
          </a:xfrm>
        </p:spPr>
        <p:txBody>
          <a:bodyPr>
            <a:normAutofit/>
          </a:bodyPr>
          <a:lstStyle/>
          <a:p>
            <a:pPr marL="457200" indent="-457200">
              <a:buFont typeface="Arial" panose="020B0604020202020204" pitchFamily="34" charset="0"/>
              <a:buChar char="•"/>
            </a:pPr>
            <a:r>
              <a:rPr lang="en-US" dirty="0"/>
              <a:t>Poster list of EPAs in clinic space</a:t>
            </a:r>
          </a:p>
          <a:p>
            <a:pPr marL="457200" indent="-457200">
              <a:buFont typeface="Arial" panose="020B0604020202020204" pitchFamily="34" charset="0"/>
              <a:buChar char="•"/>
            </a:pPr>
            <a:r>
              <a:rPr lang="en-US" dirty="0"/>
              <a:t>QR codes to take residents right to the e-platform</a:t>
            </a:r>
          </a:p>
          <a:p>
            <a:pPr marL="457200" indent="-457200">
              <a:buFont typeface="Arial" panose="020B0604020202020204" pitchFamily="34" charset="0"/>
              <a:buChar char="•"/>
            </a:pPr>
            <a:r>
              <a:rPr lang="en-US" dirty="0"/>
              <a:t>Resident “paragraph” to faculty when requesting a WBA</a:t>
            </a:r>
          </a:p>
          <a:p>
            <a:pPr marL="457200" indent="-457200">
              <a:buFont typeface="Arial" panose="020B0604020202020204" pitchFamily="34" charset="0"/>
              <a:buChar char="•"/>
            </a:pPr>
            <a:r>
              <a:rPr lang="en-US" dirty="0"/>
              <a:t>Buttons “ask me to do an EPA”</a:t>
            </a:r>
          </a:p>
          <a:p>
            <a:pPr marL="457200" indent="-457200">
              <a:buFont typeface="Arial" panose="020B0604020202020204" pitchFamily="34" charset="0"/>
              <a:buChar char="•"/>
            </a:pPr>
            <a:r>
              <a:rPr lang="en-US" dirty="0"/>
              <a:t>Competitions within clinical areas</a:t>
            </a:r>
          </a:p>
        </p:txBody>
      </p:sp>
      <p:sp>
        <p:nvSpPr>
          <p:cNvPr id="4" name="Content Placeholder 3">
            <a:extLst>
              <a:ext uri="{FF2B5EF4-FFF2-40B4-BE49-F238E27FC236}">
                <a16:creationId xmlns:a16="http://schemas.microsoft.com/office/drawing/2014/main" id="{ED0392E8-EB26-8795-3E14-E7AE0B561A73}"/>
              </a:ext>
            </a:extLst>
          </p:cNvPr>
          <p:cNvSpPr>
            <a:spLocks noGrp="1"/>
          </p:cNvSpPr>
          <p:nvPr>
            <p:ph sz="half" idx="4294967295"/>
          </p:nvPr>
        </p:nvSpPr>
        <p:spPr>
          <a:xfrm>
            <a:off x="6336632" y="1989138"/>
            <a:ext cx="5181600" cy="4002087"/>
          </a:xfrm>
        </p:spPr>
        <p:txBody>
          <a:bodyPr>
            <a:normAutofit lnSpcReduction="10000"/>
          </a:bodyPr>
          <a:lstStyle/>
          <a:p>
            <a:r>
              <a:rPr lang="en-US" dirty="0"/>
              <a:t>Report cards – how is an area doing</a:t>
            </a:r>
          </a:p>
          <a:p>
            <a:r>
              <a:rPr lang="en-US" dirty="0"/>
              <a:t>EPA champions – who is making it work and how are they doing it? (residents and faculty)</a:t>
            </a:r>
          </a:p>
          <a:p>
            <a:r>
              <a:rPr lang="en-US" dirty="0"/>
              <a:t>Bootcamp for PDs and PAs and CC chairs</a:t>
            </a:r>
          </a:p>
          <a:p>
            <a:r>
              <a:rPr lang="en-US" dirty="0"/>
              <a:t>Frequent boluses of information</a:t>
            </a:r>
          </a:p>
          <a:p>
            <a:r>
              <a:rPr lang="en-US" dirty="0"/>
              <a:t>CQI Process</a:t>
            </a:r>
          </a:p>
        </p:txBody>
      </p:sp>
      <p:sp>
        <p:nvSpPr>
          <p:cNvPr id="5" name="Footer Placeholder 4">
            <a:extLst>
              <a:ext uri="{FF2B5EF4-FFF2-40B4-BE49-F238E27FC236}">
                <a16:creationId xmlns:a16="http://schemas.microsoft.com/office/drawing/2014/main" id="{D1A33F5A-431A-D50A-19A3-BF88FC0CFAC9}"/>
              </a:ext>
            </a:extLst>
          </p:cNvPr>
          <p:cNvSpPr>
            <a:spLocks noGrp="1"/>
          </p:cNvSpPr>
          <p:nvPr>
            <p:ph type="ftr" sz="quarter" idx="4294967295"/>
          </p:nvPr>
        </p:nvSpPr>
        <p:spPr>
          <a:xfrm>
            <a:off x="0" y="6356350"/>
            <a:ext cx="4114800" cy="365125"/>
          </a:xfrm>
        </p:spPr>
        <p:txBody>
          <a:bodyPr/>
          <a:lstStyle/>
          <a:p>
            <a:r>
              <a:rPr lang="en-US"/>
              <a:t>Resident Orientation</a:t>
            </a:r>
          </a:p>
        </p:txBody>
      </p:sp>
    </p:spTree>
    <p:extLst>
      <p:ext uri="{BB962C8B-B14F-4D97-AF65-F5344CB8AC3E}">
        <p14:creationId xmlns:p14="http://schemas.microsoft.com/office/powerpoint/2010/main" val="372450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biggest change in medical education in</a:t>
            </a:r>
            <a:r>
              <a:rPr lang="mr-IN"/>
              <a:t>………</a:t>
            </a:r>
            <a:endParaRPr lang="en-US"/>
          </a:p>
        </p:txBody>
      </p:sp>
      <p:pic>
        <p:nvPicPr>
          <p:cNvPr id="4" name="Content Placeholder 3"/>
          <p:cNvPicPr>
            <a:picLocks noGrp="1" noChangeAspect="1"/>
          </p:cNvPicPr>
          <p:nvPr>
            <p:ph idx="1"/>
          </p:nvPr>
        </p:nvPicPr>
        <p:blipFill>
          <a:blip r:embed="rId3"/>
          <a:stretch>
            <a:fillRect/>
          </a:stretch>
        </p:blipFill>
        <p:spPr>
          <a:xfrm>
            <a:off x="4131079" y="1568450"/>
            <a:ext cx="3929841" cy="3543300"/>
          </a:xfrm>
        </p:spPr>
      </p:pic>
      <p:sp>
        <p:nvSpPr>
          <p:cNvPr id="3" name="Footer Placeholder 2">
            <a:extLst>
              <a:ext uri="{FF2B5EF4-FFF2-40B4-BE49-F238E27FC236}">
                <a16:creationId xmlns:a16="http://schemas.microsoft.com/office/drawing/2014/main" id="{35B6E237-9407-43EC-A2CF-5AAA5B8174DF}"/>
              </a:ext>
            </a:extLst>
          </p:cNvPr>
          <p:cNvSpPr>
            <a:spLocks noGrp="1"/>
          </p:cNvSpPr>
          <p:nvPr>
            <p:ph type="ftr" sz="quarter" idx="4294967295"/>
          </p:nvPr>
        </p:nvSpPr>
        <p:spPr>
          <a:xfrm>
            <a:off x="0" y="6532563"/>
            <a:ext cx="4052888" cy="317500"/>
          </a:xfrm>
        </p:spPr>
        <p:txBody>
          <a:bodyPr/>
          <a:lstStyle/>
          <a:p>
            <a:r>
              <a:rPr lang="en-US"/>
              <a:t>Resident Orientation</a:t>
            </a:r>
          </a:p>
        </p:txBody>
      </p:sp>
    </p:spTree>
    <p:extLst>
      <p:ext uri="{BB962C8B-B14F-4D97-AF65-F5344CB8AC3E}">
        <p14:creationId xmlns:p14="http://schemas.microsoft.com/office/powerpoint/2010/main" val="3531175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883F-D007-35A2-0F2F-20A9E51C2763}"/>
              </a:ext>
            </a:extLst>
          </p:cNvPr>
          <p:cNvSpPr>
            <a:spLocks noGrp="1"/>
          </p:cNvSpPr>
          <p:nvPr>
            <p:ph type="title"/>
          </p:nvPr>
        </p:nvSpPr>
        <p:spPr/>
        <p:txBody>
          <a:bodyPr anchor="ctr">
            <a:normAutofit/>
          </a:bodyPr>
          <a:lstStyle/>
          <a:p>
            <a:r>
              <a:rPr lang="en-US" dirty="0"/>
              <a:t>How will you know how you are doing?</a:t>
            </a:r>
          </a:p>
        </p:txBody>
      </p:sp>
      <p:sp>
        <p:nvSpPr>
          <p:cNvPr id="4" name="Footer Placeholder 3">
            <a:extLst>
              <a:ext uri="{FF2B5EF4-FFF2-40B4-BE49-F238E27FC236}">
                <a16:creationId xmlns:a16="http://schemas.microsoft.com/office/drawing/2014/main" id="{EB915AAC-3B7D-6BFB-61CD-D86E0B575790}"/>
              </a:ext>
            </a:extLst>
          </p:cNvPr>
          <p:cNvSpPr>
            <a:spLocks noGrp="1"/>
          </p:cNvSpPr>
          <p:nvPr>
            <p:ph type="ftr" sz="quarter" idx="4294967295"/>
          </p:nvPr>
        </p:nvSpPr>
        <p:spPr>
          <a:xfrm>
            <a:off x="0" y="6532563"/>
            <a:ext cx="4052888" cy="317500"/>
          </a:xfrm>
        </p:spPr>
        <p:txBody>
          <a:bodyPr anchor="t">
            <a:normAutofit/>
          </a:bodyPr>
          <a:lstStyle/>
          <a:p>
            <a:pPr>
              <a:spcAft>
                <a:spcPts val="600"/>
              </a:spcAft>
            </a:pPr>
            <a:r>
              <a:rPr lang="en-US"/>
              <a:t>Resident Orientation</a:t>
            </a:r>
          </a:p>
        </p:txBody>
      </p:sp>
      <p:pic>
        <p:nvPicPr>
          <p:cNvPr id="5" name="Picture 4" descr="A picture containing indoor, arranged&#10;&#10;Description automatically generated">
            <a:extLst>
              <a:ext uri="{FF2B5EF4-FFF2-40B4-BE49-F238E27FC236}">
                <a16:creationId xmlns:a16="http://schemas.microsoft.com/office/drawing/2014/main" id="{50ED4BD2-6930-FDB6-C627-3C99EEA4B874}"/>
              </a:ext>
            </a:extLst>
          </p:cNvPr>
          <p:cNvPicPr>
            <a:picLocks noChangeAspect="1"/>
          </p:cNvPicPr>
          <p:nvPr/>
        </p:nvPicPr>
        <p:blipFill>
          <a:blip r:embed="rId3"/>
          <a:stretch>
            <a:fillRect/>
          </a:stretch>
        </p:blipFill>
        <p:spPr>
          <a:xfrm>
            <a:off x="2756647" y="1513242"/>
            <a:ext cx="6585990" cy="3515958"/>
          </a:xfrm>
          <a:prstGeom prst="rect">
            <a:avLst/>
          </a:prstGeom>
        </p:spPr>
      </p:pic>
      <p:sp>
        <p:nvSpPr>
          <p:cNvPr id="9" name="TextBox 8">
            <a:extLst>
              <a:ext uri="{FF2B5EF4-FFF2-40B4-BE49-F238E27FC236}">
                <a16:creationId xmlns:a16="http://schemas.microsoft.com/office/drawing/2014/main" id="{47ECC773-123C-0E10-4980-AC8B2558B454}"/>
              </a:ext>
            </a:extLst>
          </p:cNvPr>
          <p:cNvSpPr txBox="1"/>
          <p:nvPr/>
        </p:nvSpPr>
        <p:spPr>
          <a:xfrm>
            <a:off x="2756647" y="5029200"/>
            <a:ext cx="5145191" cy="276999"/>
          </a:xfrm>
          <a:prstGeom prst="rect">
            <a:avLst/>
          </a:prstGeom>
          <a:noFill/>
        </p:spPr>
        <p:txBody>
          <a:bodyPr wrap="none" rtlCol="0">
            <a:spAutoFit/>
          </a:bodyPr>
          <a:lstStyle/>
          <a:p>
            <a:r>
              <a:rPr lang="en-US" sz="1200" dirty="0">
                <a:solidFill>
                  <a:srgbClr val="0070C0"/>
                </a:solidFill>
              </a:rPr>
              <a:t>This photo </a:t>
            </a:r>
            <a:r>
              <a:rPr lang="en-US" sz="1200" dirty="0"/>
              <a:t>by Unknown Author is licensed under </a:t>
            </a:r>
            <a:r>
              <a:rPr lang="en-US" sz="1200" dirty="0">
                <a:solidFill>
                  <a:srgbClr val="0070C0"/>
                </a:solidFill>
              </a:rPr>
              <a:t>fotomelia.com (public domain)</a:t>
            </a:r>
          </a:p>
        </p:txBody>
      </p:sp>
    </p:spTree>
    <p:extLst>
      <p:ext uri="{BB962C8B-B14F-4D97-AF65-F5344CB8AC3E}">
        <p14:creationId xmlns:p14="http://schemas.microsoft.com/office/powerpoint/2010/main" val="4146862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9361-AD52-B1DA-E1A2-9FBBE3F7D962}"/>
              </a:ext>
            </a:extLst>
          </p:cNvPr>
          <p:cNvSpPr>
            <a:spLocks noGrp="1"/>
          </p:cNvSpPr>
          <p:nvPr>
            <p:ph type="title"/>
          </p:nvPr>
        </p:nvSpPr>
        <p:spPr/>
        <p:txBody>
          <a:bodyPr anchor="ctr">
            <a:normAutofit/>
          </a:bodyPr>
          <a:lstStyle/>
          <a:p>
            <a:r>
              <a:rPr lang="en-US" dirty="0"/>
              <a:t>Mentorship Meeting</a:t>
            </a:r>
          </a:p>
        </p:txBody>
      </p:sp>
      <p:sp>
        <p:nvSpPr>
          <p:cNvPr id="4" name="Footer Placeholder 3">
            <a:extLst>
              <a:ext uri="{FF2B5EF4-FFF2-40B4-BE49-F238E27FC236}">
                <a16:creationId xmlns:a16="http://schemas.microsoft.com/office/drawing/2014/main" id="{74DD504A-BF45-2936-BC40-322AA68085E1}"/>
              </a:ext>
            </a:extLst>
          </p:cNvPr>
          <p:cNvSpPr>
            <a:spLocks noGrp="1"/>
          </p:cNvSpPr>
          <p:nvPr>
            <p:ph type="ftr" sz="quarter" idx="4294967295"/>
          </p:nvPr>
        </p:nvSpPr>
        <p:spPr>
          <a:xfrm>
            <a:off x="0" y="6532563"/>
            <a:ext cx="4052888" cy="317500"/>
          </a:xfrm>
        </p:spPr>
        <p:txBody>
          <a:bodyPr anchor="t">
            <a:normAutofit/>
          </a:bodyPr>
          <a:lstStyle/>
          <a:p>
            <a:pPr>
              <a:spcAft>
                <a:spcPts val="600"/>
              </a:spcAft>
            </a:pPr>
            <a:r>
              <a:rPr lang="en-US"/>
              <a:t>Resident Orientation</a:t>
            </a:r>
          </a:p>
        </p:txBody>
      </p:sp>
      <p:pic>
        <p:nvPicPr>
          <p:cNvPr id="7" name="Picture 6" descr="A picture containing indoor, toy, set&#10;&#10;Description automatically generated">
            <a:extLst>
              <a:ext uri="{FF2B5EF4-FFF2-40B4-BE49-F238E27FC236}">
                <a16:creationId xmlns:a16="http://schemas.microsoft.com/office/drawing/2014/main" id="{D6C67060-B1DD-3FB0-1557-CE9484063AB9}"/>
              </a:ext>
            </a:extLst>
          </p:cNvPr>
          <p:cNvPicPr>
            <a:picLocks noChangeAspect="1"/>
          </p:cNvPicPr>
          <p:nvPr/>
        </p:nvPicPr>
        <p:blipFill rotWithShape="1">
          <a:blip r:embed="rId2"/>
          <a:srcRect t="19842"/>
          <a:stretch/>
        </p:blipFill>
        <p:spPr>
          <a:xfrm>
            <a:off x="2667000" y="1304365"/>
            <a:ext cx="6858000" cy="5497260"/>
          </a:xfrm>
          <a:prstGeom prst="rect">
            <a:avLst/>
          </a:prstGeom>
        </p:spPr>
      </p:pic>
      <p:sp>
        <p:nvSpPr>
          <p:cNvPr id="8" name="TextBox 7">
            <a:extLst>
              <a:ext uri="{FF2B5EF4-FFF2-40B4-BE49-F238E27FC236}">
                <a16:creationId xmlns:a16="http://schemas.microsoft.com/office/drawing/2014/main" id="{C244BF8B-BEE5-F0F2-FAE9-A62160B6603A}"/>
              </a:ext>
            </a:extLst>
          </p:cNvPr>
          <p:cNvSpPr txBox="1"/>
          <p:nvPr/>
        </p:nvSpPr>
        <p:spPr>
          <a:xfrm>
            <a:off x="3523404" y="6524626"/>
            <a:ext cx="4868192" cy="276999"/>
          </a:xfrm>
          <a:prstGeom prst="rect">
            <a:avLst/>
          </a:prstGeom>
          <a:noFill/>
        </p:spPr>
        <p:txBody>
          <a:bodyPr wrap="none" rtlCol="0">
            <a:spAutoFit/>
          </a:bodyPr>
          <a:lstStyle/>
          <a:p>
            <a:r>
              <a:rPr lang="en-US" sz="1200" dirty="0">
                <a:solidFill>
                  <a:srgbClr val="0070C0"/>
                </a:solidFill>
              </a:rPr>
              <a:t>This photo </a:t>
            </a:r>
            <a:r>
              <a:rPr lang="en-US" sz="1200" dirty="0"/>
              <a:t>by Unknown Author is licensed under </a:t>
            </a:r>
            <a:r>
              <a:rPr lang="en-US" sz="1200" dirty="0" err="1">
                <a:solidFill>
                  <a:srgbClr val="0070C0"/>
                </a:solidFill>
              </a:rPr>
              <a:t>Pixabay</a:t>
            </a:r>
            <a:r>
              <a:rPr lang="en-US" sz="1200" dirty="0">
                <a:solidFill>
                  <a:srgbClr val="0070C0"/>
                </a:solidFill>
              </a:rPr>
              <a:t> (public domain)</a:t>
            </a:r>
          </a:p>
        </p:txBody>
      </p:sp>
    </p:spTree>
    <p:extLst>
      <p:ext uri="{BB962C8B-B14F-4D97-AF65-F5344CB8AC3E}">
        <p14:creationId xmlns:p14="http://schemas.microsoft.com/office/powerpoint/2010/main" val="3176574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9490-953E-68BD-F831-24E83784EA16}"/>
              </a:ext>
            </a:extLst>
          </p:cNvPr>
          <p:cNvSpPr>
            <a:spLocks noGrp="1"/>
          </p:cNvSpPr>
          <p:nvPr>
            <p:ph type="title"/>
          </p:nvPr>
        </p:nvSpPr>
        <p:spPr/>
        <p:txBody>
          <a:bodyPr anchor="ctr">
            <a:normAutofit/>
          </a:bodyPr>
          <a:lstStyle/>
          <a:p>
            <a:r>
              <a:rPr lang="en-US" dirty="0"/>
              <a:t>Competence Committee</a:t>
            </a:r>
          </a:p>
        </p:txBody>
      </p:sp>
      <p:sp>
        <p:nvSpPr>
          <p:cNvPr id="4" name="Footer Placeholder 3">
            <a:extLst>
              <a:ext uri="{FF2B5EF4-FFF2-40B4-BE49-F238E27FC236}">
                <a16:creationId xmlns:a16="http://schemas.microsoft.com/office/drawing/2014/main" id="{94BA2E21-93F9-6989-58B0-24BDF999974E}"/>
              </a:ext>
            </a:extLst>
          </p:cNvPr>
          <p:cNvSpPr>
            <a:spLocks noGrp="1"/>
          </p:cNvSpPr>
          <p:nvPr>
            <p:ph type="ftr" sz="quarter" idx="4294967295"/>
          </p:nvPr>
        </p:nvSpPr>
        <p:spPr>
          <a:xfrm>
            <a:off x="0" y="6532563"/>
            <a:ext cx="4052888" cy="317500"/>
          </a:xfrm>
        </p:spPr>
        <p:txBody>
          <a:bodyPr anchor="t">
            <a:normAutofit/>
          </a:bodyPr>
          <a:lstStyle/>
          <a:p>
            <a:pPr>
              <a:spcAft>
                <a:spcPts val="600"/>
              </a:spcAft>
            </a:pPr>
            <a:r>
              <a:rPr lang="en-US"/>
              <a:t>Resident Orientation</a:t>
            </a:r>
          </a:p>
        </p:txBody>
      </p:sp>
      <p:pic>
        <p:nvPicPr>
          <p:cNvPr id="7" name="Picture 6" descr="A picture containing outdoor object&#10;&#10;Description automatically generated">
            <a:extLst>
              <a:ext uri="{FF2B5EF4-FFF2-40B4-BE49-F238E27FC236}">
                <a16:creationId xmlns:a16="http://schemas.microsoft.com/office/drawing/2014/main" id="{157150FA-D926-679D-6612-0206EBC8D1CA}"/>
              </a:ext>
            </a:extLst>
          </p:cNvPr>
          <p:cNvPicPr>
            <a:picLocks noChangeAspect="1"/>
          </p:cNvPicPr>
          <p:nvPr/>
        </p:nvPicPr>
        <p:blipFill>
          <a:blip r:embed="rId3"/>
          <a:stretch>
            <a:fillRect/>
          </a:stretch>
        </p:blipFill>
        <p:spPr>
          <a:xfrm>
            <a:off x="2380129" y="1867647"/>
            <a:ext cx="7620000" cy="4064000"/>
          </a:xfrm>
          <a:prstGeom prst="rect">
            <a:avLst/>
          </a:prstGeom>
        </p:spPr>
      </p:pic>
      <p:sp>
        <p:nvSpPr>
          <p:cNvPr id="8" name="TextBox 7">
            <a:extLst>
              <a:ext uri="{FF2B5EF4-FFF2-40B4-BE49-F238E27FC236}">
                <a16:creationId xmlns:a16="http://schemas.microsoft.com/office/drawing/2014/main" id="{73C4FA75-27C3-5F34-31AD-32FBB5EB92B7}"/>
              </a:ext>
            </a:extLst>
          </p:cNvPr>
          <p:cNvSpPr txBox="1"/>
          <p:nvPr/>
        </p:nvSpPr>
        <p:spPr>
          <a:xfrm>
            <a:off x="3523404" y="6524626"/>
            <a:ext cx="5411481" cy="276999"/>
          </a:xfrm>
          <a:prstGeom prst="rect">
            <a:avLst/>
          </a:prstGeom>
          <a:noFill/>
        </p:spPr>
        <p:txBody>
          <a:bodyPr wrap="none" rtlCol="0">
            <a:spAutoFit/>
          </a:bodyPr>
          <a:lstStyle/>
          <a:p>
            <a:r>
              <a:rPr lang="en-US" sz="1200" dirty="0">
                <a:solidFill>
                  <a:srgbClr val="0070C0"/>
                </a:solidFill>
              </a:rPr>
              <a:t>This photo </a:t>
            </a:r>
            <a:r>
              <a:rPr lang="en-US" sz="1200" dirty="0"/>
              <a:t>by Unknown Author is licensed under </a:t>
            </a:r>
            <a:r>
              <a:rPr lang="en-US" sz="1200" dirty="0">
                <a:solidFill>
                  <a:srgbClr val="0070C0"/>
                </a:solidFill>
              </a:rPr>
              <a:t>Clipart-library.com (public domain)</a:t>
            </a:r>
          </a:p>
        </p:txBody>
      </p:sp>
    </p:spTree>
    <p:extLst>
      <p:ext uri="{BB962C8B-B14F-4D97-AF65-F5344CB8AC3E}">
        <p14:creationId xmlns:p14="http://schemas.microsoft.com/office/powerpoint/2010/main" val="1613086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09D476BD-158F-4D46-9A2D-0BC9C3D6FCC4}"/>
              </a:ext>
            </a:extLst>
          </p:cNvPr>
          <p:cNvPicPr>
            <a:picLocks noChangeAspect="1"/>
          </p:cNvPicPr>
          <p:nvPr/>
        </p:nvPicPr>
        <p:blipFill>
          <a:blip r:embed="rId2"/>
          <a:stretch>
            <a:fillRect/>
          </a:stretch>
        </p:blipFill>
        <p:spPr>
          <a:xfrm>
            <a:off x="2836384" y="0"/>
            <a:ext cx="6519231" cy="6858000"/>
          </a:xfrm>
          <a:prstGeom prst="rect">
            <a:avLst/>
          </a:prstGeom>
        </p:spPr>
      </p:pic>
    </p:spTree>
    <p:extLst>
      <p:ext uri="{BB962C8B-B14F-4D97-AF65-F5344CB8AC3E}">
        <p14:creationId xmlns:p14="http://schemas.microsoft.com/office/powerpoint/2010/main" val="888852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a:t>
            </a:r>
            <a:r>
              <a:rPr lang="mr-IN"/>
              <a:t>–</a:t>
            </a:r>
            <a:r>
              <a:rPr lang="en-US"/>
              <a:t> what we said we would do</a:t>
            </a:r>
          </a:p>
        </p:txBody>
      </p:sp>
      <p:sp>
        <p:nvSpPr>
          <p:cNvPr id="3" name="Content Placeholder 2"/>
          <p:cNvSpPr>
            <a:spLocks noGrp="1"/>
          </p:cNvSpPr>
          <p:nvPr>
            <p:ph idx="1"/>
          </p:nvPr>
        </p:nvSpPr>
        <p:spPr/>
        <p:txBody>
          <a:bodyPr>
            <a:normAutofit lnSpcReduction="10000"/>
          </a:bodyPr>
          <a:lstStyle/>
          <a:p>
            <a:r>
              <a:rPr lang="en-US" dirty="0"/>
              <a:t>By the end of this session you will be able to:</a:t>
            </a:r>
          </a:p>
          <a:p>
            <a:pPr marL="514350" indent="-514350">
              <a:buFont typeface="+mj-lt"/>
              <a:buAutoNum type="arabicPeriod"/>
            </a:pPr>
            <a:r>
              <a:rPr lang="en-US" dirty="0"/>
              <a:t>Be familiar with an “off the shelf” resource that can be implemented to orient new residents to Competence By Design (CBD) for your CBD launch in July.</a:t>
            </a:r>
          </a:p>
          <a:p>
            <a:pPr marL="514350" indent="-514350">
              <a:buFont typeface="+mj-lt"/>
              <a:buAutoNum type="arabicPeriod"/>
            </a:pPr>
            <a:r>
              <a:rPr lang="en-US" dirty="0"/>
              <a:t>Have discussed planning for local program resident development for the 2022/23 academic year.</a:t>
            </a:r>
          </a:p>
          <a:p>
            <a:pPr marL="514350" indent="-514350">
              <a:buFont typeface="+mj-lt"/>
              <a:buAutoNum type="arabicPeriod"/>
            </a:pPr>
            <a:r>
              <a:rPr lang="en-US" dirty="0"/>
              <a:t>Have shared ideas and “tips and tricks” with colleagues across the country about preparing residents for CBD.</a:t>
            </a:r>
          </a:p>
          <a:p>
            <a:endParaRPr lang="en-US" dirty="0"/>
          </a:p>
        </p:txBody>
      </p:sp>
      <p:sp>
        <p:nvSpPr>
          <p:cNvPr id="4" name="Footer Placeholder 3">
            <a:extLst>
              <a:ext uri="{FF2B5EF4-FFF2-40B4-BE49-F238E27FC236}">
                <a16:creationId xmlns:a16="http://schemas.microsoft.com/office/drawing/2014/main" id="{D13FB718-803F-4CAD-9B8D-83A19AA729FA}"/>
              </a:ext>
            </a:extLst>
          </p:cNvPr>
          <p:cNvSpPr>
            <a:spLocks noGrp="1"/>
          </p:cNvSpPr>
          <p:nvPr>
            <p:ph type="ftr" sz="quarter" idx="4294967295"/>
          </p:nvPr>
        </p:nvSpPr>
        <p:spPr>
          <a:xfrm>
            <a:off x="0" y="6532563"/>
            <a:ext cx="4052888" cy="317500"/>
          </a:xfrm>
        </p:spPr>
        <p:txBody>
          <a:bodyPr/>
          <a:lstStyle/>
          <a:p>
            <a:r>
              <a:rPr lang="en-US"/>
              <a:t>Resident Orientation</a:t>
            </a:r>
          </a:p>
        </p:txBody>
      </p:sp>
    </p:spTree>
    <p:extLst>
      <p:ext uri="{BB962C8B-B14F-4D97-AF65-F5344CB8AC3E}">
        <p14:creationId xmlns:p14="http://schemas.microsoft.com/office/powerpoint/2010/main" val="2543689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3A83-DAAF-F94F-9DAC-179FDE31D0E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D7DC0D0-3E2F-3B4E-80DD-27495FAEE034}"/>
              </a:ext>
            </a:extLst>
          </p:cNvPr>
          <p:cNvSpPr>
            <a:spLocks noGrp="1"/>
          </p:cNvSpPr>
          <p:nvPr>
            <p:ph idx="1"/>
          </p:nvPr>
        </p:nvSpPr>
        <p:spPr/>
        <p:txBody>
          <a:bodyPr/>
          <a:lstStyle/>
          <a:p>
            <a:r>
              <a:rPr lang="en-US" dirty="0" err="1"/>
              <a:t>royalcollege.ca</a:t>
            </a:r>
            <a:r>
              <a:rPr lang="en-US" dirty="0"/>
              <a:t>  •  </a:t>
            </a:r>
            <a:r>
              <a:rPr lang="en-US" dirty="0" err="1"/>
              <a:t>collegeroyal.ca</a:t>
            </a:r>
            <a:endParaRPr lang="en-US" dirty="0"/>
          </a:p>
        </p:txBody>
      </p:sp>
    </p:spTree>
    <p:custDataLst>
      <p:tags r:id="rId1"/>
    </p:custDataLst>
    <p:extLst>
      <p:ext uri="{BB962C8B-B14F-4D97-AF65-F5344CB8AC3E}">
        <p14:creationId xmlns:p14="http://schemas.microsoft.com/office/powerpoint/2010/main" val="363189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But why change?</a:t>
            </a:r>
          </a:p>
        </p:txBody>
      </p:sp>
      <p:sp>
        <p:nvSpPr>
          <p:cNvPr id="3" name="Footer Placeholder 2">
            <a:extLst>
              <a:ext uri="{FF2B5EF4-FFF2-40B4-BE49-F238E27FC236}">
                <a16:creationId xmlns:a16="http://schemas.microsoft.com/office/drawing/2014/main" id="{9447B387-EFED-4D37-8F84-CAF2B64FB1DE}"/>
              </a:ext>
            </a:extLst>
          </p:cNvPr>
          <p:cNvSpPr>
            <a:spLocks noGrp="1"/>
          </p:cNvSpPr>
          <p:nvPr>
            <p:ph type="ftr" sz="quarter" idx="4294967295"/>
          </p:nvPr>
        </p:nvSpPr>
        <p:spPr>
          <a:xfrm>
            <a:off x="0" y="6532563"/>
            <a:ext cx="4052888" cy="317500"/>
          </a:xfrm>
        </p:spPr>
        <p:txBody>
          <a:bodyPr/>
          <a:lstStyle/>
          <a:p>
            <a:r>
              <a:rPr lang="en-US"/>
              <a:t>Resident Orientation</a:t>
            </a:r>
          </a:p>
        </p:txBody>
      </p:sp>
      <p:pic>
        <p:nvPicPr>
          <p:cNvPr id="7" name="Picture 6">
            <a:extLst>
              <a:ext uri="{FF2B5EF4-FFF2-40B4-BE49-F238E27FC236}">
                <a16:creationId xmlns:a16="http://schemas.microsoft.com/office/drawing/2014/main" id="{0E422B55-F8FA-3044-A623-BEFD607D6D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24852" y="1690688"/>
            <a:ext cx="6542296" cy="3931920"/>
          </a:xfrm>
          <a:prstGeom prst="rect">
            <a:avLst/>
          </a:prstGeom>
        </p:spPr>
      </p:pic>
      <p:sp>
        <p:nvSpPr>
          <p:cNvPr id="8" name="TextBox 7">
            <a:extLst>
              <a:ext uri="{FF2B5EF4-FFF2-40B4-BE49-F238E27FC236}">
                <a16:creationId xmlns:a16="http://schemas.microsoft.com/office/drawing/2014/main" id="{B71D55D4-CAE9-CE47-839B-ACD7C0996ECA}"/>
              </a:ext>
            </a:extLst>
          </p:cNvPr>
          <p:cNvSpPr txBox="1"/>
          <p:nvPr/>
        </p:nvSpPr>
        <p:spPr>
          <a:xfrm>
            <a:off x="5725886" y="6099457"/>
            <a:ext cx="9144000" cy="230832"/>
          </a:xfrm>
          <a:prstGeom prst="rect">
            <a:avLst/>
          </a:prstGeom>
          <a:noFill/>
        </p:spPr>
        <p:txBody>
          <a:bodyPr wrap="square" rtlCol="0">
            <a:spAutoFit/>
          </a:bodyPr>
          <a:lstStyle/>
          <a:p>
            <a:r>
              <a:rPr lang="en-US" sz="900">
                <a:hlinkClick r:id="rId4" tooltip="https://empowermentmomentsblog.com/2014/11/17/dare-to-be-the-best-you/"/>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99118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 ≠ time spent</a:t>
            </a:r>
          </a:p>
        </p:txBody>
      </p:sp>
      <p:pic>
        <p:nvPicPr>
          <p:cNvPr id="18" name="Picture 17">
            <a:extLst>
              <a:ext uri="{FF2B5EF4-FFF2-40B4-BE49-F238E27FC236}">
                <a16:creationId xmlns:a16="http://schemas.microsoft.com/office/drawing/2014/main" id="{DA9E5B03-7AAE-4592-8BD5-827668A831A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358515" y="2208436"/>
            <a:ext cx="5474970" cy="3642680"/>
          </a:xfrm>
          <a:prstGeom prst="rect">
            <a:avLst/>
          </a:prstGeom>
        </p:spPr>
      </p:pic>
      <p:sp>
        <p:nvSpPr>
          <p:cNvPr id="19" name="TextBox 18">
            <a:extLst>
              <a:ext uri="{FF2B5EF4-FFF2-40B4-BE49-F238E27FC236}">
                <a16:creationId xmlns:a16="http://schemas.microsoft.com/office/drawing/2014/main" id="{623F8D8C-E849-4BFF-BBC5-B4FE83B91B95}"/>
              </a:ext>
            </a:extLst>
          </p:cNvPr>
          <p:cNvSpPr txBox="1"/>
          <p:nvPr/>
        </p:nvSpPr>
        <p:spPr>
          <a:xfrm>
            <a:off x="4701540" y="5956554"/>
            <a:ext cx="9144000" cy="230832"/>
          </a:xfrm>
          <a:prstGeom prst="rect">
            <a:avLst/>
          </a:prstGeom>
          <a:noFill/>
        </p:spPr>
        <p:txBody>
          <a:bodyPr wrap="square" rtlCol="0">
            <a:spAutoFit/>
          </a:bodyPr>
          <a:lstStyle/>
          <a:p>
            <a:r>
              <a:rPr lang="en-US" sz="900" dirty="0">
                <a:hlinkClick r:id="rId5" tooltip="http://www.freeimageslive.co.uk/free_stock_image/cup-and-teabag-jpg"/>
              </a:rPr>
              <a:t>This Photo</a:t>
            </a:r>
            <a:r>
              <a:rPr lang="en-US" sz="900" dirty="0"/>
              <a:t> by Unknown Author is licensed under </a:t>
            </a:r>
            <a:r>
              <a:rPr lang="en-US" sz="900" dirty="0">
                <a:hlinkClick r:id="rId6" tooltip="https://creativecommons.org/licenses/by/3.0/"/>
              </a:rPr>
              <a:t>CC BY</a:t>
            </a:r>
            <a:endParaRPr lang="en-US" sz="900" dirty="0"/>
          </a:p>
        </p:txBody>
      </p:sp>
    </p:spTree>
    <p:custDataLst>
      <p:tags r:id="rId1"/>
    </p:custDataLst>
    <p:extLst>
      <p:ext uri="{BB962C8B-B14F-4D97-AF65-F5344CB8AC3E}">
        <p14:creationId xmlns:p14="http://schemas.microsoft.com/office/powerpoint/2010/main" val="14585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e, porcelain&#10;&#10;Description automatically generated">
            <a:extLst>
              <a:ext uri="{FF2B5EF4-FFF2-40B4-BE49-F238E27FC236}">
                <a16:creationId xmlns:a16="http://schemas.microsoft.com/office/drawing/2014/main" id="{51D905FE-9EAE-7828-44B4-F54349B5EF9F}"/>
              </a:ext>
            </a:extLst>
          </p:cNvPr>
          <p:cNvPicPr>
            <a:picLocks noChangeAspect="1"/>
          </p:cNvPicPr>
          <p:nvPr/>
        </p:nvPicPr>
        <p:blipFill>
          <a:blip r:embed="rId3"/>
          <a:stretch>
            <a:fillRect/>
          </a:stretch>
        </p:blipFill>
        <p:spPr>
          <a:xfrm>
            <a:off x="1645108" y="0"/>
            <a:ext cx="8901784" cy="6291943"/>
          </a:xfrm>
          <a:prstGeom prst="rect">
            <a:avLst/>
          </a:prstGeom>
        </p:spPr>
      </p:pic>
      <p:sp>
        <p:nvSpPr>
          <p:cNvPr id="6" name="TextBox 5">
            <a:extLst>
              <a:ext uri="{FF2B5EF4-FFF2-40B4-BE49-F238E27FC236}">
                <a16:creationId xmlns:a16="http://schemas.microsoft.com/office/drawing/2014/main" id="{DACB45EE-593C-B431-E51A-36B6AEF560E3}"/>
              </a:ext>
            </a:extLst>
          </p:cNvPr>
          <p:cNvSpPr txBox="1"/>
          <p:nvPr/>
        </p:nvSpPr>
        <p:spPr>
          <a:xfrm>
            <a:off x="1645108" y="6400800"/>
            <a:ext cx="4864409" cy="276999"/>
          </a:xfrm>
          <a:prstGeom prst="rect">
            <a:avLst/>
          </a:prstGeom>
          <a:noFill/>
        </p:spPr>
        <p:txBody>
          <a:bodyPr wrap="none" rtlCol="0">
            <a:spAutoFit/>
          </a:bodyPr>
          <a:lstStyle/>
          <a:p>
            <a:r>
              <a:rPr lang="en-US" sz="1200" dirty="0">
                <a:solidFill>
                  <a:srgbClr val="0070C0"/>
                </a:solidFill>
              </a:rPr>
              <a:t>This photo </a:t>
            </a:r>
            <a:r>
              <a:rPr lang="en-US" sz="1200" dirty="0"/>
              <a:t>by Unknown Author is licensed under </a:t>
            </a:r>
            <a:r>
              <a:rPr lang="en-US" sz="1200" dirty="0">
                <a:solidFill>
                  <a:srgbClr val="0070C0"/>
                </a:solidFill>
              </a:rPr>
              <a:t>Pikist.com (public domain)</a:t>
            </a:r>
          </a:p>
        </p:txBody>
      </p:sp>
    </p:spTree>
    <p:extLst>
      <p:ext uri="{BB962C8B-B14F-4D97-AF65-F5344CB8AC3E}">
        <p14:creationId xmlns:p14="http://schemas.microsoft.com/office/powerpoint/2010/main" val="255114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CBME and what is CBD?</a:t>
            </a:r>
          </a:p>
        </p:txBody>
      </p:sp>
      <p:sp>
        <p:nvSpPr>
          <p:cNvPr id="4" name="Footer Placeholder 3">
            <a:extLst>
              <a:ext uri="{FF2B5EF4-FFF2-40B4-BE49-F238E27FC236}">
                <a16:creationId xmlns:a16="http://schemas.microsoft.com/office/drawing/2014/main" id="{91091C22-74EB-4060-85E1-113A76310BD2}"/>
              </a:ext>
            </a:extLst>
          </p:cNvPr>
          <p:cNvSpPr>
            <a:spLocks noGrp="1"/>
          </p:cNvSpPr>
          <p:nvPr>
            <p:ph type="ftr" sz="quarter" idx="4294967295"/>
          </p:nvPr>
        </p:nvSpPr>
        <p:spPr>
          <a:xfrm>
            <a:off x="0" y="6356350"/>
            <a:ext cx="4114800" cy="365125"/>
          </a:xfrm>
        </p:spPr>
        <p:txBody>
          <a:bodyPr/>
          <a:lstStyle/>
          <a:p>
            <a:r>
              <a:rPr lang="en-US"/>
              <a:t>Resident Orientation</a:t>
            </a:r>
          </a:p>
        </p:txBody>
      </p:sp>
    </p:spTree>
    <p:extLst>
      <p:ext uri="{BB962C8B-B14F-4D97-AF65-F5344CB8AC3E}">
        <p14:creationId xmlns:p14="http://schemas.microsoft.com/office/powerpoint/2010/main" val="212171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10659</TotalTime>
  <Words>4570</Words>
  <Application>Microsoft Office PowerPoint</Application>
  <PresentationFormat>Widescreen</PresentationFormat>
  <Paragraphs>490</Paragraphs>
  <Slides>55</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Lucida Grande</vt:lpstr>
      <vt:lpstr>Office Theme</vt:lpstr>
      <vt:lpstr>How to use this slide deck</vt:lpstr>
      <vt:lpstr>READY-TO-TEACH CBD</vt:lpstr>
      <vt:lpstr>Acknowledgements</vt:lpstr>
      <vt:lpstr>Goals and Objectives</vt:lpstr>
      <vt:lpstr>The biggest change in medical education in………</vt:lpstr>
      <vt:lpstr>But why change?</vt:lpstr>
      <vt:lpstr>Competence ≠ time spent</vt:lpstr>
      <vt:lpstr>PowerPoint Presentation</vt:lpstr>
      <vt:lpstr>What is CBME and what is CBD?</vt:lpstr>
      <vt:lpstr>CBME</vt:lpstr>
      <vt:lpstr>CBD</vt:lpstr>
      <vt:lpstr>Why change?</vt:lpstr>
      <vt:lpstr>How does CBD benefit learners?</vt:lpstr>
      <vt:lpstr>Stages, EPAs and Milestones</vt:lpstr>
      <vt:lpstr>PowerPoint Presentation</vt:lpstr>
      <vt:lpstr>What is an EPA?</vt:lpstr>
      <vt:lpstr>What is a milestone?</vt:lpstr>
      <vt:lpstr>What is the difference</vt:lpstr>
      <vt:lpstr>How does CanMEDS fit into all of this?</vt:lpstr>
      <vt:lpstr>An example of an EPA and milestones</vt:lpstr>
      <vt:lpstr>PowerPoint Presentation</vt:lpstr>
      <vt:lpstr>Assessment in CBD</vt:lpstr>
      <vt:lpstr>What is workplace-based assessment?</vt:lpstr>
      <vt:lpstr>How Will it Work? Learner</vt:lpstr>
      <vt:lpstr>How Will it Work? Observer</vt:lpstr>
      <vt:lpstr>How Will it Work? Learner and Observer</vt:lpstr>
      <vt:lpstr>Contextual variables</vt:lpstr>
      <vt:lpstr>PowerPoint Presentation</vt:lpstr>
      <vt:lpstr>EPA observation forms</vt:lpstr>
      <vt:lpstr>Day in the Life of an Observer</vt:lpstr>
      <vt:lpstr>What Happens to the Observation Data?</vt:lpstr>
      <vt:lpstr>Remember….</vt:lpstr>
      <vt:lpstr>Competence Committee Process</vt:lpstr>
      <vt:lpstr>Assessment Strategy here at (University name here)</vt:lpstr>
      <vt:lpstr>Check-in…questions? </vt:lpstr>
      <vt:lpstr>What is your role as a  resident in CBD?</vt:lpstr>
      <vt:lpstr>Background</vt:lpstr>
      <vt:lpstr>Your role – Understanding the Design</vt:lpstr>
      <vt:lpstr>Your role – Feedback and Coaching</vt:lpstr>
      <vt:lpstr>Your role </vt:lpstr>
      <vt:lpstr>Your role – Workplace-Based Assessments</vt:lpstr>
      <vt:lpstr>Your role – Big Picture</vt:lpstr>
      <vt:lpstr>Faculty role</vt:lpstr>
      <vt:lpstr>Faculty role</vt:lpstr>
      <vt:lpstr>Faculty role</vt:lpstr>
      <vt:lpstr>Preparing for and overcoming common challenges – Lessons learned</vt:lpstr>
      <vt:lpstr> Solutions</vt:lpstr>
      <vt:lpstr>Solutions</vt:lpstr>
      <vt:lpstr>Solutions</vt:lpstr>
      <vt:lpstr>How will you know how you are doing?</vt:lpstr>
      <vt:lpstr>Mentorship Meeting</vt:lpstr>
      <vt:lpstr>Competence Committee</vt:lpstr>
      <vt:lpstr>PowerPoint Presentation</vt:lpstr>
      <vt:lpstr>Summary – what we said we would do</vt:lpstr>
      <vt:lpstr>Thank You</vt:lpstr>
    </vt:vector>
  </TitlesOfParts>
  <Company>Royal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McComb, Megan</dc:creator>
  <cp:lastModifiedBy>Hesson, Tammy</cp:lastModifiedBy>
  <cp:revision>78</cp:revision>
  <dcterms:created xsi:type="dcterms:W3CDTF">2019-03-18T15:38:33Z</dcterms:created>
  <dcterms:modified xsi:type="dcterms:W3CDTF">2022-05-11T19:46:43Z</dcterms:modified>
</cp:coreProperties>
</file>