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sldIdLst>
    <p:sldId id="265" r:id="rId5"/>
    <p:sldId id="258" r:id="rId6"/>
    <p:sldId id="271" r:id="rId7"/>
    <p:sldId id="326" r:id="rId8"/>
    <p:sldId id="272" r:id="rId9"/>
    <p:sldId id="323" r:id="rId10"/>
    <p:sldId id="324" r:id="rId11"/>
    <p:sldId id="356" r:id="rId12"/>
    <p:sldId id="357" r:id="rId13"/>
    <p:sldId id="367" r:id="rId14"/>
    <p:sldId id="360" r:id="rId15"/>
    <p:sldId id="362" r:id="rId16"/>
    <p:sldId id="368" r:id="rId17"/>
    <p:sldId id="315" r:id="rId18"/>
    <p:sldId id="270"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ott, Cynthia" initials="AC" lastIdx="0" clrIdx="1"/>
  <p:cmAuthor id="1" name="Dagnone, J. Damon" initials="DD"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B88"/>
    <a:srgbClr val="00395C"/>
    <a:srgbClr val="616161"/>
    <a:srgbClr val="006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5CDB0-F104-34D8-8700-2FADE7FD4498}" v="2" dt="2024-10-18T12:57:54.851"/>
    <p1510:client id="{F170B80D-33BA-A95C-D523-6EF33EDD690B}" v="21" dt="2024-10-18T14:28:23.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417" autoAdjust="0"/>
  </p:normalViewPr>
  <p:slideViewPr>
    <p:cSldViewPr snapToGrid="0" snapToObjects="1">
      <p:cViewPr varScale="1">
        <p:scale>
          <a:sx n="102" d="100"/>
          <a:sy n="102" d="100"/>
        </p:scale>
        <p:origin x="1560" y="65"/>
      </p:cViewPr>
      <p:guideLst>
        <p:guide orient="horz" pos="2160"/>
        <p:guide pos="3840"/>
      </p:guideLst>
    </p:cSldViewPr>
  </p:slideViewPr>
  <p:notesTextViewPr>
    <p:cViewPr>
      <p:scale>
        <a:sx n="125" d="100"/>
        <a:sy n="125"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2A69E-8F97-A349-9B8A-A00E6249AC0C}"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E6494-AFFC-FE46-8CA3-2FC26414D6E0}" type="slidenum">
              <a:rPr lang="en-US" smtClean="0"/>
              <a:t>‹#›</a:t>
            </a:fld>
            <a:endParaRPr lang="en-US"/>
          </a:p>
        </p:txBody>
      </p:sp>
    </p:spTree>
    <p:extLst>
      <p:ext uri="{BB962C8B-B14F-4D97-AF65-F5344CB8AC3E}">
        <p14:creationId xmlns:p14="http://schemas.microsoft.com/office/powerpoint/2010/main" val="369405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a:t>
            </a:fld>
            <a:endParaRPr lang="en-US"/>
          </a:p>
        </p:txBody>
      </p:sp>
    </p:spTree>
    <p:extLst>
      <p:ext uri="{BB962C8B-B14F-4D97-AF65-F5344CB8AC3E}">
        <p14:creationId xmlns:p14="http://schemas.microsoft.com/office/powerpoint/2010/main" val="2477249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14</a:t>
            </a:fld>
            <a:endParaRPr lang="en-US"/>
          </a:p>
        </p:txBody>
      </p:sp>
    </p:spTree>
    <p:extLst>
      <p:ext uri="{BB962C8B-B14F-4D97-AF65-F5344CB8AC3E}">
        <p14:creationId xmlns:p14="http://schemas.microsoft.com/office/powerpoint/2010/main" val="308810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15</a:t>
            </a:fld>
            <a:endParaRPr lang="en-US"/>
          </a:p>
        </p:txBody>
      </p:sp>
    </p:spTree>
    <p:extLst>
      <p:ext uri="{BB962C8B-B14F-4D97-AF65-F5344CB8AC3E}">
        <p14:creationId xmlns:p14="http://schemas.microsoft.com/office/powerpoint/2010/main" val="397259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CA" noProof="0" dirty="0"/>
              <a:t>Dans la CPC, le continuum de l’apprentissage – de la résidence à la retraite – peut être divisé en une série d’étapes de progression. Le résultat souhaité doit être précisé à chaque étape. </a:t>
            </a:r>
          </a:p>
          <a:p>
            <a:pPr marL="0" indent="0">
              <a:buFont typeface="Arial" panose="020B0604020202020204" pitchFamily="34" charset="0"/>
              <a:buNone/>
            </a:pPr>
            <a:r>
              <a:rPr lang="fr-CA" baseline="0" noProof="0" dirty="0"/>
              <a:t>Ainsi, pour les résidentes et résidents qui en sont à l’étape Transition vers la pratique, la question à se poser est la suivante : « Quelles sont les compétences et les habiletés requises pour la pratique autonome? »</a:t>
            </a:r>
          </a:p>
          <a:p>
            <a:endParaRPr lang="fr-CA" noProof="0" dirty="0"/>
          </a:p>
        </p:txBody>
      </p:sp>
      <p:sp>
        <p:nvSpPr>
          <p:cNvPr id="4" name="Slide Number Placeholder 3"/>
          <p:cNvSpPr>
            <a:spLocks noGrp="1"/>
          </p:cNvSpPr>
          <p:nvPr>
            <p:ph type="sldNum" sz="quarter" idx="5"/>
          </p:nvPr>
        </p:nvSpPr>
        <p:spPr/>
        <p:txBody>
          <a:bodyPr/>
          <a:lstStyle/>
          <a:p>
            <a:fld id="{2D9E6494-AFFC-FE46-8CA3-2FC26414D6E0}" type="slidenum">
              <a:rPr lang="en-US" smtClean="0"/>
              <a:t>4</a:t>
            </a:fld>
            <a:endParaRPr lang="en-US"/>
          </a:p>
        </p:txBody>
      </p:sp>
    </p:spTree>
    <p:extLst>
      <p:ext uri="{BB962C8B-B14F-4D97-AF65-F5344CB8AC3E}">
        <p14:creationId xmlns:p14="http://schemas.microsoft.com/office/powerpoint/2010/main" val="199259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5</a:t>
            </a:fld>
            <a:endParaRPr lang="en-US"/>
          </a:p>
        </p:txBody>
      </p:sp>
    </p:spTree>
    <p:extLst>
      <p:ext uri="{BB962C8B-B14F-4D97-AF65-F5344CB8AC3E}">
        <p14:creationId xmlns:p14="http://schemas.microsoft.com/office/powerpoint/2010/main" val="4008394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i="0" noProof="0" dirty="0">
                <a:solidFill>
                  <a:srgbClr val="030303"/>
                </a:solidFill>
                <a:effectLst/>
                <a:latin typeface="Open Sans" panose="020B0606030504020204" pitchFamily="34" charset="0"/>
              </a:rPr>
              <a:t>CanMEDS définit de façon détaillée les compétences requises dans tous les domaines de l’exercice de la médecine. Celles-ci sont structurées en fonction de sept rôles : expert médical, communicateur, collaborateur, leader, promoteur de la santé, érudit et professionnel. Dans leur pratique, les médecins doivent faire preuve des compétences associées à tous ces rôles.</a:t>
            </a:r>
            <a:endParaRPr lang="fr-CA" noProof="0" dirty="0"/>
          </a:p>
        </p:txBody>
      </p:sp>
      <p:sp>
        <p:nvSpPr>
          <p:cNvPr id="4" name="Slide Number Placeholder 3"/>
          <p:cNvSpPr>
            <a:spLocks noGrp="1"/>
          </p:cNvSpPr>
          <p:nvPr>
            <p:ph type="sldNum" sz="quarter" idx="5"/>
          </p:nvPr>
        </p:nvSpPr>
        <p:spPr/>
        <p:txBody>
          <a:bodyPr/>
          <a:lstStyle/>
          <a:p>
            <a:fld id="{2D9E6494-AFFC-FE46-8CA3-2FC26414D6E0}" type="slidenum">
              <a:rPr lang="en-US" smtClean="0"/>
              <a:t>6</a:t>
            </a:fld>
            <a:endParaRPr lang="en-US"/>
          </a:p>
        </p:txBody>
      </p:sp>
    </p:spTree>
    <p:extLst>
      <p:ext uri="{BB962C8B-B14F-4D97-AF65-F5344CB8AC3E}">
        <p14:creationId xmlns:p14="http://schemas.microsoft.com/office/powerpoint/2010/main" val="158914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CA" noProof="0" dirty="0"/>
              <a:t>À chaque étape, la CPC tient compte des habiletés et des activités requises pour obtenir les résultats souhaités. Ces habiletés et activités deviennent des indicateurs de la compétence visée à cette étape.</a:t>
            </a:r>
          </a:p>
          <a:p>
            <a:pPr marL="0" indent="0">
              <a:buFont typeface="Arial" panose="020B0604020202020204" pitchFamily="34" charset="0"/>
              <a:buNone/>
            </a:pPr>
            <a:endParaRPr lang="fr-CA" baseline="0" noProof="0" dirty="0"/>
          </a:p>
          <a:p>
            <a:pPr marL="0" indent="0">
              <a:buFont typeface="Arial" panose="020B0604020202020204" pitchFamily="34" charset="0"/>
              <a:buNone/>
            </a:pPr>
            <a:r>
              <a:rPr lang="fr-CA" noProof="0" dirty="0"/>
              <a:t>Les habiletés de l’apprenant sont appelées des jalons. </a:t>
            </a:r>
          </a:p>
        </p:txBody>
      </p:sp>
      <p:sp>
        <p:nvSpPr>
          <p:cNvPr id="4" name="Slide Number Placeholder 3"/>
          <p:cNvSpPr>
            <a:spLocks noGrp="1"/>
          </p:cNvSpPr>
          <p:nvPr>
            <p:ph type="sldNum" sz="quarter" idx="10"/>
          </p:nvPr>
        </p:nvSpPr>
        <p:spPr/>
        <p:txBody>
          <a:bodyPr/>
          <a:lstStyle/>
          <a:p>
            <a:fld id="{B2602FAB-FC34-1D4B-BF19-1C2329E689C6}" type="slidenum">
              <a:rPr lang="en-US" smtClean="0"/>
              <a:t>8</a:t>
            </a:fld>
            <a:endParaRPr lang="en-US"/>
          </a:p>
        </p:txBody>
      </p:sp>
    </p:spTree>
    <p:extLst>
      <p:ext uri="{BB962C8B-B14F-4D97-AF65-F5344CB8AC3E}">
        <p14:creationId xmlns:p14="http://schemas.microsoft.com/office/powerpoint/2010/main" val="131393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CA" baseline="0" noProof="0" dirty="0"/>
              <a:t>Les activités ou tâches qui doivent être accomplies sont appelées des activités professionnelles </a:t>
            </a:r>
            <a:r>
              <a:rPr lang="fr-CA" baseline="0" noProof="0" dirty="0" err="1"/>
              <a:t>confiables</a:t>
            </a:r>
            <a:r>
              <a:rPr lang="fr-CA" baseline="0" noProof="0" dirty="0"/>
              <a:t> ou APC. </a:t>
            </a:r>
          </a:p>
          <a:p>
            <a:pPr marL="0" indent="0">
              <a:buFont typeface="Arial" panose="020B0604020202020204" pitchFamily="34" charset="0"/>
              <a:buNone/>
            </a:pPr>
            <a:endParaRPr lang="fr-CA" sz="1200" b="1" kern="1200" baseline="0" noProof="0" dirty="0">
              <a:solidFill>
                <a:schemeClr val="tx1"/>
              </a:solidFill>
              <a:effectLst/>
              <a:latin typeface="+mn-lt"/>
              <a:ea typeface="+mn-ea"/>
              <a:cs typeface="+mn-cs"/>
            </a:endParaRPr>
          </a:p>
          <a:p>
            <a:pPr marL="0" marR="0" lvl="2"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noProof="0" dirty="0"/>
          </a:p>
        </p:txBody>
      </p:sp>
      <p:sp>
        <p:nvSpPr>
          <p:cNvPr id="4" name="Slide Number Placeholder 3"/>
          <p:cNvSpPr>
            <a:spLocks noGrp="1"/>
          </p:cNvSpPr>
          <p:nvPr>
            <p:ph type="sldNum" sz="quarter" idx="5"/>
          </p:nvPr>
        </p:nvSpPr>
        <p:spPr/>
        <p:txBody>
          <a:bodyPr/>
          <a:lstStyle/>
          <a:p>
            <a:fld id="{2D9E6494-AFFC-FE46-8CA3-2FC26414D6E0}" type="slidenum">
              <a:rPr lang="en-US" smtClean="0"/>
              <a:t>9</a:t>
            </a:fld>
            <a:endParaRPr lang="en-US"/>
          </a:p>
        </p:txBody>
      </p:sp>
    </p:spTree>
    <p:extLst>
      <p:ext uri="{BB962C8B-B14F-4D97-AF65-F5344CB8AC3E}">
        <p14:creationId xmlns:p14="http://schemas.microsoft.com/office/powerpoint/2010/main" val="1911512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French image unavailable.</a:t>
            </a:r>
          </a:p>
          <a:p>
            <a:r>
              <a:rPr lang="en-US" dirty="0"/>
              <a:t>MILESTONE = JALON</a:t>
            </a:r>
          </a:p>
          <a:p>
            <a:r>
              <a:rPr lang="en-US" dirty="0"/>
              <a:t>EPA = APC</a:t>
            </a: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10</a:t>
            </a:fld>
            <a:endParaRPr lang="en-US"/>
          </a:p>
        </p:txBody>
      </p:sp>
    </p:spTree>
    <p:extLst>
      <p:ext uri="{BB962C8B-B14F-4D97-AF65-F5344CB8AC3E}">
        <p14:creationId xmlns:p14="http://schemas.microsoft.com/office/powerpoint/2010/main" val="2997096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CA" sz="1200" kern="1200" noProof="0" dirty="0">
                <a:solidFill>
                  <a:schemeClr val="tx1"/>
                </a:solidFill>
                <a:effectLst/>
                <a:latin typeface="+mn-lt"/>
                <a:ea typeface="+mn-ea"/>
                <a:cs typeface="+mn-cs"/>
              </a:rPr>
              <a:t>Les APC sont des tâches ou des activités de la profession qui doivent être exécutées, tandis que les jalons sont des habiletés. </a:t>
            </a:r>
          </a:p>
          <a:p>
            <a:pPr marL="0" indent="0">
              <a:buFont typeface="Arial" panose="020B0604020202020204" pitchFamily="34" charset="0"/>
              <a:buNone/>
            </a:pPr>
            <a:endParaRPr lang="fr-CA" noProof="0" dirty="0">
              <a:effectLst/>
            </a:endParaRPr>
          </a:p>
          <a:p>
            <a:pPr marL="0" indent="0">
              <a:buFont typeface="Arial" panose="020B0604020202020204" pitchFamily="34" charset="0"/>
              <a:buNone/>
            </a:pPr>
            <a:r>
              <a:rPr lang="fr-CA" baseline="0" noProof="0" dirty="0"/>
              <a:t>Comme vous pouvez le voir dans cet exemple, une APC est généralement composée de plusieurs jalons propices à l’enseignement.</a:t>
            </a:r>
          </a:p>
          <a:p>
            <a:pPr marL="0" indent="0">
              <a:buFont typeface="Arial" panose="020B0604020202020204" pitchFamily="34" charset="0"/>
              <a:buNone/>
            </a:pPr>
            <a:endParaRPr lang="fr-CA" baseline="0" noProof="0" dirty="0"/>
          </a:p>
          <a:p>
            <a:pPr marL="0" indent="0">
              <a:buFont typeface="Arial" panose="020B0604020202020204" pitchFamily="34" charset="0"/>
              <a:buNone/>
            </a:pPr>
            <a:r>
              <a:rPr lang="fr-CA" baseline="0" noProof="0" dirty="0"/>
              <a:t>COM = Communicateur</a:t>
            </a:r>
          </a:p>
          <a:p>
            <a:pPr marL="0" indent="0">
              <a:buFont typeface="Arial" panose="020B0604020202020204" pitchFamily="34" charset="0"/>
              <a:buNone/>
            </a:pPr>
            <a:r>
              <a:rPr lang="fr-CA" baseline="0" noProof="0" dirty="0"/>
              <a:t>EM = Expert médical</a:t>
            </a:r>
          </a:p>
          <a:p>
            <a:pPr marL="0" indent="0">
              <a:buFont typeface="Arial" panose="020B0604020202020204" pitchFamily="34" charset="0"/>
              <a:buNone/>
            </a:pPr>
            <a:r>
              <a:rPr lang="fr-CA" baseline="0" noProof="0" dirty="0"/>
              <a:t>P = Professionnel</a:t>
            </a:r>
          </a:p>
          <a:p>
            <a:pPr marL="0" marR="0" lvl="2"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CA" sz="24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11</a:t>
            </a:fld>
            <a:endParaRPr lang="en-US"/>
          </a:p>
        </p:txBody>
      </p:sp>
    </p:spTree>
    <p:extLst>
      <p:ext uri="{BB962C8B-B14F-4D97-AF65-F5344CB8AC3E}">
        <p14:creationId xmlns:p14="http://schemas.microsoft.com/office/powerpoint/2010/main" val="272613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50000"/>
              </a:lnSpc>
              <a:buFont typeface="Arial" panose="020B0604020202020204" pitchFamily="34" charset="0"/>
              <a:buChar char="•"/>
            </a:pPr>
            <a:r>
              <a:rPr lang="fr-CA" noProof="0" dirty="0"/>
              <a:t>Les jalons et les APC offrent un parcours clair d’apprentissage, ainsi que des objectifs précis d’enseignement et d’évaluation. </a:t>
            </a:r>
          </a:p>
          <a:p>
            <a:pPr marL="171450" indent="-171450" algn="just">
              <a:lnSpc>
                <a:spcPct val="150000"/>
              </a:lnSpc>
              <a:buFont typeface="Arial" panose="020B0604020202020204" pitchFamily="34" charset="0"/>
              <a:buChar char="•"/>
            </a:pPr>
            <a:r>
              <a:rPr lang="fr-CA" noProof="0" dirty="0"/>
              <a:t>Les résidentes et résidents passent à la prochaine étape de la formation lorsqu’ils ont montré qu’ils peuvent exécuter les diverses activités (APC) de l’étape en cours. </a:t>
            </a:r>
          </a:p>
          <a:p>
            <a:pPr marL="628650" lvl="1" indent="-171450" algn="just">
              <a:lnSpc>
                <a:spcPct val="150000"/>
              </a:lnSpc>
              <a:buFont typeface="Arial" panose="020B0604020202020204" pitchFamily="34" charset="0"/>
              <a:buChar char="•"/>
            </a:pPr>
            <a:r>
              <a:rPr lang="fr-CA" noProof="0" dirty="0"/>
              <a:t>Les superviseurs ont recours aux APC pour évaluer </a:t>
            </a:r>
            <a:r>
              <a:rPr lang="fr-CA" b="1" noProof="0" dirty="0"/>
              <a:t>régulièrement</a:t>
            </a:r>
            <a:r>
              <a:rPr lang="fr-CA" noProof="0" dirty="0"/>
              <a:t> l’exécution d’activités cliniques distinctes à chaque étape. </a:t>
            </a:r>
          </a:p>
          <a:p>
            <a:pPr marL="171450" lvl="0" indent="-171450" algn="just">
              <a:lnSpc>
                <a:spcPct val="150000"/>
              </a:lnSpc>
              <a:buFont typeface="Arial" panose="020B0604020202020204" pitchFamily="34" charset="0"/>
              <a:buChar char="•"/>
            </a:pPr>
            <a:r>
              <a:rPr lang="fr-CA" noProof="0" dirty="0"/>
              <a:t>Le caractère ciblé des APC permet de fournir une rétroaction concrète et de qualité; de plus, grâce à la régularité de l’évaluation, le corps enseignant peut aider plus rapidement les résidentes et résidents en difficulté, en leur fournissant une rétroaction de qualité dans le but d’améliorer leur rendement.</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fr-CA" baseline="0" noProof="0" dirty="0"/>
          </a:p>
          <a:p>
            <a:pPr marL="171450" indent="-171450">
              <a:buFont typeface="Arial" panose="020B0604020202020204" pitchFamily="34" charset="0"/>
              <a:buChar char="•"/>
            </a:pPr>
            <a:endParaRPr lang="fr-CA" noProof="0" dirty="0"/>
          </a:p>
          <a:p>
            <a:pPr lvl="0"/>
            <a:endParaRPr lang="fr-CA" noProof="0" dirty="0"/>
          </a:p>
          <a:p>
            <a:endParaRPr lang="fr-CA" noProof="0" dirty="0"/>
          </a:p>
        </p:txBody>
      </p:sp>
      <p:sp>
        <p:nvSpPr>
          <p:cNvPr id="4" name="Slide Number Placeholder 3"/>
          <p:cNvSpPr>
            <a:spLocks noGrp="1"/>
          </p:cNvSpPr>
          <p:nvPr>
            <p:ph type="sldNum" sz="quarter" idx="5"/>
          </p:nvPr>
        </p:nvSpPr>
        <p:spPr/>
        <p:txBody>
          <a:bodyPr/>
          <a:lstStyle/>
          <a:p>
            <a:fld id="{2D9E6494-AFFC-FE46-8CA3-2FC26414D6E0}" type="slidenum">
              <a:rPr lang="en-US" smtClean="0"/>
              <a:t>12</a:t>
            </a:fld>
            <a:endParaRPr lang="en-US"/>
          </a:p>
        </p:txBody>
      </p:sp>
    </p:spTree>
    <p:extLst>
      <p:ext uri="{BB962C8B-B14F-4D97-AF65-F5344CB8AC3E}">
        <p14:creationId xmlns:p14="http://schemas.microsoft.com/office/powerpoint/2010/main" val="1502640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D9E0-B3ED-724F-9028-69BE23880944}"/>
              </a:ext>
            </a:extLst>
          </p:cNvPr>
          <p:cNvSpPr>
            <a:spLocks noGrp="1"/>
          </p:cNvSpPr>
          <p:nvPr>
            <p:ph type="ctrTitle"/>
          </p:nvPr>
        </p:nvSpPr>
        <p:spPr>
          <a:xfrm>
            <a:off x="6043353" y="872979"/>
            <a:ext cx="5652927" cy="1986597"/>
          </a:xfrm>
          <a:prstGeom prst="rect">
            <a:avLst/>
          </a:prstGeom>
        </p:spPr>
        <p:txBody>
          <a:bodyPr anchor="b">
            <a:noAutofit/>
          </a:bodyPr>
          <a:lstStyle>
            <a:lvl1pPr algn="l">
              <a:defRPr sz="5400" baseline="0">
                <a:solidFill>
                  <a:schemeClr val="tx2"/>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4D708D59-5533-984A-ABC7-8D0F7571CAFA}"/>
              </a:ext>
            </a:extLst>
          </p:cNvPr>
          <p:cNvSpPr>
            <a:spLocks noGrp="1"/>
          </p:cNvSpPr>
          <p:nvPr>
            <p:ph type="subTitle" idx="1"/>
          </p:nvPr>
        </p:nvSpPr>
        <p:spPr>
          <a:xfrm>
            <a:off x="6043354" y="2859576"/>
            <a:ext cx="5652926" cy="1014298"/>
          </a:xfrm>
          <a:prstGeom prst="rect">
            <a:avLst/>
          </a:prstGeom>
        </p:spPr>
        <p:txBody>
          <a:bodyPr>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C7C9A4B9-2D6F-B744-9793-7FA2200A0F4B}"/>
              </a:ext>
            </a:extLst>
          </p:cNvPr>
          <p:cNvPicPr>
            <a:picLocks noChangeAspect="1"/>
          </p:cNvPicPr>
          <p:nvPr userDrawn="1"/>
        </p:nvPicPr>
        <p:blipFill>
          <a:blip r:embed="rId2"/>
          <a:stretch>
            <a:fillRect/>
          </a:stretch>
        </p:blipFill>
        <p:spPr>
          <a:xfrm>
            <a:off x="6043352" y="5172126"/>
            <a:ext cx="2249424" cy="989330"/>
          </a:xfrm>
          <a:prstGeom prst="rect">
            <a:avLst/>
          </a:prstGeom>
        </p:spPr>
      </p:pic>
      <p:sp>
        <p:nvSpPr>
          <p:cNvPr id="9" name="TextBox 10">
            <a:extLst>
              <a:ext uri="{FF2B5EF4-FFF2-40B4-BE49-F238E27FC236}">
                <a16:creationId xmlns:a16="http://schemas.microsoft.com/office/drawing/2014/main" id="{BE7DEA5C-B7FD-BD4B-9ABC-37ED1E0B54FB}"/>
              </a:ext>
            </a:extLst>
          </p:cNvPr>
          <p:cNvSpPr txBox="1"/>
          <p:nvPr userDrawn="1"/>
        </p:nvSpPr>
        <p:spPr>
          <a:xfrm>
            <a:off x="6043354" y="3666011"/>
            <a:ext cx="66501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600"/>
              </a:spcAft>
            </a:pPr>
            <a:r>
              <a:rPr lang="en-US" sz="2400" b="1">
                <a:solidFill>
                  <a:schemeClr val="accent4"/>
                </a:solidFill>
              </a:rPr>
              <a:t>•••</a:t>
            </a:r>
          </a:p>
        </p:txBody>
      </p:sp>
      <p:pic>
        <p:nvPicPr>
          <p:cNvPr id="7" name="Picture 6">
            <a:extLst>
              <a:ext uri="{FF2B5EF4-FFF2-40B4-BE49-F238E27FC236}">
                <a16:creationId xmlns:a16="http://schemas.microsoft.com/office/drawing/2014/main" id="{56BC9998-9220-9743-8491-645DBDD42463}"/>
              </a:ext>
            </a:extLst>
          </p:cNvPr>
          <p:cNvPicPr>
            <a:picLocks noChangeAspect="1"/>
          </p:cNvPicPr>
          <p:nvPr userDrawn="1"/>
        </p:nvPicPr>
        <p:blipFill>
          <a:blip r:embed="rId3"/>
          <a:stretch>
            <a:fillRect/>
          </a:stretch>
        </p:blipFill>
        <p:spPr>
          <a:xfrm>
            <a:off x="0" y="0"/>
            <a:ext cx="5488845" cy="6858000"/>
          </a:xfrm>
          <a:prstGeom prst="rect">
            <a:avLst/>
          </a:prstGeom>
        </p:spPr>
      </p:pic>
    </p:spTree>
    <p:extLst>
      <p:ext uri="{BB962C8B-B14F-4D97-AF65-F5344CB8AC3E}">
        <p14:creationId xmlns:p14="http://schemas.microsoft.com/office/powerpoint/2010/main" val="37554396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11EF-6B8C-F34B-9A29-C5DC8D8AD7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EC57A-5081-654F-BF09-F77FD92FEA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9BAE5C-6A17-B24C-9544-D5A521F625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8">
            <a:extLst>
              <a:ext uri="{FF2B5EF4-FFF2-40B4-BE49-F238E27FC236}">
                <a16:creationId xmlns:a16="http://schemas.microsoft.com/office/drawing/2014/main" id="{2C155027-0F0B-144E-9D35-44405E9ADFD6}"/>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A8429DA9-6506-F248-8BF7-A4184467E422}"/>
              </a:ext>
            </a:extLst>
          </p:cNvPr>
          <p:cNvSpPr>
            <a:spLocks noGrp="1"/>
          </p:cNvSpPr>
          <p:nvPr>
            <p:ph type="sldNum" sz="quarter" idx="12"/>
          </p:nvPr>
        </p:nvSpPr>
        <p:spPr/>
        <p:txBody>
          <a:bodyPr/>
          <a:lstStyle/>
          <a:p>
            <a:fld id="{0F408A5D-059A-A247-8344-29C129C8EF29}" type="slidenum">
              <a:rPr lang="en-US" smtClean="0"/>
              <a:t>‹#›</a:t>
            </a:fld>
            <a:endParaRPr lang="en-US"/>
          </a:p>
        </p:txBody>
      </p:sp>
    </p:spTree>
    <p:extLst>
      <p:ext uri="{BB962C8B-B14F-4D97-AF65-F5344CB8AC3E}">
        <p14:creationId xmlns:p14="http://schemas.microsoft.com/office/powerpoint/2010/main" val="8318403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7A13-1565-F645-810B-FC23B5559F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6EF9D-F47C-6E40-8C1D-BCBDAE96147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EDAE58-F8E0-234E-94B3-D3596EE127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8">
            <a:extLst>
              <a:ext uri="{FF2B5EF4-FFF2-40B4-BE49-F238E27FC236}">
                <a16:creationId xmlns:a16="http://schemas.microsoft.com/office/drawing/2014/main" id="{4276A87F-C9C4-ED48-B6E9-1A08D898000A}"/>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67E50796-3DBD-D54A-9C82-5EC70B836A5E}"/>
              </a:ext>
            </a:extLst>
          </p:cNvPr>
          <p:cNvSpPr>
            <a:spLocks noGrp="1"/>
          </p:cNvSpPr>
          <p:nvPr>
            <p:ph type="sldNum" sz="quarter" idx="12"/>
          </p:nvPr>
        </p:nvSpPr>
        <p:spPr/>
        <p:txBody>
          <a:bodyPr/>
          <a:lstStyle/>
          <a:p>
            <a:fld id="{0F408A5D-059A-A247-8344-29C129C8EF29}" type="slidenum">
              <a:rPr lang="en-US" smtClean="0"/>
              <a:t>‹#›</a:t>
            </a:fld>
            <a:endParaRPr lang="en-US"/>
          </a:p>
        </p:txBody>
      </p:sp>
    </p:spTree>
    <p:extLst>
      <p:ext uri="{BB962C8B-B14F-4D97-AF65-F5344CB8AC3E}">
        <p14:creationId xmlns:p14="http://schemas.microsoft.com/office/powerpoint/2010/main" val="111101252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14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885120-0513-1C4D-8FE6-38F5392990C1}"/>
              </a:ext>
            </a:extLst>
          </p:cNvPr>
          <p:cNvSpPr/>
          <p:nvPr userDrawn="1"/>
        </p:nvSpPr>
        <p:spPr>
          <a:xfrm>
            <a:off x="0" y="0"/>
            <a:ext cx="12192000" cy="506047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2" name="Picture 1">
            <a:extLst>
              <a:ext uri="{FF2B5EF4-FFF2-40B4-BE49-F238E27FC236}">
                <a16:creationId xmlns:a16="http://schemas.microsoft.com/office/drawing/2014/main" id="{7418A417-648A-8340-AE41-4375D377BBC4}"/>
              </a:ext>
            </a:extLst>
          </p:cNvPr>
          <p:cNvPicPr>
            <a:picLocks noChangeAspect="1"/>
          </p:cNvPicPr>
          <p:nvPr userDrawn="1"/>
        </p:nvPicPr>
        <p:blipFill>
          <a:blip r:embed="rId2"/>
          <a:stretch>
            <a:fillRect/>
          </a:stretch>
        </p:blipFill>
        <p:spPr>
          <a:xfrm>
            <a:off x="5028446" y="5373321"/>
            <a:ext cx="2135109" cy="939052"/>
          </a:xfrm>
          <a:prstGeom prst="rect">
            <a:avLst/>
          </a:prstGeom>
        </p:spPr>
      </p:pic>
      <p:sp>
        <p:nvSpPr>
          <p:cNvPr id="10" name="Title 1">
            <a:extLst>
              <a:ext uri="{FF2B5EF4-FFF2-40B4-BE49-F238E27FC236}">
                <a16:creationId xmlns:a16="http://schemas.microsoft.com/office/drawing/2014/main" id="{CEFF1213-A75D-6D47-912C-4686D9DD97A2}"/>
              </a:ext>
            </a:extLst>
          </p:cNvPr>
          <p:cNvSpPr>
            <a:spLocks noGrp="1"/>
          </p:cNvSpPr>
          <p:nvPr>
            <p:ph type="title"/>
          </p:nvPr>
        </p:nvSpPr>
        <p:spPr>
          <a:xfrm>
            <a:off x="838200" y="1829202"/>
            <a:ext cx="10515600" cy="756688"/>
          </a:xfrm>
          <a:prstGeom prst="rect">
            <a:avLst/>
          </a:prstGeom>
        </p:spPr>
        <p:txBody>
          <a:bodyPr/>
          <a:lstStyle>
            <a:lvl1pPr algn="ctr">
              <a:defRPr sz="4800"/>
            </a:lvl1pPr>
          </a:lstStyle>
          <a:p>
            <a:r>
              <a:rPr lang="en-US"/>
              <a:t>Click to edit Master title style</a:t>
            </a:r>
          </a:p>
        </p:txBody>
      </p:sp>
      <p:sp>
        <p:nvSpPr>
          <p:cNvPr id="11" name="Subtitle 2">
            <a:extLst>
              <a:ext uri="{FF2B5EF4-FFF2-40B4-BE49-F238E27FC236}">
                <a16:creationId xmlns:a16="http://schemas.microsoft.com/office/drawing/2014/main" id="{7CE0F213-0DE7-0C4E-A39D-369D76CB1547}"/>
              </a:ext>
            </a:extLst>
          </p:cNvPr>
          <p:cNvSpPr>
            <a:spLocks noGrp="1"/>
          </p:cNvSpPr>
          <p:nvPr>
            <p:ph type="subTitle" idx="1"/>
          </p:nvPr>
        </p:nvSpPr>
        <p:spPr>
          <a:xfrm>
            <a:off x="2539549" y="2631456"/>
            <a:ext cx="7112899" cy="496774"/>
          </a:xfrm>
          <a:prstGeom prst="rect">
            <a:avLst/>
          </a:prstGeom>
        </p:spPr>
        <p:txBody>
          <a:bodyPr>
            <a:noAutofit/>
          </a:bodyPr>
          <a:lstStyle>
            <a:lvl1pPr marL="0" indent="0" algn="ctr">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52202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accent1"/>
              </a:buClr>
              <a:defRPr/>
            </a:lvl4pPr>
            <a:lvl5pPr>
              <a:spcBef>
                <a:spcPts val="1100"/>
              </a:spcBef>
              <a:buClr>
                <a:schemeClr val="bg2">
                  <a:lumMod val="2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t>‹#›</a:t>
            </a:fld>
            <a:endParaRPr lang="en-US"/>
          </a:p>
        </p:txBody>
      </p:sp>
    </p:spTree>
    <p:extLst>
      <p:ext uri="{BB962C8B-B14F-4D97-AF65-F5344CB8AC3E}">
        <p14:creationId xmlns:p14="http://schemas.microsoft.com/office/powerpoint/2010/main" val="27965624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55D3D6-24B8-D545-9C97-CF34556DF482}"/>
              </a:ext>
            </a:extLst>
          </p:cNvPr>
          <p:cNvSpPr/>
          <p:nvPr userDrawn="1"/>
        </p:nvSpPr>
        <p:spPr>
          <a:xfrm>
            <a:off x="0" y="1"/>
            <a:ext cx="12192000" cy="6129494"/>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bg2">
                  <a:lumMod val="25000"/>
                </a:schemeClr>
              </a:buClr>
              <a:defRPr/>
            </a:lvl4pPr>
            <a:lvl5pPr>
              <a:spcBef>
                <a:spcPts val="1100"/>
              </a:spcBef>
              <a:buClr>
                <a:schemeClr val="bg2">
                  <a:lumMod val="2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t>‹#›</a:t>
            </a:fld>
            <a:endParaRPr lang="en-US"/>
          </a:p>
        </p:txBody>
      </p:sp>
    </p:spTree>
    <p:extLst>
      <p:ext uri="{BB962C8B-B14F-4D97-AF65-F5344CB8AC3E}">
        <p14:creationId xmlns:p14="http://schemas.microsoft.com/office/powerpoint/2010/main" val="20190704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5B31EB-AFC1-7D40-A66D-92EFDA2E4095}"/>
              </a:ext>
            </a:extLst>
          </p:cNvPr>
          <p:cNvSpPr/>
          <p:nvPr userDrawn="1"/>
        </p:nvSpPr>
        <p:spPr>
          <a:xfrm>
            <a:off x="0" y="3674225"/>
            <a:ext cx="11347450"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t>‹#›</a:t>
            </a:fld>
            <a:endParaRPr lang="en-US"/>
          </a:p>
        </p:txBody>
      </p:sp>
    </p:spTree>
    <p:extLst>
      <p:ext uri="{BB962C8B-B14F-4D97-AF65-F5344CB8AC3E}">
        <p14:creationId xmlns:p14="http://schemas.microsoft.com/office/powerpoint/2010/main" val="22753520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t>‹#›</a:t>
            </a:fld>
            <a:endParaRPr lang="en-US"/>
          </a:p>
        </p:txBody>
      </p:sp>
    </p:spTree>
    <p:extLst>
      <p:ext uri="{BB962C8B-B14F-4D97-AF65-F5344CB8AC3E}">
        <p14:creationId xmlns:p14="http://schemas.microsoft.com/office/powerpoint/2010/main" val="20624745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5FC0-6196-894E-8A64-170C07D85E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D3D25-205D-3944-962E-9CBA893081E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F981C5-57EC-8444-B397-BAB5AEF5D23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09B1C2F5-9B3F-A443-B237-E6F4B8AC50F4}"/>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575194DF-99B9-484E-B2FD-69F7877A5209}"/>
              </a:ext>
            </a:extLst>
          </p:cNvPr>
          <p:cNvSpPr>
            <a:spLocks noGrp="1"/>
          </p:cNvSpPr>
          <p:nvPr>
            <p:ph type="sldNum" sz="quarter" idx="12"/>
          </p:nvPr>
        </p:nvSpPr>
        <p:spPr/>
        <p:txBody>
          <a:bodyPr/>
          <a:lstStyle/>
          <a:p>
            <a:fld id="{0F408A5D-059A-A247-8344-29C129C8EF29}" type="slidenum">
              <a:rPr lang="en-US" smtClean="0"/>
              <a:t>‹#›</a:t>
            </a:fld>
            <a:endParaRPr lang="en-US"/>
          </a:p>
        </p:txBody>
      </p:sp>
    </p:spTree>
    <p:extLst>
      <p:ext uri="{BB962C8B-B14F-4D97-AF65-F5344CB8AC3E}">
        <p14:creationId xmlns:p14="http://schemas.microsoft.com/office/powerpoint/2010/main" val="5527249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76-AF8A-314A-8B05-7E9E2B528F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F8F598-D65A-DF43-A53B-C54AE57A6A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CA1790-4832-A64D-A01A-3C3E57669EB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FD5BB6-193F-B34E-9884-12552D786A5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ADE333-2DB9-2940-BB65-68C125593CD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7516C295-4C34-3E49-9663-F94D634C6D40}"/>
              </a:ext>
            </a:extLst>
          </p:cNvPr>
          <p:cNvSpPr>
            <a:spLocks noGrp="1"/>
          </p:cNvSpPr>
          <p:nvPr>
            <p:ph type="ftr" sz="quarter" idx="11"/>
          </p:nvPr>
        </p:nvSpPr>
        <p:spPr/>
        <p:txBody>
          <a:bodyPr/>
          <a:lstStyle/>
          <a:p>
            <a:r>
              <a:rPr lang="en-US"/>
              <a:t>Document Title</a:t>
            </a:r>
          </a:p>
        </p:txBody>
      </p:sp>
      <p:sp>
        <p:nvSpPr>
          <p:cNvPr id="12" name="Slide Number Placeholder 11">
            <a:extLst>
              <a:ext uri="{FF2B5EF4-FFF2-40B4-BE49-F238E27FC236}">
                <a16:creationId xmlns:a16="http://schemas.microsoft.com/office/drawing/2014/main" id="{6E9E1A2A-F71F-D84E-9BB6-C3F977B57BE4}"/>
              </a:ext>
            </a:extLst>
          </p:cNvPr>
          <p:cNvSpPr>
            <a:spLocks noGrp="1"/>
          </p:cNvSpPr>
          <p:nvPr>
            <p:ph type="sldNum" sz="quarter" idx="12"/>
          </p:nvPr>
        </p:nvSpPr>
        <p:spPr/>
        <p:txBody>
          <a:bodyPr/>
          <a:lstStyle/>
          <a:p>
            <a:fld id="{0F408A5D-059A-A247-8344-29C129C8EF29}" type="slidenum">
              <a:rPr lang="en-US" smtClean="0"/>
              <a:t>‹#›</a:t>
            </a:fld>
            <a:endParaRPr lang="en-US"/>
          </a:p>
        </p:txBody>
      </p:sp>
    </p:spTree>
    <p:extLst>
      <p:ext uri="{BB962C8B-B14F-4D97-AF65-F5344CB8AC3E}">
        <p14:creationId xmlns:p14="http://schemas.microsoft.com/office/powerpoint/2010/main" val="139266089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A52-2D72-504C-8315-DDE9EF5082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Footer Placeholder 6">
            <a:extLst>
              <a:ext uri="{FF2B5EF4-FFF2-40B4-BE49-F238E27FC236}">
                <a16:creationId xmlns:a16="http://schemas.microsoft.com/office/drawing/2014/main" id="{40E4E35C-0EA5-E64B-962F-22874275001D}"/>
              </a:ext>
            </a:extLst>
          </p:cNvPr>
          <p:cNvSpPr>
            <a:spLocks noGrp="1"/>
          </p:cNvSpPr>
          <p:nvPr>
            <p:ph type="ftr" sz="quarter" idx="11"/>
          </p:nvPr>
        </p:nvSpPr>
        <p:spPr/>
        <p:txBody>
          <a:bodyPr/>
          <a:lstStyle/>
          <a:p>
            <a:r>
              <a:rPr lang="en-US"/>
              <a:t>Document Title</a:t>
            </a:r>
          </a:p>
        </p:txBody>
      </p:sp>
      <p:sp>
        <p:nvSpPr>
          <p:cNvPr id="8" name="Slide Number Placeholder 7">
            <a:extLst>
              <a:ext uri="{FF2B5EF4-FFF2-40B4-BE49-F238E27FC236}">
                <a16:creationId xmlns:a16="http://schemas.microsoft.com/office/drawing/2014/main" id="{C940A6AF-2583-B146-A921-C354741E07F4}"/>
              </a:ext>
            </a:extLst>
          </p:cNvPr>
          <p:cNvSpPr>
            <a:spLocks noGrp="1"/>
          </p:cNvSpPr>
          <p:nvPr>
            <p:ph type="sldNum" sz="quarter" idx="12"/>
          </p:nvPr>
        </p:nvSpPr>
        <p:spPr/>
        <p:txBody>
          <a:bodyPr/>
          <a:lstStyle/>
          <a:p>
            <a:fld id="{0F408A5D-059A-A247-8344-29C129C8EF29}" type="slidenum">
              <a:rPr lang="en-US" smtClean="0"/>
              <a:t>‹#›</a:t>
            </a:fld>
            <a:endParaRPr lang="en-US"/>
          </a:p>
        </p:txBody>
      </p:sp>
    </p:spTree>
    <p:extLst>
      <p:ext uri="{BB962C8B-B14F-4D97-AF65-F5344CB8AC3E}">
        <p14:creationId xmlns:p14="http://schemas.microsoft.com/office/powerpoint/2010/main" val="1145212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DA9E6DF-C45D-D341-8CD4-66D7C21FD5E8}"/>
              </a:ext>
            </a:extLst>
          </p:cNvPr>
          <p:cNvSpPr>
            <a:spLocks noGrp="1"/>
          </p:cNvSpPr>
          <p:nvPr>
            <p:ph idx="1"/>
          </p:nvPr>
        </p:nvSpPr>
        <p:spPr>
          <a:xfrm>
            <a:off x="838200" y="1825625"/>
            <a:ext cx="10515600" cy="4351338"/>
          </a:xfrm>
          <a:prstGeom prst="rect">
            <a:avLst/>
          </a:prstGeom>
        </p:spPr>
        <p:txBody>
          <a:bodyPr/>
          <a:lstStyle>
            <a:lvl1pPr marL="0" indent="0">
              <a:spcBef>
                <a:spcPts val="1600"/>
              </a:spcBef>
              <a:buNone/>
              <a:defRPr/>
            </a:lvl1pPr>
            <a:lvl2pPr marL="457200" indent="0">
              <a:spcBef>
                <a:spcPts val="1100"/>
              </a:spcBef>
              <a:buClr>
                <a:schemeClr val="accent3"/>
              </a:buClr>
              <a:buNone/>
              <a:defRPr/>
            </a:lvl2pPr>
            <a:lvl3pPr marL="914400" indent="0">
              <a:spcBef>
                <a:spcPts val="1100"/>
              </a:spcBef>
              <a:buClr>
                <a:schemeClr val="tx2"/>
              </a:buClr>
              <a:buNone/>
              <a:defRPr/>
            </a:lvl3pPr>
            <a:lvl4pPr marL="1371600" indent="0">
              <a:spcBef>
                <a:spcPts val="1100"/>
              </a:spcBef>
              <a:buClr>
                <a:schemeClr val="bg2">
                  <a:lumMod val="25000"/>
                </a:schemeClr>
              </a:buClr>
              <a:buNone/>
              <a:defRPr/>
            </a:lvl4pPr>
            <a:lvl5pPr marL="1828800" indent="0">
              <a:spcBef>
                <a:spcPts val="1100"/>
              </a:spcBef>
              <a:buClr>
                <a:schemeClr val="bg2">
                  <a:lumMod val="25000"/>
                </a:schemeClr>
              </a:buClr>
              <a:buNone/>
              <a:defRPr/>
            </a:lvl5pPr>
          </a:lstStyle>
          <a:p>
            <a:pPr lvl="0"/>
            <a:r>
              <a:rPr lang="en-US"/>
              <a:t>Click to edit Master text styles</a:t>
            </a:r>
          </a:p>
        </p:txBody>
      </p:sp>
      <p:sp>
        <p:nvSpPr>
          <p:cNvPr id="3" name="Footer Placeholder 2">
            <a:extLst>
              <a:ext uri="{FF2B5EF4-FFF2-40B4-BE49-F238E27FC236}">
                <a16:creationId xmlns:a16="http://schemas.microsoft.com/office/drawing/2014/main" id="{3661952D-288C-0244-AF97-004A46479DD4}"/>
              </a:ext>
            </a:extLst>
          </p:cNvPr>
          <p:cNvSpPr>
            <a:spLocks noGrp="1"/>
          </p:cNvSpPr>
          <p:nvPr>
            <p:ph type="ftr" sz="quarter" idx="11"/>
          </p:nvPr>
        </p:nvSpPr>
        <p:spPr/>
        <p:txBody>
          <a:bodyPr/>
          <a:lstStyle/>
          <a:p>
            <a:r>
              <a:rPr lang="en-US"/>
              <a:t>Document Title</a:t>
            </a:r>
          </a:p>
        </p:txBody>
      </p:sp>
      <p:sp>
        <p:nvSpPr>
          <p:cNvPr id="4" name="Slide Number Placeholder 3">
            <a:extLst>
              <a:ext uri="{FF2B5EF4-FFF2-40B4-BE49-F238E27FC236}">
                <a16:creationId xmlns:a16="http://schemas.microsoft.com/office/drawing/2014/main" id="{B9955E07-C33D-7D45-AD5F-44FE4742C4EB}"/>
              </a:ext>
            </a:extLst>
          </p:cNvPr>
          <p:cNvSpPr>
            <a:spLocks noGrp="1"/>
          </p:cNvSpPr>
          <p:nvPr>
            <p:ph type="sldNum" sz="quarter" idx="12"/>
          </p:nvPr>
        </p:nvSpPr>
        <p:spPr/>
        <p:txBody>
          <a:bodyPr/>
          <a:lstStyle/>
          <a:p>
            <a:fld id="{0F408A5D-059A-A247-8344-29C129C8EF29}" type="slidenum">
              <a:rPr lang="en-US" smtClean="0"/>
              <a:t>‹#›</a:t>
            </a:fld>
            <a:endParaRPr lang="en-US"/>
          </a:p>
        </p:txBody>
      </p:sp>
    </p:spTree>
    <p:extLst>
      <p:ext uri="{BB962C8B-B14F-4D97-AF65-F5344CB8AC3E}">
        <p14:creationId xmlns:p14="http://schemas.microsoft.com/office/powerpoint/2010/main" val="36116511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D6D8F-B1D3-FA4A-9E16-E45F5D59E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0F05931-36CF-BD4A-BA02-41FF3A41C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091326-D4DF-4A44-A729-97FEF6FEDD55}"/>
              </a:ext>
            </a:extLst>
          </p:cNvPr>
          <p:cNvSpPr>
            <a:spLocks noGrp="1"/>
          </p:cNvSpPr>
          <p:nvPr>
            <p:ph type="ftr" sz="quarter" idx="3"/>
          </p:nvPr>
        </p:nvSpPr>
        <p:spPr>
          <a:xfrm>
            <a:off x="1292202" y="6532831"/>
            <a:ext cx="4052882" cy="317852"/>
          </a:xfrm>
          <a:prstGeom prst="rect">
            <a:avLst/>
          </a:prstGeom>
        </p:spPr>
        <p:txBody>
          <a:bodyPr vert="horz" lIns="91440" tIns="45720" rIns="91440" bIns="45720" rtlCol="0" anchor="t" anchorCtr="0"/>
          <a:lstStyle>
            <a:lvl1pPr algn="ctr">
              <a:defRPr sz="1200">
                <a:solidFill>
                  <a:schemeClr val="bg2">
                    <a:lumMod val="50000"/>
                  </a:schemeClr>
                </a:solidFill>
              </a:defRPr>
            </a:lvl1pPr>
          </a:lstStyle>
          <a:p>
            <a:r>
              <a:rPr lang="en-US"/>
              <a:t>Document Title</a:t>
            </a:r>
          </a:p>
        </p:txBody>
      </p:sp>
      <p:sp>
        <p:nvSpPr>
          <p:cNvPr id="6" name="Slide Number Placeholder 5">
            <a:extLst>
              <a:ext uri="{FF2B5EF4-FFF2-40B4-BE49-F238E27FC236}">
                <a16:creationId xmlns:a16="http://schemas.microsoft.com/office/drawing/2014/main" id="{55BF853C-E04D-9A4E-A9E5-C2414B839946}"/>
              </a:ext>
            </a:extLst>
          </p:cNvPr>
          <p:cNvSpPr>
            <a:spLocks noGrp="1"/>
          </p:cNvSpPr>
          <p:nvPr>
            <p:ph type="sldNum" sz="quarter" idx="4"/>
          </p:nvPr>
        </p:nvSpPr>
        <p:spPr>
          <a:xfrm>
            <a:off x="11353799" y="6532831"/>
            <a:ext cx="626163" cy="317851"/>
          </a:xfrm>
          <a:prstGeom prst="rect">
            <a:avLst/>
          </a:prstGeom>
        </p:spPr>
        <p:txBody>
          <a:bodyPr vert="horz" lIns="91440" tIns="45720" rIns="91440" bIns="45720" rtlCol="0" anchor="t" anchorCtr="0"/>
          <a:lstStyle>
            <a:lvl1pPr algn="r">
              <a:defRPr sz="1000">
                <a:solidFill>
                  <a:schemeClr val="tx2"/>
                </a:solidFill>
              </a:defRPr>
            </a:lvl1pPr>
          </a:lstStyle>
          <a:p>
            <a:fld id="{0F408A5D-059A-A247-8344-29C129C8EF29}" type="slidenum">
              <a:rPr lang="en-US" smtClean="0"/>
              <a:t>‹#›</a:t>
            </a:fld>
            <a:endParaRPr lang="en-US"/>
          </a:p>
        </p:txBody>
      </p:sp>
      <p:pic>
        <p:nvPicPr>
          <p:cNvPr id="10" name="Picture 9">
            <a:extLst>
              <a:ext uri="{FF2B5EF4-FFF2-40B4-BE49-F238E27FC236}">
                <a16:creationId xmlns:a16="http://schemas.microsoft.com/office/drawing/2014/main" id="{B88F8C66-7A30-6D43-94F4-A2A315E28EC7}"/>
              </a:ext>
            </a:extLst>
          </p:cNvPr>
          <p:cNvPicPr>
            <a:picLocks noChangeAspect="1"/>
          </p:cNvPicPr>
          <p:nvPr userDrawn="1"/>
        </p:nvPicPr>
        <p:blipFill>
          <a:blip r:embed="rId15"/>
          <a:stretch>
            <a:fillRect/>
          </a:stretch>
        </p:blipFill>
        <p:spPr>
          <a:xfrm>
            <a:off x="11582226" y="149141"/>
            <a:ext cx="414328" cy="756947"/>
          </a:xfrm>
          <a:prstGeom prst="rect">
            <a:avLst/>
          </a:prstGeom>
        </p:spPr>
      </p:pic>
      <p:pic>
        <p:nvPicPr>
          <p:cNvPr id="32" name="Picture 31">
            <a:extLst>
              <a:ext uri="{FF2B5EF4-FFF2-40B4-BE49-F238E27FC236}">
                <a16:creationId xmlns:a16="http://schemas.microsoft.com/office/drawing/2014/main" id="{DA5D38A6-7E75-1647-BF52-44A75C978B11}"/>
              </a:ext>
            </a:extLst>
          </p:cNvPr>
          <p:cNvPicPr>
            <a:picLocks noChangeAspect="1"/>
          </p:cNvPicPr>
          <p:nvPr userDrawn="1"/>
        </p:nvPicPr>
        <p:blipFill>
          <a:blip r:embed="rId16"/>
          <a:stretch>
            <a:fillRect/>
          </a:stretch>
        </p:blipFill>
        <p:spPr>
          <a:xfrm>
            <a:off x="317451" y="6532831"/>
            <a:ext cx="815840" cy="339933"/>
          </a:xfrm>
          <a:prstGeom prst="rect">
            <a:avLst/>
          </a:prstGeom>
        </p:spPr>
      </p:pic>
      <p:sp>
        <p:nvSpPr>
          <p:cNvPr id="33" name="Rectangle 32">
            <a:extLst>
              <a:ext uri="{FF2B5EF4-FFF2-40B4-BE49-F238E27FC236}">
                <a16:creationId xmlns:a16="http://schemas.microsoft.com/office/drawing/2014/main" id="{05F6A309-F3AB-E848-A606-843297B5CA2E}"/>
              </a:ext>
            </a:extLst>
          </p:cNvPr>
          <p:cNvSpPr/>
          <p:nvPr userDrawn="1"/>
        </p:nvSpPr>
        <p:spPr>
          <a:xfrm>
            <a:off x="5565913" y="6559544"/>
            <a:ext cx="5787887" cy="303282"/>
          </a:xfrm>
          <a:prstGeom prst="rect">
            <a:avLst/>
          </a:prstGeom>
          <a:gradFill>
            <a:gsLst>
              <a:gs pos="74000">
                <a:srgbClr val="C0E8EB"/>
              </a:gs>
              <a:gs pos="54000">
                <a:srgbClr val="80D1D6"/>
              </a:gs>
              <a:gs pos="0">
                <a:schemeClr val="accent5"/>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2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0" r:id="rId5"/>
    <p:sldLayoutId id="2147483652" r:id="rId6"/>
    <p:sldLayoutId id="2147483653" r:id="rId7"/>
    <p:sldLayoutId id="2147483654" r:id="rId8"/>
    <p:sldLayoutId id="2147483658" r:id="rId9"/>
    <p:sldLayoutId id="2147483656" r:id="rId10"/>
    <p:sldLayoutId id="2147483657" r:id="rId11"/>
    <p:sldLayoutId id="2147483655" r:id="rId12"/>
    <p:sldLayoutId id="2147483661" r:id="rId13"/>
  </p:sldLayoutIdLst>
  <p:transition/>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600"/>
        </a:spcBef>
        <a:buClr>
          <a:schemeClr val="accent1"/>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11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1100"/>
        </a:spcBef>
        <a:buClr>
          <a:schemeClr val="tx2"/>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1100"/>
        </a:spcBef>
        <a:buClr>
          <a:schemeClr val="accent1"/>
        </a:buClr>
        <a:buSzPct val="90000"/>
        <a:buFont typeface="Courier New" panose="02070309020205020404" pitchFamily="49" charset="0"/>
        <a:buChar char="o"/>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1100"/>
        </a:spcBef>
        <a:buFont typeface="System Font Regular"/>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pc@collegeroyal.ca" TargetMode="Externa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8.png"/><Relationship Id="rId5" Type="http://schemas.openxmlformats.org/officeDocument/2006/relationships/tags" Target="../tags/tag34.xml"/><Relationship Id="rId10" Type="http://schemas.openxmlformats.org/officeDocument/2006/relationships/notesSlide" Target="../notesSlides/notesSlide7.xml"/><Relationship Id="rId4" Type="http://schemas.openxmlformats.org/officeDocument/2006/relationships/tags" Target="../tags/tag33.xml"/><Relationship Id="rId9"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23.xml"/><Relationship Id="rId7"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hyperlink" Target="https://creativecommons.org/licenses/by-nc-nd/3.0/" TargetMode="External"/><Relationship Id="rId5" Type="http://schemas.openxmlformats.org/officeDocument/2006/relationships/tags" Target="../tags/tag25.xml"/><Relationship Id="rId10" Type="http://schemas.openxmlformats.org/officeDocument/2006/relationships/hyperlink" Target="https://autoconocimientointegral.com/2014/04/17/no-es-lo-que-haces-sino-como-lo-haces/" TargetMode="External"/><Relationship Id="rId4" Type="http://schemas.openxmlformats.org/officeDocument/2006/relationships/tags" Target="../tags/tag24.xml"/><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1"/>
            </p:custDataLst>
          </p:nvPr>
        </p:nvSpPr>
        <p:spPr>
          <a:xfrm>
            <a:off x="213887" y="887767"/>
            <a:ext cx="11785600" cy="5289196"/>
          </a:xfrm>
        </p:spPr>
        <p:txBody>
          <a:bodyPr/>
          <a:lstStyle/>
          <a:p>
            <a:pPr marL="0" indent="0" algn="ctr">
              <a:buNone/>
            </a:pPr>
            <a:endParaRPr lang="fr-CA" sz="2400" i="1" dirty="0">
              <a:latin typeface="Arial" panose="020B0604020202020204" pitchFamily="34" charset="0"/>
              <a:cs typeface="Arial" panose="020B0604020202020204" pitchFamily="34" charset="0"/>
            </a:endParaRPr>
          </a:p>
          <a:p>
            <a:pPr marL="0" indent="0" algn="ctr">
              <a:buNone/>
            </a:pPr>
            <a:endParaRPr lang="fr-CA" sz="2400" i="1" dirty="0">
              <a:latin typeface="Arial" panose="020B0604020202020204" pitchFamily="34" charset="0"/>
              <a:cs typeface="Arial" panose="020B0604020202020204" pitchFamily="34" charset="0"/>
            </a:endParaRPr>
          </a:p>
          <a:p>
            <a:pPr marL="0" indent="0" algn="ctr">
              <a:buNone/>
            </a:pPr>
            <a:r>
              <a:rPr lang="fr-CA" sz="2400" i="1" dirty="0">
                <a:latin typeface="Arial" panose="020B0604020202020204" pitchFamily="34" charset="0"/>
                <a:cs typeface="Arial" panose="020B0604020202020204" pitchFamily="34" charset="0"/>
              </a:rPr>
              <a:t>Cette présentation a été créée dans un but de perfectionnement du corps professoral, d’utilisation créative non commerciale des biens communs, et de diffusion </a:t>
            </a:r>
          </a:p>
          <a:p>
            <a:pPr marL="0" indent="0" algn="ctr">
              <a:buNone/>
            </a:pPr>
            <a:endParaRPr lang="fr-CA" sz="2400" i="1" dirty="0">
              <a:latin typeface="Arial" panose="020B0604020202020204" pitchFamily="34" charset="0"/>
              <a:cs typeface="Arial" panose="020B0604020202020204" pitchFamily="34" charset="0"/>
            </a:endParaRPr>
          </a:p>
          <a:p>
            <a:pPr marL="0" indent="0" algn="ctr">
              <a:buNone/>
            </a:pPr>
            <a:r>
              <a:rPr lang="fr-CA" sz="2400" i="1" dirty="0">
                <a:latin typeface="Arial" panose="020B0604020202020204" pitchFamily="34" charset="0"/>
                <a:cs typeface="Arial" panose="020B0604020202020204" pitchFamily="34" charset="0"/>
              </a:rPr>
              <a:t>Veuillez attribuer la propriété de la documentation source au Collège royal des médecins et chirurgiens du Canada</a:t>
            </a:r>
            <a:endParaRPr lang="fr-CA" sz="1600" i="1" dirty="0">
              <a:highlight>
                <a:srgbClr val="FFFF00"/>
              </a:highlight>
              <a:latin typeface="Arial" panose="020B0604020202020204" pitchFamily="34" charset="0"/>
              <a:cs typeface="Arial" panose="020B0604020202020204" pitchFamily="34" charset="0"/>
            </a:endParaRPr>
          </a:p>
          <a:p>
            <a:pPr marL="0" indent="0" algn="ctr">
              <a:buNone/>
            </a:pPr>
            <a:endParaRPr lang="fr-CA" sz="2400" i="1" dirty="0">
              <a:latin typeface="Arial" panose="020B0604020202020204" pitchFamily="34" charset="0"/>
              <a:cs typeface="Arial" panose="020B0604020202020204" pitchFamily="34" charset="0"/>
            </a:endParaRPr>
          </a:p>
          <a:p>
            <a:pPr marL="0" indent="0" algn="ctr">
              <a:buNone/>
            </a:pPr>
            <a:r>
              <a:rPr lang="fr-CA" sz="2400" i="1" dirty="0">
                <a:latin typeface="Arial" panose="020B0604020202020204" pitchFamily="34" charset="0"/>
                <a:cs typeface="Arial" panose="020B0604020202020204" pitchFamily="34" charset="0"/>
              </a:rPr>
              <a:t>Des questions? Écrivez à </a:t>
            </a:r>
            <a:r>
              <a:rPr lang="fr-CA" sz="2400" i="1" dirty="0">
                <a:latin typeface="Arial" panose="020B0604020202020204" pitchFamily="34" charset="0"/>
                <a:cs typeface="Arial" panose="020B0604020202020204" pitchFamily="34" charset="0"/>
                <a:hlinkClick r:id="rId3"/>
              </a:rPr>
              <a:t>cpc@collegeroyal.ca</a:t>
            </a:r>
            <a:endParaRPr lang="fr-CA" sz="2400" i="1" dirty="0"/>
          </a:p>
        </p:txBody>
      </p:sp>
    </p:spTree>
    <p:extLst>
      <p:ext uri="{BB962C8B-B14F-4D97-AF65-F5344CB8AC3E}">
        <p14:creationId xmlns:p14="http://schemas.microsoft.com/office/powerpoint/2010/main" val="172530505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13BB2-C522-A6BE-C21F-0FE52C77E16B}"/>
              </a:ext>
            </a:extLst>
          </p:cNvPr>
          <p:cNvSpPr>
            <a:spLocks noGrp="1"/>
          </p:cNvSpPr>
          <p:nvPr>
            <p:ph type="title"/>
            <p:custDataLst>
              <p:tags r:id="rId1"/>
            </p:custDataLst>
          </p:nvPr>
        </p:nvSpPr>
        <p:spPr>
          <a:xfrm>
            <a:off x="838200" y="365125"/>
            <a:ext cx="11113168" cy="1325563"/>
          </a:xfrm>
        </p:spPr>
        <p:txBody>
          <a:bodyPr anchor="ctr">
            <a:normAutofit/>
          </a:bodyPr>
          <a:lstStyle/>
          <a:p>
            <a:r>
              <a:rPr lang="fr-CA" dirty="0"/>
              <a:t>APC : formation, encadrement et évaluation</a:t>
            </a:r>
          </a:p>
        </p:txBody>
      </p:sp>
      <p:sp>
        <p:nvSpPr>
          <p:cNvPr id="3" name="Content Placeholder 2">
            <a:extLst>
              <a:ext uri="{FF2B5EF4-FFF2-40B4-BE49-F238E27FC236}">
                <a16:creationId xmlns:a16="http://schemas.microsoft.com/office/drawing/2014/main" id="{C89E8722-52E9-52C6-B3DE-AB053C04F678}"/>
              </a:ext>
            </a:extLst>
          </p:cNvPr>
          <p:cNvSpPr>
            <a:spLocks noGrp="1"/>
          </p:cNvSpPr>
          <p:nvPr>
            <p:ph sz="half" idx="1"/>
            <p:custDataLst>
              <p:tags r:id="rId2"/>
            </p:custDataLst>
          </p:nvPr>
        </p:nvSpPr>
        <p:spPr>
          <a:xfrm>
            <a:off x="838200" y="1825625"/>
            <a:ext cx="5181600" cy="4351338"/>
          </a:xfrm>
        </p:spPr>
        <p:txBody>
          <a:bodyPr vert="horz" lIns="91440" tIns="45720" rIns="91440" bIns="45720" rtlCol="0" anchor="t">
            <a:normAutofit/>
          </a:bodyPr>
          <a:lstStyle/>
          <a:p>
            <a:r>
              <a:rPr lang="fr-CA" dirty="0"/>
              <a:t>Les APC sont une façon cliniquement utile de réaliser une évaluation qui englobe un grand nombre de jalons ou d’habiletés.</a:t>
            </a:r>
          </a:p>
          <a:p>
            <a:r>
              <a:rPr lang="fr-CA" dirty="0"/>
              <a:t>Les APC vous permettent d’évaluer si, d’après vos observations, la résidente ou le résident a acquis la capacité d’exécuter une APC.</a:t>
            </a:r>
          </a:p>
        </p:txBody>
      </p:sp>
      <p:pic>
        <p:nvPicPr>
          <p:cNvPr id="5" name="Picture 4">
            <a:extLst>
              <a:ext uri="{FF2B5EF4-FFF2-40B4-BE49-F238E27FC236}">
                <a16:creationId xmlns:a16="http://schemas.microsoft.com/office/drawing/2014/main" id="{C6F701BC-7549-7158-6557-51D0E8301AB1}"/>
              </a:ext>
            </a:extLst>
          </p:cNvPr>
          <p:cNvPicPr>
            <a:picLocks noChangeAspect="1"/>
          </p:cNvPicPr>
          <p:nvPr>
            <p:custDataLst>
              <p:tags r:id="rId3"/>
            </p:custDataLst>
          </p:nvPr>
        </p:nvPicPr>
        <p:blipFill>
          <a:blip r:embed="rId11"/>
          <a:stretch>
            <a:fillRect/>
          </a:stretch>
        </p:blipFill>
        <p:spPr>
          <a:xfrm>
            <a:off x="6811522" y="1825625"/>
            <a:ext cx="3902956" cy="4351338"/>
          </a:xfrm>
          <a:prstGeom prst="rect">
            <a:avLst/>
          </a:prstGeom>
          <a:noFill/>
        </p:spPr>
      </p:pic>
      <p:sp>
        <p:nvSpPr>
          <p:cNvPr id="4" name="TextBox 3">
            <a:extLst>
              <a:ext uri="{FF2B5EF4-FFF2-40B4-BE49-F238E27FC236}">
                <a16:creationId xmlns:a16="http://schemas.microsoft.com/office/drawing/2014/main" id="{7155012B-6D43-704E-2E23-2B96BFECB78A}"/>
              </a:ext>
            </a:extLst>
          </p:cNvPr>
          <p:cNvSpPr txBox="1"/>
          <p:nvPr>
            <p:custDataLst>
              <p:tags r:id="rId4"/>
            </p:custDataLst>
          </p:nvPr>
        </p:nvSpPr>
        <p:spPr>
          <a:xfrm>
            <a:off x="1371600" y="6498772"/>
            <a:ext cx="1153786" cy="307848"/>
          </a:xfrm>
          <a:prstGeom prst="rect">
            <a:avLst/>
          </a:prstGeom>
          <a:noFill/>
        </p:spPr>
        <p:txBody>
          <a:bodyPr wrap="none" rtlCol="0">
            <a:spAutoFit/>
          </a:bodyPr>
          <a:lstStyle/>
          <a:p>
            <a:r>
              <a:rPr lang="fr-CA" sz="1400" dirty="0">
                <a:solidFill>
                  <a:schemeClr val="bg1">
                    <a:lumMod val="50000"/>
                  </a:schemeClr>
                </a:solidFill>
              </a:rPr>
              <a:t>Jalons et APC</a:t>
            </a:r>
          </a:p>
        </p:txBody>
      </p:sp>
      <p:sp>
        <p:nvSpPr>
          <p:cNvPr id="6" name="TextBox 5">
            <a:extLst>
              <a:ext uri="{FF2B5EF4-FFF2-40B4-BE49-F238E27FC236}">
                <a16:creationId xmlns:a16="http://schemas.microsoft.com/office/drawing/2014/main" id="{5AB34147-55DB-514A-FC4E-C1F6EDCE4714}"/>
              </a:ext>
            </a:extLst>
          </p:cNvPr>
          <p:cNvSpPr txBox="1"/>
          <p:nvPr>
            <p:custDataLst>
              <p:tags r:id="rId5"/>
            </p:custDataLst>
          </p:nvPr>
        </p:nvSpPr>
        <p:spPr>
          <a:xfrm>
            <a:off x="7459579" y="2592221"/>
            <a:ext cx="1149684" cy="369332"/>
          </a:xfrm>
          <a:prstGeom prst="rect">
            <a:avLst/>
          </a:prstGeom>
          <a:solidFill>
            <a:srgbClr val="006F7A"/>
          </a:solidFill>
        </p:spPr>
        <p:txBody>
          <a:bodyPr wrap="square" rtlCol="0">
            <a:spAutoFit/>
          </a:bodyPr>
          <a:lstStyle/>
          <a:p>
            <a:pPr algn="ctr"/>
            <a:r>
              <a:rPr lang="fr-CA" dirty="0">
                <a:solidFill>
                  <a:schemeClr val="bg1"/>
                </a:solidFill>
              </a:rPr>
              <a:t>JALON</a:t>
            </a:r>
          </a:p>
        </p:txBody>
      </p:sp>
      <p:sp>
        <p:nvSpPr>
          <p:cNvPr id="7" name="TextBox 6">
            <a:extLst>
              <a:ext uri="{FF2B5EF4-FFF2-40B4-BE49-F238E27FC236}">
                <a16:creationId xmlns:a16="http://schemas.microsoft.com/office/drawing/2014/main" id="{87265604-FD6F-E671-D17C-613AD357DCD4}"/>
              </a:ext>
            </a:extLst>
          </p:cNvPr>
          <p:cNvSpPr txBox="1"/>
          <p:nvPr>
            <p:custDataLst>
              <p:tags r:id="rId6"/>
            </p:custDataLst>
          </p:nvPr>
        </p:nvSpPr>
        <p:spPr>
          <a:xfrm>
            <a:off x="8682478" y="2404868"/>
            <a:ext cx="1149684" cy="369332"/>
          </a:xfrm>
          <a:prstGeom prst="rect">
            <a:avLst/>
          </a:prstGeom>
          <a:solidFill>
            <a:srgbClr val="00395C"/>
          </a:solidFill>
        </p:spPr>
        <p:txBody>
          <a:bodyPr wrap="square" rtlCol="0">
            <a:spAutoFit/>
          </a:bodyPr>
          <a:lstStyle/>
          <a:p>
            <a:pPr algn="ctr"/>
            <a:r>
              <a:rPr lang="fr-CA" dirty="0">
                <a:solidFill>
                  <a:schemeClr val="bg1"/>
                </a:solidFill>
              </a:rPr>
              <a:t>JALON</a:t>
            </a:r>
          </a:p>
        </p:txBody>
      </p:sp>
      <p:sp>
        <p:nvSpPr>
          <p:cNvPr id="8" name="TextBox 7">
            <a:extLst>
              <a:ext uri="{FF2B5EF4-FFF2-40B4-BE49-F238E27FC236}">
                <a16:creationId xmlns:a16="http://schemas.microsoft.com/office/drawing/2014/main" id="{60A87BD2-4A13-8383-ED6C-D62919E18516}"/>
              </a:ext>
            </a:extLst>
          </p:cNvPr>
          <p:cNvSpPr txBox="1"/>
          <p:nvPr>
            <p:custDataLst>
              <p:tags r:id="rId7"/>
            </p:custDataLst>
          </p:nvPr>
        </p:nvSpPr>
        <p:spPr>
          <a:xfrm>
            <a:off x="8439173" y="3429000"/>
            <a:ext cx="1149684" cy="369332"/>
          </a:xfrm>
          <a:prstGeom prst="rect">
            <a:avLst/>
          </a:prstGeom>
          <a:solidFill>
            <a:srgbClr val="FEEB88"/>
          </a:solidFill>
        </p:spPr>
        <p:txBody>
          <a:bodyPr wrap="square" rtlCol="0">
            <a:spAutoFit/>
          </a:bodyPr>
          <a:lstStyle/>
          <a:p>
            <a:pPr algn="ctr"/>
            <a:r>
              <a:rPr lang="fr-CA" dirty="0">
                <a:solidFill>
                  <a:schemeClr val="tx2"/>
                </a:solidFill>
              </a:rPr>
              <a:t>JALON</a:t>
            </a:r>
          </a:p>
        </p:txBody>
      </p:sp>
      <p:sp>
        <p:nvSpPr>
          <p:cNvPr id="9" name="TextBox 8">
            <a:extLst>
              <a:ext uri="{FF2B5EF4-FFF2-40B4-BE49-F238E27FC236}">
                <a16:creationId xmlns:a16="http://schemas.microsoft.com/office/drawing/2014/main" id="{67254047-E1D8-B1C3-F027-D6A3CFEF7748}"/>
              </a:ext>
            </a:extLst>
          </p:cNvPr>
          <p:cNvSpPr txBox="1"/>
          <p:nvPr>
            <p:custDataLst>
              <p:tags r:id="rId8"/>
            </p:custDataLst>
          </p:nvPr>
        </p:nvSpPr>
        <p:spPr>
          <a:xfrm>
            <a:off x="7753684" y="5395495"/>
            <a:ext cx="2015958" cy="769441"/>
          </a:xfrm>
          <a:prstGeom prst="rect">
            <a:avLst/>
          </a:prstGeom>
          <a:solidFill>
            <a:schemeClr val="bg1"/>
          </a:solidFill>
        </p:spPr>
        <p:txBody>
          <a:bodyPr wrap="square" rtlCol="0">
            <a:spAutoFit/>
          </a:bodyPr>
          <a:lstStyle/>
          <a:p>
            <a:pPr algn="ctr"/>
            <a:r>
              <a:rPr lang="fr-CA" sz="4400" b="1" dirty="0">
                <a:solidFill>
                  <a:schemeClr val="tx2"/>
                </a:solidFill>
              </a:rPr>
              <a:t>APC</a:t>
            </a:r>
          </a:p>
        </p:txBody>
      </p:sp>
    </p:spTree>
    <p:extLst>
      <p:ext uri="{BB962C8B-B14F-4D97-AF65-F5344CB8AC3E}">
        <p14:creationId xmlns:p14="http://schemas.microsoft.com/office/powerpoint/2010/main" val="39868468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03F6-EF7E-47CC-BEA9-D1D0ACE72C07}"/>
              </a:ext>
            </a:extLst>
          </p:cNvPr>
          <p:cNvSpPr>
            <a:spLocks noGrp="1"/>
          </p:cNvSpPr>
          <p:nvPr>
            <p:ph type="title"/>
            <p:custDataLst>
              <p:tags r:id="rId1"/>
            </p:custDataLst>
          </p:nvPr>
        </p:nvSpPr>
        <p:spPr/>
        <p:txBody>
          <a:bodyPr/>
          <a:lstStyle/>
          <a:p>
            <a:r>
              <a:rPr lang="fr-CA" dirty="0"/>
              <a:t>Différence entre APC et jalons</a:t>
            </a:r>
          </a:p>
        </p:txBody>
      </p:sp>
      <p:sp>
        <p:nvSpPr>
          <p:cNvPr id="5" name="Content Placeholder 4">
            <a:extLst>
              <a:ext uri="{FF2B5EF4-FFF2-40B4-BE49-F238E27FC236}">
                <a16:creationId xmlns:a16="http://schemas.microsoft.com/office/drawing/2014/main" id="{53490C50-391F-BB8E-2CF0-A83A6BB81A91}"/>
              </a:ext>
            </a:extLst>
          </p:cNvPr>
          <p:cNvSpPr>
            <a:spLocks noGrp="1"/>
          </p:cNvSpPr>
          <p:nvPr>
            <p:ph idx="1"/>
            <p:custDataLst>
              <p:tags r:id="rId2"/>
            </p:custDataLst>
          </p:nvPr>
        </p:nvSpPr>
        <p:spPr>
          <a:xfrm>
            <a:off x="838199" y="1825625"/>
            <a:ext cx="10729511" cy="4351338"/>
          </a:xfrm>
        </p:spPr>
        <p:txBody>
          <a:bodyPr>
            <a:normAutofit fontScale="87500" lnSpcReduction="20000"/>
          </a:bodyPr>
          <a:lstStyle/>
          <a:p>
            <a:r>
              <a:rPr lang="fr-CA" dirty="0"/>
              <a:t>Progression vers la discipline – APC 2 : </a:t>
            </a:r>
            <a:r>
              <a:rPr lang="fr-CA" i="1" dirty="0"/>
              <a:t>Consignation d’ordonnances pour des patients pédiatriques</a:t>
            </a:r>
            <a:endParaRPr lang="fr-CA" dirty="0"/>
          </a:p>
          <a:p>
            <a:r>
              <a:rPr lang="fr-CA" u="sng" dirty="0"/>
              <a:t>Jalons CanMEDS</a:t>
            </a:r>
          </a:p>
          <a:p>
            <a:pPr marL="514350" indent="-514350">
              <a:buFont typeface="+mj-lt"/>
              <a:buAutoNum type="arabicPeriod"/>
            </a:pPr>
            <a:r>
              <a:rPr lang="fr-CA" dirty="0"/>
              <a:t>COM 5.1 Consigner au dossier les ordonnances pour la prestation des soins</a:t>
            </a:r>
          </a:p>
          <a:p>
            <a:pPr marL="514350" indent="-514350">
              <a:buFont typeface="+mj-lt"/>
              <a:buAutoNum type="arabicPeriod"/>
            </a:pPr>
            <a:r>
              <a:rPr lang="fr-CA" dirty="0"/>
              <a:t>EM 2.4 Adapter la posologie des médicaments en fonction de l’âge, de la taille et/ou d’autres facteurs pertinents</a:t>
            </a:r>
          </a:p>
          <a:p>
            <a:pPr marL="514350" indent="-514350">
              <a:buFont typeface="+mj-lt"/>
              <a:buAutoNum type="arabicPeriod"/>
            </a:pPr>
            <a:r>
              <a:rPr lang="fr-CA" dirty="0"/>
              <a:t>COM 5.1 Structurer les informations dans les sections appropriées du dossier</a:t>
            </a:r>
          </a:p>
          <a:p>
            <a:pPr marL="514350" indent="-514350">
              <a:buFont typeface="+mj-lt"/>
              <a:buAutoNum type="arabicPeriod"/>
            </a:pPr>
            <a:r>
              <a:rPr lang="fr-CA" dirty="0"/>
              <a:t>EM 2.1 Reconnaître les situations nécessitant une communication directe des ordonnances au membre concerné de l’équipe</a:t>
            </a:r>
          </a:p>
          <a:p>
            <a:pPr marL="514350" indent="-514350">
              <a:buFont typeface="+mj-lt"/>
              <a:buAutoNum type="arabicPeriod"/>
            </a:pPr>
            <a:r>
              <a:rPr lang="fr-CA" dirty="0"/>
              <a:t>P 1.1 Assumer les responsabilités confiées dans des délais opportuns</a:t>
            </a:r>
          </a:p>
        </p:txBody>
      </p:sp>
      <p:sp>
        <p:nvSpPr>
          <p:cNvPr id="6" name="Footer Placeholder 3">
            <a:extLst>
              <a:ext uri="{FF2B5EF4-FFF2-40B4-BE49-F238E27FC236}">
                <a16:creationId xmlns:a16="http://schemas.microsoft.com/office/drawing/2014/main" id="{FDD65160-19AC-C93D-7130-2AF8560B7D7A}"/>
              </a:ext>
            </a:extLst>
          </p:cNvPr>
          <p:cNvSpPr txBox="1"/>
          <p:nvPr>
            <p:custDataLst>
              <p:tags r:id="rId3"/>
            </p:custDataLst>
          </p:nvPr>
        </p:nvSpPr>
        <p:spPr>
          <a:xfrm>
            <a:off x="1335314" y="6512379"/>
            <a:ext cx="4052888" cy="3175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solidFill>
                  <a:schemeClr val="bg1"/>
                </a:solidFill>
              </a:rPr>
              <a:t>Aperçu de la Compétence par conception</a:t>
            </a:r>
          </a:p>
        </p:txBody>
      </p:sp>
      <p:sp>
        <p:nvSpPr>
          <p:cNvPr id="3" name="TextBox 2">
            <a:extLst>
              <a:ext uri="{FF2B5EF4-FFF2-40B4-BE49-F238E27FC236}">
                <a16:creationId xmlns:a16="http://schemas.microsoft.com/office/drawing/2014/main" id="{D2EC89C8-4B5A-9A86-39CB-F21E91E7954E}"/>
              </a:ext>
            </a:extLst>
          </p:cNvPr>
          <p:cNvSpPr txBox="1"/>
          <p:nvPr>
            <p:custDataLst>
              <p:tags r:id="rId4"/>
            </p:custDataLst>
          </p:nvPr>
        </p:nvSpPr>
        <p:spPr>
          <a:xfrm>
            <a:off x="1371600" y="6498772"/>
            <a:ext cx="1153786" cy="307848"/>
          </a:xfrm>
          <a:prstGeom prst="rect">
            <a:avLst/>
          </a:prstGeom>
          <a:noFill/>
        </p:spPr>
        <p:txBody>
          <a:bodyPr wrap="none" rtlCol="0">
            <a:spAutoFit/>
          </a:bodyPr>
          <a:lstStyle/>
          <a:p>
            <a:r>
              <a:rPr lang="fr-CA" sz="1400" dirty="0">
                <a:solidFill>
                  <a:schemeClr val="bg1">
                    <a:lumMod val="50000"/>
                  </a:schemeClr>
                </a:solidFill>
              </a:rPr>
              <a:t>Jalons et APC</a:t>
            </a:r>
          </a:p>
        </p:txBody>
      </p:sp>
    </p:spTree>
    <p:extLst>
      <p:ext uri="{BB962C8B-B14F-4D97-AF65-F5344CB8AC3E}">
        <p14:creationId xmlns:p14="http://schemas.microsoft.com/office/powerpoint/2010/main" val="92220555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3EFB3-7239-4D51-BF2C-2E7509D4971F}"/>
              </a:ext>
            </a:extLst>
          </p:cNvPr>
          <p:cNvSpPr>
            <a:spLocks noGrp="1"/>
          </p:cNvSpPr>
          <p:nvPr>
            <p:ph type="title"/>
            <p:custDataLst>
              <p:tags r:id="rId1"/>
            </p:custDataLst>
          </p:nvPr>
        </p:nvSpPr>
        <p:spPr/>
        <p:txBody>
          <a:bodyPr/>
          <a:lstStyle/>
          <a:p>
            <a:r>
              <a:rPr lang="fr-CA" dirty="0"/>
              <a:t>Jalons et APC à chaque étape de la formation	</a:t>
            </a:r>
          </a:p>
        </p:txBody>
      </p:sp>
      <p:sp>
        <p:nvSpPr>
          <p:cNvPr id="3" name="Content Placeholder 2">
            <a:extLst>
              <a:ext uri="{FF2B5EF4-FFF2-40B4-BE49-F238E27FC236}">
                <a16:creationId xmlns:a16="http://schemas.microsoft.com/office/drawing/2014/main" id="{FA1488BE-8331-CA39-922E-3139D9E27A39}"/>
              </a:ext>
            </a:extLst>
          </p:cNvPr>
          <p:cNvSpPr>
            <a:spLocks noGrp="1"/>
          </p:cNvSpPr>
          <p:nvPr>
            <p:ph idx="1"/>
            <p:custDataLst>
              <p:tags r:id="rId2"/>
            </p:custDataLst>
          </p:nvPr>
        </p:nvSpPr>
        <p:spPr/>
        <p:txBody>
          <a:bodyPr/>
          <a:lstStyle/>
          <a:p>
            <a:r>
              <a:rPr lang="fr-CA" dirty="0"/>
              <a:t>Offrent un parcours clair d’apprentissage et d’enseignement </a:t>
            </a:r>
          </a:p>
          <a:p>
            <a:pPr lvl="1"/>
            <a:r>
              <a:rPr lang="fr-CA" dirty="0"/>
              <a:t>D’une étape de la formation à l’autre, les APC deviennent de plus en plus complexes.</a:t>
            </a:r>
          </a:p>
          <a:p>
            <a:r>
              <a:rPr lang="fr-CA" dirty="0"/>
              <a:t>Permettent d’échelonner l’enseignement et l’évaluation </a:t>
            </a:r>
          </a:p>
          <a:p>
            <a:pPr lvl="1"/>
            <a:r>
              <a:rPr lang="fr-CA" dirty="0"/>
              <a:t>Enseignement et évaluation axés sur des activités cliniques distinctes</a:t>
            </a:r>
          </a:p>
          <a:p>
            <a:r>
              <a:rPr lang="fr-CA" dirty="0"/>
              <a:t>Permettent une rétroaction, un suivi et un encadrement utiles à intervalles réguliers</a:t>
            </a:r>
          </a:p>
        </p:txBody>
      </p:sp>
      <p:sp>
        <p:nvSpPr>
          <p:cNvPr id="4" name="TextBox 3">
            <a:extLst>
              <a:ext uri="{FF2B5EF4-FFF2-40B4-BE49-F238E27FC236}">
                <a16:creationId xmlns:a16="http://schemas.microsoft.com/office/drawing/2014/main" id="{97C42681-14F5-82EB-0A2E-BD59C5D6850D}"/>
              </a:ext>
            </a:extLst>
          </p:cNvPr>
          <p:cNvSpPr txBox="1"/>
          <p:nvPr>
            <p:custDataLst>
              <p:tags r:id="rId3"/>
            </p:custDataLst>
          </p:nvPr>
        </p:nvSpPr>
        <p:spPr>
          <a:xfrm>
            <a:off x="1371600" y="6498772"/>
            <a:ext cx="1153786" cy="307848"/>
          </a:xfrm>
          <a:prstGeom prst="rect">
            <a:avLst/>
          </a:prstGeom>
          <a:noFill/>
        </p:spPr>
        <p:txBody>
          <a:bodyPr wrap="none" rtlCol="0">
            <a:spAutoFit/>
          </a:bodyPr>
          <a:lstStyle/>
          <a:p>
            <a:r>
              <a:rPr lang="fr-CA" sz="1400" dirty="0">
                <a:solidFill>
                  <a:schemeClr val="bg1">
                    <a:lumMod val="50000"/>
                  </a:schemeClr>
                </a:solidFill>
              </a:rPr>
              <a:t>Jalons et APC</a:t>
            </a:r>
          </a:p>
        </p:txBody>
      </p:sp>
    </p:spTree>
    <p:extLst>
      <p:ext uri="{BB962C8B-B14F-4D97-AF65-F5344CB8AC3E}">
        <p14:creationId xmlns:p14="http://schemas.microsoft.com/office/powerpoint/2010/main" val="740006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E322B-E7B2-9372-0AE4-BCC6F317729B}"/>
              </a:ext>
            </a:extLst>
          </p:cNvPr>
          <p:cNvSpPr>
            <a:spLocks noGrp="1"/>
          </p:cNvSpPr>
          <p:nvPr>
            <p:ph type="title"/>
            <p:custDataLst>
              <p:tags r:id="rId1"/>
            </p:custDataLst>
          </p:nvPr>
        </p:nvSpPr>
        <p:spPr>
          <a:xfrm>
            <a:off x="617860" y="365125"/>
            <a:ext cx="10515600" cy="1325563"/>
          </a:xfrm>
        </p:spPr>
        <p:txBody>
          <a:bodyPr/>
          <a:lstStyle/>
          <a:p>
            <a:r>
              <a:rPr lang="fr-CA" dirty="0"/>
              <a:t>Enseignement et évaluation</a:t>
            </a:r>
          </a:p>
        </p:txBody>
      </p:sp>
      <p:sp>
        <p:nvSpPr>
          <p:cNvPr id="3" name="Content Placeholder 2">
            <a:extLst>
              <a:ext uri="{FF2B5EF4-FFF2-40B4-BE49-F238E27FC236}">
                <a16:creationId xmlns:a16="http://schemas.microsoft.com/office/drawing/2014/main" id="{9046B3E0-F24E-B1A1-6F76-5E9DF9B3D777}"/>
              </a:ext>
            </a:extLst>
          </p:cNvPr>
          <p:cNvSpPr>
            <a:spLocks noGrp="1"/>
          </p:cNvSpPr>
          <p:nvPr>
            <p:ph idx="1"/>
            <p:custDataLst>
              <p:tags r:id="rId2"/>
            </p:custDataLst>
          </p:nvPr>
        </p:nvSpPr>
        <p:spPr>
          <a:xfrm>
            <a:off x="617859" y="1535066"/>
            <a:ext cx="11258323" cy="4351338"/>
          </a:xfrm>
        </p:spPr>
        <p:txBody>
          <a:bodyPr/>
          <a:lstStyle/>
          <a:p>
            <a:r>
              <a:rPr lang="fr-CA" dirty="0"/>
              <a:t>On demande aux programmes d’apparier les APC (ainsi que les compétences et les expériences de formation requises) aux stages et au parcours de formation, et de déterminer comment chacune des exigences de formation sera évaluée.</a:t>
            </a:r>
          </a:p>
          <a:p>
            <a:r>
              <a:rPr lang="fr-CA" dirty="0"/>
              <a:t>Le corps enseignant se sert des jalons pour concevoir des activités de formation et enseigner des compétences particulières.</a:t>
            </a:r>
          </a:p>
          <a:p>
            <a:r>
              <a:rPr lang="fr-CA" dirty="0"/>
              <a:t>Une fois que les compétences/attitudes requises pour atteindre les jalons ont été enseignées, le corps enseignant peut évaluer la réussite de l’APC.</a:t>
            </a:r>
          </a:p>
          <a:p>
            <a:r>
              <a:rPr lang="fr-CA" dirty="0"/>
              <a:t>Si l’APC est réussie, cela veut dire que toutes les compétences qui composent les divers jalons de l’APC ont été acquises et que la compétence a été démontrée.</a:t>
            </a:r>
          </a:p>
          <a:p>
            <a:endParaRPr lang="fr-CA" dirty="0"/>
          </a:p>
          <a:p>
            <a:endParaRPr lang="fr-CA" dirty="0"/>
          </a:p>
        </p:txBody>
      </p:sp>
      <p:sp>
        <p:nvSpPr>
          <p:cNvPr id="4" name="TextBox 3">
            <a:extLst>
              <a:ext uri="{FF2B5EF4-FFF2-40B4-BE49-F238E27FC236}">
                <a16:creationId xmlns:a16="http://schemas.microsoft.com/office/drawing/2014/main" id="{E5B65BD9-102C-A5D0-F68D-27B7D872D2BD}"/>
              </a:ext>
            </a:extLst>
          </p:cNvPr>
          <p:cNvSpPr txBox="1"/>
          <p:nvPr>
            <p:custDataLst>
              <p:tags r:id="rId3"/>
            </p:custDataLst>
          </p:nvPr>
        </p:nvSpPr>
        <p:spPr>
          <a:xfrm>
            <a:off x="1371600" y="6498772"/>
            <a:ext cx="1153786" cy="307848"/>
          </a:xfrm>
          <a:prstGeom prst="rect">
            <a:avLst/>
          </a:prstGeom>
          <a:noFill/>
        </p:spPr>
        <p:txBody>
          <a:bodyPr wrap="none" rtlCol="0">
            <a:spAutoFit/>
          </a:bodyPr>
          <a:lstStyle/>
          <a:p>
            <a:r>
              <a:rPr lang="fr-CA" sz="1400" dirty="0">
                <a:solidFill>
                  <a:schemeClr val="bg1">
                    <a:lumMod val="50000"/>
                  </a:schemeClr>
                </a:solidFill>
              </a:rPr>
              <a:t>Jalons et APC</a:t>
            </a:r>
          </a:p>
        </p:txBody>
      </p:sp>
    </p:spTree>
    <p:extLst>
      <p:ext uri="{BB962C8B-B14F-4D97-AF65-F5344CB8AC3E}">
        <p14:creationId xmlns:p14="http://schemas.microsoft.com/office/powerpoint/2010/main" val="55575324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41BBE3-2E15-0E44-3054-5EA2075DCE1F}"/>
              </a:ext>
            </a:extLst>
          </p:cNvPr>
          <p:cNvSpPr>
            <a:spLocks noGrp="1"/>
          </p:cNvSpPr>
          <p:nvPr>
            <p:ph idx="1"/>
            <p:custDataLst>
              <p:tags r:id="rId1"/>
            </p:custDataLst>
          </p:nvPr>
        </p:nvSpPr>
        <p:spPr>
          <a:xfrm>
            <a:off x="838200" y="2690647"/>
            <a:ext cx="10515600" cy="3486315"/>
          </a:xfrm>
        </p:spPr>
        <p:txBody>
          <a:bodyPr/>
          <a:lstStyle/>
          <a:p>
            <a:pPr marL="0" indent="0" algn="ctr">
              <a:buNone/>
            </a:pPr>
            <a:r>
              <a:rPr lang="en-US" sz="3600"/>
              <a:t>Des questions?</a:t>
            </a:r>
          </a:p>
        </p:txBody>
      </p:sp>
    </p:spTree>
    <p:extLst>
      <p:ext uri="{BB962C8B-B14F-4D97-AF65-F5344CB8AC3E}">
        <p14:creationId xmlns:p14="http://schemas.microsoft.com/office/powerpoint/2010/main" val="31587941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246B-555E-0440-ACBD-BB37ACE292FE}"/>
              </a:ext>
            </a:extLst>
          </p:cNvPr>
          <p:cNvSpPr>
            <a:spLocks noGrp="1"/>
          </p:cNvSpPr>
          <p:nvPr>
            <p:ph type="title"/>
            <p:custDataLst>
              <p:tags r:id="rId1"/>
            </p:custDataLst>
          </p:nvPr>
        </p:nvSpPr>
        <p:spPr/>
        <p:txBody>
          <a:bodyPr/>
          <a:lstStyle/>
          <a:p>
            <a:r>
              <a:rPr lang="en-US"/>
              <a:t>Merci!</a:t>
            </a:r>
          </a:p>
        </p:txBody>
      </p:sp>
      <p:sp>
        <p:nvSpPr>
          <p:cNvPr id="3" name="Subtitle 2">
            <a:extLst>
              <a:ext uri="{FF2B5EF4-FFF2-40B4-BE49-F238E27FC236}">
                <a16:creationId xmlns:a16="http://schemas.microsoft.com/office/drawing/2014/main" id="{BF748ABD-F008-834B-96D0-0206AF6D8890}"/>
              </a:ext>
            </a:extLst>
          </p:cNvPr>
          <p:cNvSpPr>
            <a:spLocks noGrp="1"/>
          </p:cNvSpPr>
          <p:nvPr>
            <p:ph type="subTitle" idx="1"/>
            <p:custDataLst>
              <p:tags r:id="rId2"/>
            </p:custDataLst>
          </p:nvPr>
        </p:nvSpPr>
        <p:spPr>
          <a:xfrm>
            <a:off x="1128763" y="2879843"/>
            <a:ext cx="9934474" cy="496774"/>
          </a:xfrm>
        </p:spPr>
        <p:txBody>
          <a:bodyPr/>
          <a:lstStyle/>
          <a:p>
            <a:pPr>
              <a:lnSpc>
                <a:spcPts val="2460"/>
              </a:lnSpc>
              <a:spcBef>
                <a:spcPct val="0"/>
              </a:spcBef>
            </a:pPr>
            <a:r>
              <a:rPr lang="en-US" dirty="0" err="1"/>
              <a:t>collegeroyal.ca</a:t>
            </a:r>
            <a:r>
              <a:rPr lang="en-US" dirty="0"/>
              <a:t>  •  </a:t>
            </a:r>
            <a:r>
              <a:rPr lang="en-US" dirty="0" err="1"/>
              <a:t>royalcollege.ca</a:t>
            </a:r>
            <a:endParaRPr lang="en-US" dirty="0"/>
          </a:p>
          <a:p>
            <a:pPr>
              <a:lnSpc>
                <a:spcPts val="2460"/>
              </a:lnSpc>
              <a:spcBef>
                <a:spcPct val="0"/>
              </a:spcBef>
            </a:pPr>
            <a:endParaRPr lang="en-US" dirty="0">
              <a:solidFill>
                <a:srgbClr val="4B4F54"/>
              </a:solidFill>
            </a:endParaRPr>
          </a:p>
        </p:txBody>
      </p:sp>
    </p:spTree>
    <p:extLst>
      <p:ext uri="{BB962C8B-B14F-4D97-AF65-F5344CB8AC3E}">
        <p14:creationId xmlns:p14="http://schemas.microsoft.com/office/powerpoint/2010/main" val="279107443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3519-8A90-CB4A-A6EE-6C912102D841}"/>
              </a:ext>
            </a:extLst>
          </p:cNvPr>
          <p:cNvSpPr>
            <a:spLocks noGrp="1"/>
          </p:cNvSpPr>
          <p:nvPr>
            <p:ph type="ctrTitle"/>
            <p:custDataLst>
              <p:tags r:id="rId1"/>
            </p:custDataLst>
          </p:nvPr>
        </p:nvSpPr>
        <p:spPr>
          <a:xfrm>
            <a:off x="5932516" y="942110"/>
            <a:ext cx="5652927" cy="2707176"/>
          </a:xfrm>
        </p:spPr>
        <p:txBody>
          <a:bodyPr/>
          <a:lstStyle/>
          <a:p>
            <a:r>
              <a:rPr lang="fr-CA" sz="4800" dirty="0"/>
              <a:t>Jalons et activités professionnelles confiables (APC)</a:t>
            </a:r>
          </a:p>
        </p:txBody>
      </p:sp>
      <p:sp>
        <p:nvSpPr>
          <p:cNvPr id="5" name="TextBox 10">
            <a:extLst>
              <a:ext uri="{FF2B5EF4-FFF2-40B4-BE49-F238E27FC236}">
                <a16:creationId xmlns:a16="http://schemas.microsoft.com/office/drawing/2014/main" id="{35BE80C0-9084-0D48-B46E-B19B192F30FD}"/>
              </a:ext>
            </a:extLst>
          </p:cNvPr>
          <p:cNvSpPr txBox="1"/>
          <p:nvPr>
            <p:custDataLst>
              <p:tags r:id="rId2"/>
            </p:custDataLst>
          </p:nvPr>
        </p:nvSpPr>
        <p:spPr>
          <a:xfrm>
            <a:off x="6043354" y="4106943"/>
            <a:ext cx="5652926" cy="5791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600" dirty="0"/>
              <a:t>Mise à jour : octobre 2024</a:t>
            </a:r>
          </a:p>
          <a:p>
            <a:endParaRPr lang="fr-CA" sz="1600" dirty="0"/>
          </a:p>
        </p:txBody>
      </p:sp>
    </p:spTree>
    <p:extLst>
      <p:ext uri="{BB962C8B-B14F-4D97-AF65-F5344CB8AC3E}">
        <p14:creationId xmlns:p14="http://schemas.microsoft.com/office/powerpoint/2010/main" val="4685941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55AD-3720-1702-188E-E4D7067E6AA2}"/>
              </a:ext>
            </a:extLst>
          </p:cNvPr>
          <p:cNvSpPr>
            <a:spLocks noGrp="1"/>
          </p:cNvSpPr>
          <p:nvPr>
            <p:ph type="title"/>
            <p:custDataLst>
              <p:tags r:id="rId1"/>
            </p:custDataLst>
          </p:nvPr>
        </p:nvSpPr>
        <p:spPr/>
        <p:txBody>
          <a:bodyPr/>
          <a:lstStyle/>
          <a:p>
            <a:r>
              <a:rPr lang="fr-CA" dirty="0"/>
              <a:t>Objectifs	</a:t>
            </a:r>
          </a:p>
        </p:txBody>
      </p:sp>
      <p:sp>
        <p:nvSpPr>
          <p:cNvPr id="3" name="Content Placeholder 2">
            <a:extLst>
              <a:ext uri="{FF2B5EF4-FFF2-40B4-BE49-F238E27FC236}">
                <a16:creationId xmlns:a16="http://schemas.microsoft.com/office/drawing/2014/main" id="{F0E29337-E26B-DB7B-0140-63D6094B5E6D}"/>
              </a:ext>
            </a:extLst>
          </p:cNvPr>
          <p:cNvSpPr>
            <a:spLocks noGrp="1"/>
          </p:cNvSpPr>
          <p:nvPr>
            <p:ph idx="1"/>
            <p:custDataLst>
              <p:tags r:id="rId2"/>
            </p:custDataLst>
          </p:nvPr>
        </p:nvSpPr>
        <p:spPr>
          <a:xfrm>
            <a:off x="838200" y="1696391"/>
            <a:ext cx="10515600" cy="4351338"/>
          </a:xfrm>
        </p:spPr>
        <p:txBody>
          <a:bodyPr/>
          <a:lstStyle/>
          <a:p>
            <a:r>
              <a:rPr lang="fr-CA" sz="3200" dirty="0"/>
              <a:t>Décrire le référentiel CanMEDS et sa façon de guider la formation</a:t>
            </a:r>
          </a:p>
          <a:p>
            <a:r>
              <a:rPr lang="fr-CA" sz="3200" dirty="0"/>
              <a:t>Expliquer les jalons et les APC, et les différences entre les deux</a:t>
            </a:r>
          </a:p>
          <a:p>
            <a:r>
              <a:rPr lang="fr-CA" sz="3200" dirty="0"/>
              <a:t>Décrire la façon dont les programmes s’appuient sur les jalons et les APC pour établir le parcours de formation et concevoir un cadre d’évaluation</a:t>
            </a:r>
          </a:p>
          <a:p>
            <a:pPr marL="0" indent="0">
              <a:buNone/>
            </a:pPr>
            <a:endParaRPr lang="fr-CA" sz="2400" dirty="0"/>
          </a:p>
          <a:p>
            <a:endParaRPr lang="fr-CA" sz="2400" dirty="0"/>
          </a:p>
        </p:txBody>
      </p:sp>
      <p:sp>
        <p:nvSpPr>
          <p:cNvPr id="4" name="TextBox 3">
            <a:extLst>
              <a:ext uri="{FF2B5EF4-FFF2-40B4-BE49-F238E27FC236}">
                <a16:creationId xmlns:a16="http://schemas.microsoft.com/office/drawing/2014/main" id="{0E52A35A-E383-EEEA-A3D3-230E6F616FEC}"/>
              </a:ext>
            </a:extLst>
          </p:cNvPr>
          <p:cNvSpPr txBox="1"/>
          <p:nvPr>
            <p:custDataLst>
              <p:tags r:id="rId3"/>
            </p:custDataLst>
          </p:nvPr>
        </p:nvSpPr>
        <p:spPr>
          <a:xfrm>
            <a:off x="1371600" y="6498772"/>
            <a:ext cx="1153786" cy="307848"/>
          </a:xfrm>
          <a:prstGeom prst="rect">
            <a:avLst/>
          </a:prstGeom>
          <a:noFill/>
        </p:spPr>
        <p:txBody>
          <a:bodyPr wrap="none" rtlCol="0">
            <a:spAutoFit/>
          </a:bodyPr>
          <a:lstStyle/>
          <a:p>
            <a:r>
              <a:rPr lang="fr-CA" sz="1400" dirty="0">
                <a:solidFill>
                  <a:schemeClr val="bg1">
                    <a:lumMod val="50000"/>
                  </a:schemeClr>
                </a:solidFill>
              </a:rPr>
              <a:t>Jalons et APC</a:t>
            </a:r>
          </a:p>
        </p:txBody>
      </p:sp>
    </p:spTree>
    <p:extLst>
      <p:ext uri="{BB962C8B-B14F-4D97-AF65-F5344CB8AC3E}">
        <p14:creationId xmlns:p14="http://schemas.microsoft.com/office/powerpoint/2010/main" val="19771680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1"/>
            </p:custDataLst>
          </p:nvPr>
        </p:nvSpPr>
        <p:spPr>
          <a:xfrm>
            <a:off x="252826" y="2659743"/>
            <a:ext cx="4116752" cy="830997"/>
          </a:xfrm>
          <a:prstGeom prst="rect">
            <a:avLst/>
          </a:prstGeom>
          <a:noFill/>
        </p:spPr>
        <p:txBody>
          <a:bodyPr wrap="square" rtlCol="0">
            <a:spAutoFit/>
          </a:bodyPr>
          <a:lstStyle/>
          <a:p>
            <a:pPr algn="ctr"/>
            <a:r>
              <a:rPr lang="fr-CA" sz="2400" dirty="0">
                <a:solidFill>
                  <a:srgbClr val="002060"/>
                </a:solidFill>
              </a:rPr>
              <a:t>Le continuum de la compétence</a:t>
            </a:r>
          </a:p>
        </p:txBody>
      </p:sp>
      <p:sp>
        <p:nvSpPr>
          <p:cNvPr id="5" name="TextBox 4">
            <a:extLst>
              <a:ext uri="{FF2B5EF4-FFF2-40B4-BE49-F238E27FC236}">
                <a16:creationId xmlns:a16="http://schemas.microsoft.com/office/drawing/2014/main" id="{16C400CB-FDEE-9505-DFF5-128D955A1C11}"/>
              </a:ext>
            </a:extLst>
          </p:cNvPr>
          <p:cNvSpPr txBox="1"/>
          <p:nvPr>
            <p:custDataLst>
              <p:tags r:id="rId2"/>
            </p:custDataLst>
          </p:nvPr>
        </p:nvSpPr>
        <p:spPr>
          <a:xfrm>
            <a:off x="1371600" y="6498772"/>
            <a:ext cx="1153786" cy="307848"/>
          </a:xfrm>
          <a:prstGeom prst="rect">
            <a:avLst/>
          </a:prstGeom>
          <a:noFill/>
        </p:spPr>
        <p:txBody>
          <a:bodyPr wrap="none" rtlCol="0">
            <a:spAutoFit/>
          </a:bodyPr>
          <a:lstStyle/>
          <a:p>
            <a:r>
              <a:rPr lang="fr-CA" sz="1400" dirty="0">
                <a:solidFill>
                  <a:schemeClr val="bg1">
                    <a:lumMod val="50000"/>
                  </a:schemeClr>
                </a:solidFill>
              </a:rPr>
              <a:t>Jalons et APC</a:t>
            </a:r>
          </a:p>
        </p:txBody>
      </p:sp>
      <p:pic>
        <p:nvPicPr>
          <p:cNvPr id="7" name="Picture 6">
            <a:extLst>
              <a:ext uri="{FF2B5EF4-FFF2-40B4-BE49-F238E27FC236}">
                <a16:creationId xmlns:a16="http://schemas.microsoft.com/office/drawing/2014/main" id="{B791AE60-8955-FE0C-AC1B-65077506E93E}"/>
              </a:ext>
            </a:extLst>
          </p:cNvPr>
          <p:cNvPicPr>
            <a:picLocks noChangeAspect="1"/>
          </p:cNvPicPr>
          <p:nvPr>
            <p:custDataLst>
              <p:tags r:id="rId3"/>
            </p:custDataLst>
          </p:nvPr>
        </p:nvPicPr>
        <p:blipFill>
          <a:blip r:embed="rId6"/>
          <a:stretch>
            <a:fillRect/>
          </a:stretch>
        </p:blipFill>
        <p:spPr>
          <a:xfrm>
            <a:off x="3683929" y="443953"/>
            <a:ext cx="6697010" cy="5639587"/>
          </a:xfrm>
          <a:prstGeom prst="rect">
            <a:avLst/>
          </a:prstGeom>
        </p:spPr>
      </p:pic>
    </p:spTree>
    <p:extLst>
      <p:ext uri="{BB962C8B-B14F-4D97-AF65-F5344CB8AC3E}">
        <p14:creationId xmlns:p14="http://schemas.microsoft.com/office/powerpoint/2010/main" val="20419226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8A68-6CD0-4413-10B2-97A5E0244A73}"/>
              </a:ext>
            </a:extLst>
          </p:cNvPr>
          <p:cNvSpPr>
            <a:spLocks noGrp="1"/>
          </p:cNvSpPr>
          <p:nvPr>
            <p:ph type="title"/>
            <p:custDataLst>
              <p:tags r:id="rId1"/>
            </p:custDataLst>
          </p:nvPr>
        </p:nvSpPr>
        <p:spPr/>
        <p:txBody>
          <a:bodyPr/>
          <a:lstStyle/>
          <a:p>
            <a:r>
              <a:rPr lang="fr-CA" dirty="0"/>
              <a:t>Le référentiel CanMEDS</a:t>
            </a:r>
          </a:p>
        </p:txBody>
      </p:sp>
      <p:sp>
        <p:nvSpPr>
          <p:cNvPr id="3" name="Content Placeholder 2">
            <a:extLst>
              <a:ext uri="{FF2B5EF4-FFF2-40B4-BE49-F238E27FC236}">
                <a16:creationId xmlns:a16="http://schemas.microsoft.com/office/drawing/2014/main" id="{5DCCD5A6-C975-7748-B1EB-7967E675890B}"/>
              </a:ext>
            </a:extLst>
          </p:cNvPr>
          <p:cNvSpPr>
            <a:spLocks noGrp="1"/>
          </p:cNvSpPr>
          <p:nvPr>
            <p:ph idx="1"/>
            <p:custDataLst>
              <p:tags r:id="rId2"/>
            </p:custDataLst>
          </p:nvPr>
        </p:nvSpPr>
        <p:spPr/>
        <p:txBody>
          <a:bodyPr/>
          <a:lstStyle/>
          <a:p>
            <a:r>
              <a:rPr lang="fr-CA" dirty="0"/>
              <a:t>Le référentiel CanMEDS décrit les compétences que les médecins doivent posséder pour répondre efficacement aux besoins des personnes qui reçoivent leurs soins.</a:t>
            </a:r>
          </a:p>
          <a:p>
            <a:r>
              <a:rPr lang="fr-CA" dirty="0"/>
              <a:t>Il s’agit du fondement de toutes les normes de formation au Collège royal.</a:t>
            </a:r>
          </a:p>
          <a:p>
            <a:r>
              <a:rPr lang="fr-CA" dirty="0"/>
              <a:t>Conçu dans les années 1990 et approuvé officiellement par le Collège royal en 1996.</a:t>
            </a:r>
          </a:p>
          <a:p>
            <a:pPr lvl="1"/>
            <a:r>
              <a:rPr lang="fr-CA" dirty="0"/>
              <a:t>Dernière révision en 2015 (référentiel CanMEDS 2015)</a:t>
            </a:r>
          </a:p>
          <a:p>
            <a:pPr lvl="1"/>
            <a:r>
              <a:rPr lang="fr-CA" dirty="0"/>
              <a:t>Prochaine version attendue en 2026</a:t>
            </a:r>
          </a:p>
          <a:p>
            <a:pPr lvl="1"/>
            <a:endParaRPr lang="fr-CA" dirty="0"/>
          </a:p>
        </p:txBody>
      </p:sp>
      <p:sp>
        <p:nvSpPr>
          <p:cNvPr id="5" name="TextBox 4">
            <a:extLst>
              <a:ext uri="{FF2B5EF4-FFF2-40B4-BE49-F238E27FC236}">
                <a16:creationId xmlns:a16="http://schemas.microsoft.com/office/drawing/2014/main" id="{0BE17988-83A3-E42A-57FF-72D0626C8CAE}"/>
              </a:ext>
            </a:extLst>
          </p:cNvPr>
          <p:cNvSpPr txBox="1"/>
          <p:nvPr>
            <p:custDataLst>
              <p:tags r:id="rId3"/>
            </p:custDataLst>
          </p:nvPr>
        </p:nvSpPr>
        <p:spPr>
          <a:xfrm>
            <a:off x="1371600" y="6498772"/>
            <a:ext cx="1153786" cy="307848"/>
          </a:xfrm>
          <a:prstGeom prst="rect">
            <a:avLst/>
          </a:prstGeom>
          <a:noFill/>
        </p:spPr>
        <p:txBody>
          <a:bodyPr wrap="none" rtlCol="0">
            <a:spAutoFit/>
          </a:bodyPr>
          <a:lstStyle/>
          <a:p>
            <a:r>
              <a:rPr lang="fr-CA" sz="1400" dirty="0">
                <a:solidFill>
                  <a:schemeClr val="bg1">
                    <a:lumMod val="50000"/>
                  </a:schemeClr>
                </a:solidFill>
              </a:rPr>
              <a:t>Jalons et APC</a:t>
            </a:r>
          </a:p>
        </p:txBody>
      </p:sp>
    </p:spTree>
    <p:extLst>
      <p:ext uri="{BB962C8B-B14F-4D97-AF65-F5344CB8AC3E}">
        <p14:creationId xmlns:p14="http://schemas.microsoft.com/office/powerpoint/2010/main" val="17659046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53A9-A43F-4E68-C3CE-467E75E454F9}"/>
              </a:ext>
            </a:extLst>
          </p:cNvPr>
          <p:cNvSpPr>
            <a:spLocks noGrp="1"/>
          </p:cNvSpPr>
          <p:nvPr>
            <p:ph type="title"/>
            <p:custDataLst>
              <p:tags r:id="rId1"/>
            </p:custDataLst>
          </p:nvPr>
        </p:nvSpPr>
        <p:spPr>
          <a:xfrm>
            <a:off x="838200" y="365125"/>
            <a:ext cx="10515600" cy="1325563"/>
          </a:xfrm>
        </p:spPr>
        <p:txBody>
          <a:bodyPr anchor="ctr">
            <a:normAutofit/>
          </a:bodyPr>
          <a:lstStyle/>
          <a:p>
            <a:r>
              <a:rPr lang="fr-CA" dirty="0"/>
              <a:t>Schéma CanMEDS</a:t>
            </a:r>
          </a:p>
        </p:txBody>
      </p:sp>
      <p:sp>
        <p:nvSpPr>
          <p:cNvPr id="10" name="Content Placeholder 3">
            <a:extLst>
              <a:ext uri="{FF2B5EF4-FFF2-40B4-BE49-F238E27FC236}">
                <a16:creationId xmlns:a16="http://schemas.microsoft.com/office/drawing/2014/main" id="{DFF4A9B7-E5E7-7245-F32C-CEE47699E3DC}"/>
              </a:ext>
            </a:extLst>
          </p:cNvPr>
          <p:cNvSpPr>
            <a:spLocks noGrp="1"/>
          </p:cNvSpPr>
          <p:nvPr>
            <p:ph sz="half" idx="2"/>
            <p:custDataLst>
              <p:tags r:id="rId2"/>
            </p:custDataLst>
          </p:nvPr>
        </p:nvSpPr>
        <p:spPr>
          <a:xfrm>
            <a:off x="6172200" y="1825625"/>
            <a:ext cx="5181600" cy="4351338"/>
          </a:xfrm>
        </p:spPr>
        <p:txBody>
          <a:bodyPr/>
          <a:lstStyle/>
          <a:p>
            <a:r>
              <a:rPr lang="fr-CA" dirty="0"/>
              <a:t>Sept rôles :</a:t>
            </a:r>
          </a:p>
          <a:p>
            <a:pPr lvl="1"/>
            <a:r>
              <a:rPr lang="fr-CA" dirty="0"/>
              <a:t>Expert médical</a:t>
            </a:r>
          </a:p>
          <a:p>
            <a:pPr lvl="1"/>
            <a:r>
              <a:rPr lang="fr-CA" dirty="0"/>
              <a:t>Communicateur</a:t>
            </a:r>
          </a:p>
          <a:p>
            <a:pPr lvl="1"/>
            <a:r>
              <a:rPr lang="fr-CA" dirty="0"/>
              <a:t>Collaborateur</a:t>
            </a:r>
          </a:p>
          <a:p>
            <a:pPr lvl="1"/>
            <a:r>
              <a:rPr lang="fr-CA" dirty="0"/>
              <a:t>Leader</a:t>
            </a:r>
          </a:p>
          <a:p>
            <a:pPr lvl="1"/>
            <a:r>
              <a:rPr lang="fr-CA" dirty="0"/>
              <a:t>Promoteur de la santé</a:t>
            </a:r>
          </a:p>
          <a:p>
            <a:pPr lvl="1"/>
            <a:r>
              <a:rPr lang="fr-CA" dirty="0"/>
              <a:t>Érudit</a:t>
            </a:r>
          </a:p>
          <a:p>
            <a:pPr lvl="1"/>
            <a:r>
              <a:rPr lang="fr-CA" dirty="0"/>
              <a:t>Professionnel</a:t>
            </a:r>
          </a:p>
        </p:txBody>
      </p:sp>
      <p:sp>
        <p:nvSpPr>
          <p:cNvPr id="4" name="TextBox 3">
            <a:extLst>
              <a:ext uri="{FF2B5EF4-FFF2-40B4-BE49-F238E27FC236}">
                <a16:creationId xmlns:a16="http://schemas.microsoft.com/office/drawing/2014/main" id="{BD1D2554-0D0B-5179-BF59-A2936BEB4349}"/>
              </a:ext>
            </a:extLst>
          </p:cNvPr>
          <p:cNvSpPr txBox="1"/>
          <p:nvPr>
            <p:custDataLst>
              <p:tags r:id="rId3"/>
            </p:custDataLst>
          </p:nvPr>
        </p:nvSpPr>
        <p:spPr>
          <a:xfrm>
            <a:off x="1371600" y="6498772"/>
            <a:ext cx="1153786" cy="307848"/>
          </a:xfrm>
          <a:prstGeom prst="rect">
            <a:avLst/>
          </a:prstGeom>
          <a:noFill/>
        </p:spPr>
        <p:txBody>
          <a:bodyPr wrap="none" rtlCol="0">
            <a:spAutoFit/>
          </a:bodyPr>
          <a:lstStyle/>
          <a:p>
            <a:r>
              <a:rPr lang="fr-CA" sz="1400" dirty="0">
                <a:solidFill>
                  <a:schemeClr val="bg1">
                    <a:lumMod val="50000"/>
                  </a:schemeClr>
                </a:solidFill>
              </a:rPr>
              <a:t>Jalons et APC</a:t>
            </a:r>
          </a:p>
        </p:txBody>
      </p:sp>
      <p:pic>
        <p:nvPicPr>
          <p:cNvPr id="8" name="Picture 7">
            <a:extLst>
              <a:ext uri="{FF2B5EF4-FFF2-40B4-BE49-F238E27FC236}">
                <a16:creationId xmlns:a16="http://schemas.microsoft.com/office/drawing/2014/main" id="{466D2192-2298-313D-C0DE-F6763EE1D81E}"/>
              </a:ext>
            </a:extLst>
          </p:cNvPr>
          <p:cNvPicPr>
            <a:picLocks noChangeAspect="1"/>
          </p:cNvPicPr>
          <p:nvPr>
            <p:custDataLst>
              <p:tags r:id="rId4"/>
            </p:custDataLst>
          </p:nvPr>
        </p:nvPicPr>
        <p:blipFill>
          <a:blip r:embed="rId7"/>
          <a:stretch>
            <a:fillRect/>
          </a:stretch>
        </p:blipFill>
        <p:spPr>
          <a:xfrm>
            <a:off x="838200" y="1825625"/>
            <a:ext cx="4811617" cy="4204747"/>
          </a:xfrm>
          <a:prstGeom prst="rect">
            <a:avLst/>
          </a:prstGeom>
          <a:effectLst/>
        </p:spPr>
      </p:pic>
    </p:spTree>
    <p:extLst>
      <p:ext uri="{BB962C8B-B14F-4D97-AF65-F5344CB8AC3E}">
        <p14:creationId xmlns:p14="http://schemas.microsoft.com/office/powerpoint/2010/main" val="99893900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79B9-B779-3A66-0C54-ACC47271DDA5}"/>
              </a:ext>
            </a:extLst>
          </p:cNvPr>
          <p:cNvSpPr>
            <a:spLocks noGrp="1"/>
          </p:cNvSpPr>
          <p:nvPr>
            <p:ph type="title"/>
            <p:custDataLst>
              <p:tags r:id="rId1"/>
            </p:custDataLst>
          </p:nvPr>
        </p:nvSpPr>
        <p:spPr/>
        <p:txBody>
          <a:bodyPr/>
          <a:lstStyle/>
          <a:p>
            <a:r>
              <a:rPr lang="fr-CA" dirty="0"/>
              <a:t>Façon dont CanMEDS guide la formation</a:t>
            </a:r>
          </a:p>
        </p:txBody>
      </p:sp>
      <p:sp>
        <p:nvSpPr>
          <p:cNvPr id="3" name="Content Placeholder 2">
            <a:extLst>
              <a:ext uri="{FF2B5EF4-FFF2-40B4-BE49-F238E27FC236}">
                <a16:creationId xmlns:a16="http://schemas.microsoft.com/office/drawing/2014/main" id="{BF72D0BD-326B-2AE7-6F54-67A03F5A35CF}"/>
              </a:ext>
            </a:extLst>
          </p:cNvPr>
          <p:cNvSpPr>
            <a:spLocks noGrp="1"/>
          </p:cNvSpPr>
          <p:nvPr>
            <p:ph idx="1"/>
            <p:custDataLst>
              <p:tags r:id="rId2"/>
            </p:custDataLst>
          </p:nvPr>
        </p:nvSpPr>
        <p:spPr/>
        <p:txBody>
          <a:bodyPr/>
          <a:lstStyle/>
          <a:p>
            <a:r>
              <a:rPr lang="fr-CA" dirty="0"/>
              <a:t>Les disciplines utilisent le référentiel CanMEDS comme guide pour :</a:t>
            </a:r>
          </a:p>
          <a:p>
            <a:pPr lvl="1"/>
            <a:r>
              <a:rPr lang="fr-CA" dirty="0"/>
              <a:t>Déterminer les étapes de la formation dans leur spécialité;</a:t>
            </a:r>
          </a:p>
          <a:p>
            <a:pPr lvl="1"/>
            <a:r>
              <a:rPr lang="fr-CA" dirty="0"/>
              <a:t>Élaborer des jalons et des activités professionnelles confiables (APC) propres à la discipline, pour chaque étape de la formation.</a:t>
            </a:r>
          </a:p>
        </p:txBody>
      </p:sp>
      <p:sp>
        <p:nvSpPr>
          <p:cNvPr id="5" name="TextBox 4">
            <a:extLst>
              <a:ext uri="{FF2B5EF4-FFF2-40B4-BE49-F238E27FC236}">
                <a16:creationId xmlns:a16="http://schemas.microsoft.com/office/drawing/2014/main" id="{5D1A3AA3-2637-B36D-5F05-4626A0BFED1E}"/>
              </a:ext>
            </a:extLst>
          </p:cNvPr>
          <p:cNvSpPr txBox="1"/>
          <p:nvPr>
            <p:custDataLst>
              <p:tags r:id="rId3"/>
            </p:custDataLst>
          </p:nvPr>
        </p:nvSpPr>
        <p:spPr>
          <a:xfrm>
            <a:off x="1371600" y="6498772"/>
            <a:ext cx="1153786" cy="307848"/>
          </a:xfrm>
          <a:prstGeom prst="rect">
            <a:avLst/>
          </a:prstGeom>
          <a:noFill/>
        </p:spPr>
        <p:txBody>
          <a:bodyPr wrap="none" rtlCol="0">
            <a:spAutoFit/>
          </a:bodyPr>
          <a:lstStyle/>
          <a:p>
            <a:r>
              <a:rPr lang="fr-CA" sz="1400" dirty="0">
                <a:solidFill>
                  <a:schemeClr val="bg1">
                    <a:lumMod val="50000"/>
                  </a:schemeClr>
                </a:solidFill>
              </a:rPr>
              <a:t>Jalons et APC</a:t>
            </a:r>
          </a:p>
        </p:txBody>
      </p:sp>
    </p:spTree>
    <p:extLst>
      <p:ext uri="{BB962C8B-B14F-4D97-AF65-F5344CB8AC3E}">
        <p14:creationId xmlns:p14="http://schemas.microsoft.com/office/powerpoint/2010/main" val="29309725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dirty="0"/>
              <a:t>Qu’est-ce qu’un jalon?</a:t>
            </a:r>
          </a:p>
        </p:txBody>
      </p:sp>
      <p:sp>
        <p:nvSpPr>
          <p:cNvPr id="3" name="Content Placeholder 2"/>
          <p:cNvSpPr>
            <a:spLocks noGrp="1"/>
          </p:cNvSpPr>
          <p:nvPr>
            <p:ph idx="1"/>
            <p:custDataLst>
              <p:tags r:id="rId3"/>
            </p:custDataLst>
          </p:nvPr>
        </p:nvSpPr>
        <p:spPr/>
        <p:txBody>
          <a:bodyPr/>
          <a:lstStyle/>
          <a:p>
            <a:pPr marL="457200" indent="-457200">
              <a:buFont typeface="Arial" panose="020B0604020202020204" pitchFamily="34" charset="0"/>
              <a:buChar char="•"/>
            </a:pPr>
            <a:r>
              <a:rPr lang="fr-CA" dirty="0"/>
              <a:t>Un jalon est un marqueur défini et observable des habiletés d’une personne dans une trajectoire de développement de la compétence.</a:t>
            </a:r>
          </a:p>
          <a:p>
            <a:pPr marL="914400" lvl="1" indent="-457200"/>
            <a:r>
              <a:rPr lang="fr-CA" dirty="0"/>
              <a:t>Les jalons sont utilisés aux fins de planification et d’enseignement.</a:t>
            </a:r>
          </a:p>
          <a:p>
            <a:pPr marL="914400" lvl="1" indent="-457200"/>
            <a:r>
              <a:rPr lang="fr-CA" dirty="0"/>
              <a:t>Ils sont fondés sur les rôles CanMEDS.</a:t>
            </a:r>
          </a:p>
          <a:p>
            <a:pPr marL="457200" indent="-457200">
              <a:buFont typeface="Arial" panose="020B0604020202020204" pitchFamily="34" charset="0"/>
              <a:buChar char="•"/>
            </a:pPr>
            <a:r>
              <a:rPr lang="fr-CA" dirty="0"/>
              <a:t>Exemple : Expert médical (EM) 2.2 </a:t>
            </a:r>
            <a:r>
              <a:rPr lang="fr-CA" i="1" dirty="0"/>
              <a:t>Procéder à un examen physique qui permet d’éclairer le diagnostic</a:t>
            </a:r>
            <a:endParaRPr lang="fr-CA" dirty="0"/>
          </a:p>
        </p:txBody>
      </p:sp>
      <p:pic>
        <p:nvPicPr>
          <p:cNvPr id="6" name="Picture 5">
            <a:extLst>
              <a:ext uri="{FF2B5EF4-FFF2-40B4-BE49-F238E27FC236}">
                <a16:creationId xmlns:a16="http://schemas.microsoft.com/office/drawing/2014/main" id="{5C59A43E-38B7-4DE4-BA9C-0828375DAC27}"/>
              </a:ext>
              <a:ext uri="{C183D7F6-B498-43B3-948B-1728B52AA6E4}">
                <adec:decorative xmlns:adec="http://schemas.microsoft.com/office/drawing/2017/decorative" val="1"/>
              </a:ext>
            </a:extLst>
          </p:cNvPr>
          <p:cNvPicPr>
            <a:picLocks noChangeAspect="1"/>
          </p:cNvPicPr>
          <p:nvPr>
            <p:custDataLst>
              <p:tags r:id="rId4"/>
            </p:custDataLst>
          </p:nvPr>
        </p:nvPicPr>
        <p:blipFill>
          <a:blip r:embed="rId9"/>
          <a:stretch>
            <a:fillRect/>
          </a:stretch>
        </p:blipFill>
        <p:spPr>
          <a:xfrm>
            <a:off x="7670841" y="4429478"/>
            <a:ext cx="2619419" cy="1747485"/>
          </a:xfrm>
          <a:prstGeom prst="rect">
            <a:avLst/>
          </a:prstGeom>
          <a:ln>
            <a:solidFill>
              <a:schemeClr val="tx1"/>
            </a:solidFill>
          </a:ln>
        </p:spPr>
      </p:pic>
      <p:sp>
        <p:nvSpPr>
          <p:cNvPr id="7" name="TextBox 6">
            <a:extLst>
              <a:ext uri="{FF2B5EF4-FFF2-40B4-BE49-F238E27FC236}">
                <a16:creationId xmlns:a16="http://schemas.microsoft.com/office/drawing/2014/main" id="{E09E1027-3C7D-4655-A41F-C59F89F4200B}"/>
              </a:ext>
            </a:extLst>
          </p:cNvPr>
          <p:cNvSpPr txBox="1"/>
          <p:nvPr>
            <p:custDataLst>
              <p:tags r:id="rId5"/>
            </p:custDataLst>
          </p:nvPr>
        </p:nvSpPr>
        <p:spPr>
          <a:xfrm>
            <a:off x="7670841" y="6181354"/>
            <a:ext cx="2619419" cy="365760"/>
          </a:xfrm>
          <a:prstGeom prst="rect">
            <a:avLst/>
          </a:prstGeom>
          <a:noFill/>
        </p:spPr>
        <p:txBody>
          <a:bodyPr wrap="square" rtlCol="0">
            <a:spAutoFit/>
          </a:bodyPr>
          <a:lstStyle/>
          <a:p>
            <a:r>
              <a:rPr lang="fr-CA" sz="900" dirty="0">
                <a:hlinkClick r:id="rId10"/>
              </a:rPr>
              <a:t>Cette image</a:t>
            </a:r>
            <a:r>
              <a:rPr lang="fr-CA" sz="900" dirty="0"/>
              <a:t> d’origine inconnue est fournie sous licence </a:t>
            </a:r>
            <a:r>
              <a:rPr lang="fr-CA" sz="900" dirty="0">
                <a:hlinkClick r:id="rId11"/>
              </a:rPr>
              <a:t>CC BY-NC-ND</a:t>
            </a:r>
            <a:endParaRPr lang="fr-CA" sz="900" dirty="0"/>
          </a:p>
        </p:txBody>
      </p:sp>
      <p:sp>
        <p:nvSpPr>
          <p:cNvPr id="5" name="TextBox 4">
            <a:extLst>
              <a:ext uri="{FF2B5EF4-FFF2-40B4-BE49-F238E27FC236}">
                <a16:creationId xmlns:a16="http://schemas.microsoft.com/office/drawing/2014/main" id="{CDAAB54F-9A5A-769E-7722-C88839BA3ECC}"/>
              </a:ext>
            </a:extLst>
          </p:cNvPr>
          <p:cNvSpPr txBox="1"/>
          <p:nvPr>
            <p:custDataLst>
              <p:tags r:id="rId6"/>
            </p:custDataLst>
          </p:nvPr>
        </p:nvSpPr>
        <p:spPr>
          <a:xfrm>
            <a:off x="1371600" y="6498772"/>
            <a:ext cx="1153786" cy="307848"/>
          </a:xfrm>
          <a:prstGeom prst="rect">
            <a:avLst/>
          </a:prstGeom>
          <a:noFill/>
        </p:spPr>
        <p:txBody>
          <a:bodyPr wrap="none" rtlCol="0">
            <a:spAutoFit/>
          </a:bodyPr>
          <a:lstStyle/>
          <a:p>
            <a:r>
              <a:rPr lang="fr-CA" sz="1400" dirty="0">
                <a:solidFill>
                  <a:schemeClr val="bg1">
                    <a:lumMod val="50000"/>
                  </a:schemeClr>
                </a:solidFill>
              </a:rPr>
              <a:t>Jalons et APC</a:t>
            </a:r>
          </a:p>
        </p:txBody>
      </p:sp>
    </p:spTree>
    <p:custDataLst>
      <p:tags r:id="rId1"/>
    </p:custDataLst>
    <p:extLst>
      <p:ext uri="{BB962C8B-B14F-4D97-AF65-F5344CB8AC3E}">
        <p14:creationId xmlns:p14="http://schemas.microsoft.com/office/powerpoint/2010/main" val="70758971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Qu’est-ce qu’une APC?</a:t>
            </a:r>
          </a:p>
        </p:txBody>
      </p:sp>
      <p:sp>
        <p:nvSpPr>
          <p:cNvPr id="3" name="Content Placeholder 2"/>
          <p:cNvSpPr>
            <a:spLocks noGrp="1"/>
          </p:cNvSpPr>
          <p:nvPr>
            <p:ph idx="1"/>
            <p:custDataLst>
              <p:tags r:id="rId2"/>
            </p:custDataLst>
          </p:nvPr>
        </p:nvSpPr>
        <p:spPr>
          <a:xfrm>
            <a:off x="838200" y="1825625"/>
            <a:ext cx="11016916" cy="4351338"/>
          </a:xfrm>
        </p:spPr>
        <p:txBody>
          <a:bodyPr>
            <a:normAutofit/>
          </a:bodyPr>
          <a:lstStyle/>
          <a:p>
            <a:pPr marL="457200" indent="-457200">
              <a:buFont typeface="Arial" panose="020B0604020202020204" pitchFamily="34" charset="0"/>
              <a:buChar char="•"/>
            </a:pPr>
            <a:r>
              <a:rPr lang="fr-CA" dirty="0"/>
              <a:t>Une </a:t>
            </a:r>
            <a:r>
              <a:rPr lang="fr-CA" b="1" dirty="0"/>
              <a:t>activité professionnelle confiable (APC)</a:t>
            </a:r>
            <a:r>
              <a:rPr lang="fr-CA" dirty="0"/>
              <a:t> est une tâche essentielle d’une discipline, telle que définie par son comité de spécialité.</a:t>
            </a:r>
          </a:p>
          <a:p>
            <a:pPr marL="914400" lvl="1" indent="-457200"/>
            <a:r>
              <a:rPr lang="fr-CA" dirty="0"/>
              <a:t>Utilisée pour l’évaluation</a:t>
            </a:r>
          </a:p>
          <a:p>
            <a:pPr marL="914400" lvl="1" indent="-457200"/>
            <a:r>
              <a:rPr lang="fr-CA" dirty="0"/>
              <a:t>Reliée à une étape précise du continuum de la compétence</a:t>
            </a:r>
          </a:p>
          <a:p>
            <a:pPr marL="914400" lvl="1" indent="-457200"/>
            <a:r>
              <a:rPr lang="fr-CA" dirty="0"/>
              <a:t>Peut être confiée à une résidente ou un résident lorsque son niveau de compétence le permet</a:t>
            </a:r>
          </a:p>
          <a:p>
            <a:pPr marL="457200" indent="-457200">
              <a:buFont typeface="Arial" panose="020B0604020202020204" pitchFamily="34" charset="0"/>
              <a:buChar char="•"/>
            </a:pPr>
            <a:r>
              <a:rPr lang="fr-CA" dirty="0"/>
              <a:t>Exemple : Progression vers la discipline – APC </a:t>
            </a:r>
            <a:r>
              <a:rPr lang="fr-CA" dirty="0" err="1"/>
              <a:t>3A</a:t>
            </a:r>
            <a:r>
              <a:rPr lang="fr-CA" dirty="0"/>
              <a:t> : </a:t>
            </a:r>
            <a:br>
              <a:rPr lang="fr-CA" dirty="0"/>
            </a:br>
            <a:r>
              <a:rPr lang="fr-CA" i="1" dirty="0"/>
              <a:t>Évaluation et prise en charge initiale de patients présentant un problème menaçant le pronostic vital, en demandant de l’aide au besoin</a:t>
            </a:r>
            <a:endParaRPr lang="fr-CA" dirty="0"/>
          </a:p>
        </p:txBody>
      </p:sp>
      <p:sp>
        <p:nvSpPr>
          <p:cNvPr id="6" name="TextBox 5">
            <a:extLst>
              <a:ext uri="{FF2B5EF4-FFF2-40B4-BE49-F238E27FC236}">
                <a16:creationId xmlns:a16="http://schemas.microsoft.com/office/drawing/2014/main" id="{0523C31A-453B-7686-3FAE-654848FD8A12}"/>
              </a:ext>
            </a:extLst>
          </p:cNvPr>
          <p:cNvSpPr txBox="1"/>
          <p:nvPr>
            <p:custDataLst>
              <p:tags r:id="rId3"/>
            </p:custDataLst>
          </p:nvPr>
        </p:nvSpPr>
        <p:spPr>
          <a:xfrm>
            <a:off x="1371600" y="6498772"/>
            <a:ext cx="1153786" cy="307848"/>
          </a:xfrm>
          <a:prstGeom prst="rect">
            <a:avLst/>
          </a:prstGeom>
          <a:noFill/>
        </p:spPr>
        <p:txBody>
          <a:bodyPr wrap="none" rtlCol="0">
            <a:spAutoFit/>
          </a:bodyPr>
          <a:lstStyle/>
          <a:p>
            <a:r>
              <a:rPr lang="fr-CA" sz="1400" dirty="0">
                <a:solidFill>
                  <a:schemeClr val="bg1">
                    <a:lumMod val="50000"/>
                  </a:schemeClr>
                </a:solidFill>
              </a:rPr>
              <a:t>Jalons et APC</a:t>
            </a:r>
          </a:p>
        </p:txBody>
      </p:sp>
    </p:spTree>
    <p:extLst>
      <p:ext uri="{BB962C8B-B14F-4D97-AF65-F5344CB8AC3E}">
        <p14:creationId xmlns:p14="http://schemas.microsoft.com/office/powerpoint/2010/main" val="392881329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24"/>
  <p:tag name="AS_OS" val="Microsoft Windows NT 10.0.19045.0"/>
  <p:tag name="AS_RELEASE_DATE" val="2023.10.14"/>
  <p:tag name="AS_TITLE" val="Aspose.Slides for .NET6"/>
  <p:tag name="AS_VERSION" val="23.10"/>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Royal College">
      <a:dk1>
        <a:sysClr val="windowText" lastClr="000000"/>
      </a:dk1>
      <a:lt1>
        <a:srgbClr val="FFFFFF"/>
      </a:lt1>
      <a:dk2>
        <a:srgbClr val="003A5B"/>
      </a:dk2>
      <a:lt2>
        <a:srgbClr val="E7E6E6"/>
      </a:lt2>
      <a:accent1>
        <a:srgbClr val="007680"/>
      </a:accent1>
      <a:accent2>
        <a:srgbClr val="4B4F54"/>
      </a:accent2>
      <a:accent3>
        <a:srgbClr val="9A3324"/>
      </a:accent3>
      <a:accent4>
        <a:srgbClr val="FFCD00"/>
      </a:accent4>
      <a:accent5>
        <a:srgbClr val="00A3AD"/>
      </a:accent5>
      <a:accent6>
        <a:srgbClr val="671E75"/>
      </a:accent6>
      <a:hlink>
        <a:srgbClr val="003B5C"/>
      </a:hlink>
      <a:folHlink>
        <a:srgbClr val="007680"/>
      </a:folHlink>
    </a:clrScheme>
    <a:fontScheme name="Calibri">
      <a:majorFont>
        <a:latin typeface="Calibri" panose="020F0502020204030204"/>
        <a:ea typeface="Calibri" panose="020F0502020204030204"/>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Calibri" panose="020F0502020204030204"/>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_0129_RC_Powerpoint_B-light-v4-d7.pptx" id="{9DC137C6-E58E-094A-A284-E6B2D13C234D}" vid="{0E21E812-CAD3-5E45-A3C5-392B764D2C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74AB4C39E66B4BA84260E426FDCBB7" ma:contentTypeVersion="21" ma:contentTypeDescription="Create a new document." ma:contentTypeScope="" ma:versionID="fad4f85302f1b02a6ffac4708da46eb7">
  <xsd:schema xmlns:xsd="http://www.w3.org/2001/XMLSchema" xmlns:xs="http://www.w3.org/2001/XMLSchema" xmlns:p="http://schemas.microsoft.com/office/2006/metadata/properties" xmlns:ns1="http://schemas.microsoft.com/sharepoint/v3" xmlns:ns2="41bccd2b-feec-4131-87cc-f1a1c47342f5" xmlns:ns3="79cb8038-dc7f-4f09-92ce-c550e4ddc932" targetNamespace="http://schemas.microsoft.com/office/2006/metadata/properties" ma:root="true" ma:fieldsID="7b3613a3a1e335abbb0cb33b44c2af5d" ns1:_="" ns2:_="" ns3:_="">
    <xsd:import namespace="http://schemas.microsoft.com/sharepoint/v3"/>
    <xsd:import namespace="41bccd2b-feec-4131-87cc-f1a1c47342f5"/>
    <xsd:import namespace="79cb8038-dc7f-4f09-92ce-c550e4ddc93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Location" minOccurs="0"/>
                <xsd:element ref="ns2:FileType" minOccurs="0"/>
                <xsd:element ref="ns2:FileSubtyp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bccd2b-feec-4131-87cc-f1a1c4734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b2b59f1-6326-4b67-b875-8bea77b70d0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FileType" ma:index="25" nillable="true" ma:displayName="File Type" ma:format="RadioButtons" ma:internalName="FileType">
      <xsd:simpleType>
        <xsd:restriction base="dms:Choice">
          <xsd:enumeration value="Meeting Materials"/>
          <xsd:enumeration value="CBD Resources"/>
          <xsd:enumeration value="Admin"/>
          <xsd:enumeration value="Program Mgmt"/>
          <xsd:enumeration value="Policy"/>
          <xsd:enumeration value="Communications"/>
          <xsd:enumeration value="Stakeholder Engagement"/>
        </xsd:restriction>
      </xsd:simpleType>
    </xsd:element>
    <xsd:element name="FileSubtype" ma:index="26" nillable="true" ma:displayName="File Subtype" ma:format="Dropdown" ma:internalName="FileSubtype">
      <xsd:simpleType>
        <xsd:restriction base="dms:Choice">
          <xsd:enumeration value="Agenda"/>
          <xsd:enumeration value="Minutes"/>
          <xsd:enumeration value="Transcript"/>
          <xsd:enumeration value="Attachment"/>
          <xsd:enumeration value="Strategy"/>
        </xsd:restrictio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cb8038-dc7f-4f09-92ce-c550e4ddc93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6bda60d-60fa-4962-a765-05ad87743482}" ma:internalName="TaxCatchAll" ma:showField="CatchAllData" ma:web="79cb8038-dc7f-4f09-92ce-c550e4ddc93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9cb8038-dc7f-4f09-92ce-c550e4ddc932" xsi:nil="true"/>
    <lcf76f155ced4ddcb4097134ff3c332f xmlns="41bccd2b-feec-4131-87cc-f1a1c47342f5">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FileSubtype xmlns="41bccd2b-feec-4131-87cc-f1a1c47342f5" xsi:nil="true"/>
    <FileType xmlns="41bccd2b-feec-4131-87cc-f1a1c47342f5" xsi:nil="true"/>
  </documentManagement>
</p:properties>
</file>

<file path=customXml/itemProps1.xml><?xml version="1.0" encoding="utf-8"?>
<ds:datastoreItem xmlns:ds="http://schemas.openxmlformats.org/officeDocument/2006/customXml" ds:itemID="{16F8AA72-684D-451C-BEB0-BED495DB9F34}">
  <ds:schemaRefs>
    <ds:schemaRef ds:uri="http://schemas.microsoft.com/sharepoint/v3/contenttype/forms"/>
  </ds:schemaRefs>
</ds:datastoreItem>
</file>

<file path=customXml/itemProps2.xml><?xml version="1.0" encoding="utf-8"?>
<ds:datastoreItem xmlns:ds="http://schemas.openxmlformats.org/officeDocument/2006/customXml" ds:itemID="{80885F01-7742-4A67-B161-8F5C5FFFA3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bccd2b-feec-4131-87cc-f1a1c47342f5"/>
    <ds:schemaRef ds:uri="79cb8038-dc7f-4f09-92ce-c550e4ddc9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810220-B6F8-4434-8DD2-073B384572BC}">
  <ds:schemaRefs>
    <ds:schemaRef ds:uri="http://www.w3.org/XML/1998/namespace"/>
    <ds:schemaRef ds:uri="http://schemas.microsoft.com/sharepoint/v3"/>
    <ds:schemaRef ds:uri="http://schemas.microsoft.com/office/infopath/2007/PartnerControls"/>
    <ds:schemaRef ds:uri="http://purl.org/dc/dcmitype/"/>
    <ds:schemaRef ds:uri="41bccd2b-feec-4131-87cc-f1a1c47342f5"/>
    <ds:schemaRef ds:uri="http://schemas.microsoft.com/office/2006/metadata/properties"/>
    <ds:schemaRef ds:uri="http://purl.org/dc/terms/"/>
    <ds:schemaRef ds:uri="http://schemas.microsoft.com/office/2006/documentManagement/types"/>
    <ds:schemaRef ds:uri="79cb8038-dc7f-4f09-92ce-c550e4ddc932"/>
    <ds:schemaRef ds:uri="http://schemas.openxmlformats.org/package/2006/metadata/core-properties"/>
    <ds:schemaRef ds:uri="http://purl.org/dc/elements/1.1/"/>
  </ds:schemaRefs>
</ds:datastoreItem>
</file>

<file path=docMetadata/LabelInfo.xml><?xml version="1.0" encoding="utf-8"?>
<clbl:labelList xmlns:clbl="http://schemas.microsoft.com/office/2020/mipLabelMetadata">
  <clbl:label id="{c48e1e2a-9cf0-4cdd-8221-dddc91de0834}" enabled="0" method="" siteId="{c48e1e2a-9cf0-4cdd-8221-dddc91de0834}" removed="1"/>
</clbl:labelList>
</file>

<file path=docProps/app.xml><?xml version="1.0" encoding="utf-8"?>
<Properties xmlns="http://schemas.openxmlformats.org/officeDocument/2006/extended-properties" xmlns:vt="http://schemas.openxmlformats.org/officeDocument/2006/docPropsVTypes">
  <Template>18_0129_RC_Powerpoint_B-light-v4-d7</Template>
  <TotalTime>505</TotalTime>
  <Words>1187</Words>
  <Application>Microsoft Office PowerPoint</Application>
  <PresentationFormat>Widescreen</PresentationFormat>
  <Paragraphs>120</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Jalons et activités professionnelles confiables (APC)</vt:lpstr>
      <vt:lpstr>Objectifs </vt:lpstr>
      <vt:lpstr>PowerPoint Presentation</vt:lpstr>
      <vt:lpstr>Le référentiel CanMEDS</vt:lpstr>
      <vt:lpstr>Schéma CanMEDS</vt:lpstr>
      <vt:lpstr>Façon dont CanMEDS guide la formation</vt:lpstr>
      <vt:lpstr>Qu’est-ce qu’un jalon?</vt:lpstr>
      <vt:lpstr>Qu’est-ce qu’une APC?</vt:lpstr>
      <vt:lpstr>APC : formation, encadrement et évaluation</vt:lpstr>
      <vt:lpstr>Différence entre APC et jalons</vt:lpstr>
      <vt:lpstr>Jalons et APC à chaque étape de la formation </vt:lpstr>
      <vt:lpstr>Enseignement et évaluation</vt:lpstr>
      <vt:lpstr>PowerPoint Presentation</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Kieley, Karen</dc:creator>
  <cp:lastModifiedBy>Drouin, Marie-Josee</cp:lastModifiedBy>
  <cp:revision>16</cp:revision>
  <dcterms:created xsi:type="dcterms:W3CDTF">2024-08-06T13:24:07Z</dcterms:created>
  <dcterms:modified xsi:type="dcterms:W3CDTF">2025-02-24T18:15:26Z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0x010100CD74AB4C39E66B4BA84260E426FDCBB7</vt:lpwstr>
  </property>
  <property fmtid="{D5CDD505-2E9C-101B-9397-08002B2CF9AE}" pid="3" name="MediaServiceImageTags">
    <vt:lpwstr/>
  </property>
</Properties>
</file>