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60" r:id="rId3"/>
    <p:sldId id="272" r:id="rId4"/>
    <p:sldId id="273" r:id="rId5"/>
    <p:sldId id="285" r:id="rId6"/>
    <p:sldId id="258" r:id="rId7"/>
    <p:sldId id="259" r:id="rId8"/>
    <p:sldId id="264" r:id="rId9"/>
    <p:sldId id="262" r:id="rId10"/>
    <p:sldId id="261" r:id="rId11"/>
    <p:sldId id="263" r:id="rId12"/>
    <p:sldId id="266" r:id="rId13"/>
    <p:sldId id="271" r:id="rId14"/>
    <p:sldId id="267" r:id="rId15"/>
    <p:sldId id="283" r:id="rId16"/>
    <p:sldId id="284" r:id="rId17"/>
    <p:sldId id="275" r:id="rId18"/>
    <p:sldId id="276" r:id="rId19"/>
    <p:sldId id="277" r:id="rId20"/>
    <p:sldId id="278" r:id="rId21"/>
    <p:sldId id="282" r:id="rId22"/>
    <p:sldId id="281" r:id="rId23"/>
    <p:sldId id="265"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F5C"/>
    <a:srgbClr val="093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86225" autoAdjust="0"/>
  </p:normalViewPr>
  <p:slideViewPr>
    <p:cSldViewPr snapToGrid="0" snapToObjects="1">
      <p:cViewPr varScale="1">
        <p:scale>
          <a:sx n="76" d="100"/>
          <a:sy n="76" d="100"/>
        </p:scale>
        <p:origin x="-1498" y="-8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337D7-1EDF-B947-8CA3-3E99ECD1C71F}" type="datetimeFigureOut">
              <a:rPr lang="en-US" smtClean="0"/>
              <a:t>10/16/2017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02FAB-FC34-1D4B-BF19-1C2329E689C6}" type="slidenum">
              <a:rPr lang="en-US" smtClean="0"/>
              <a:t>‹#›</a:t>
            </a:fld>
            <a:endParaRPr lang="en-US"/>
          </a:p>
        </p:txBody>
      </p:sp>
    </p:spTree>
    <p:extLst>
      <p:ext uri="{BB962C8B-B14F-4D97-AF65-F5344CB8AC3E}">
        <p14:creationId xmlns:p14="http://schemas.microsoft.com/office/powerpoint/2010/main" val="19556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current assessment systems in medicine are criticized for their lack of numerous observations, not enough direct observation, lack of actionable feedback and of course failure to fail.</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3</a:t>
            </a:fld>
            <a:endParaRPr lang="en-US"/>
          </a:p>
        </p:txBody>
      </p:sp>
    </p:spTree>
    <p:extLst>
      <p:ext uri="{BB962C8B-B14F-4D97-AF65-F5344CB8AC3E}">
        <p14:creationId xmlns:p14="http://schemas.microsoft.com/office/powerpoint/2010/main" val="275979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really useful feedback we have had around setting up Competence</a:t>
            </a:r>
            <a:r>
              <a:rPr lang="en-US" baseline="0" dirty="0" smtClean="0"/>
              <a:t> Committees is that there needs to be guidance on how the meeting is going to progress, and suggested ways of presenting also saves time and ensures an organized way of presenting..</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12</a:t>
            </a:fld>
            <a:endParaRPr lang="en-US"/>
          </a:p>
        </p:txBody>
      </p:sp>
    </p:spTree>
    <p:extLst>
      <p:ext uri="{BB962C8B-B14F-4D97-AF65-F5344CB8AC3E}">
        <p14:creationId xmlns:p14="http://schemas.microsoft.com/office/powerpoint/2010/main" val="20511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a:t>
            </a:r>
            <a:r>
              <a:rPr lang="en-US" baseline="0" dirty="0" smtClean="0"/>
              <a:t> of how one might present a resident they are responsible for reviewing.</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13</a:t>
            </a:fld>
            <a:endParaRPr lang="en-US"/>
          </a:p>
        </p:txBody>
      </p:sp>
    </p:spTree>
    <p:extLst>
      <p:ext uri="{BB962C8B-B14F-4D97-AF65-F5344CB8AC3E}">
        <p14:creationId xmlns:p14="http://schemas.microsoft.com/office/powerpoint/2010/main" val="428826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14</a:t>
            </a:fld>
            <a:endParaRPr lang="en-US"/>
          </a:p>
        </p:txBody>
      </p:sp>
    </p:spTree>
    <p:extLst>
      <p:ext uri="{BB962C8B-B14F-4D97-AF65-F5344CB8AC3E}">
        <p14:creationId xmlns:p14="http://schemas.microsoft.com/office/powerpoint/2010/main" val="297787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have been doing</a:t>
            </a:r>
            <a:r>
              <a:rPr lang="en-US" baseline="0" dirty="0" smtClean="0"/>
              <a:t> this for a long time and there is data.  Eric Warm has published a great deal on entrustment and observations.</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15</a:t>
            </a:fld>
            <a:endParaRPr lang="en-US"/>
          </a:p>
        </p:txBody>
      </p:sp>
    </p:spTree>
    <p:extLst>
      <p:ext uri="{BB962C8B-B14F-4D97-AF65-F5344CB8AC3E}">
        <p14:creationId xmlns:p14="http://schemas.microsoft.com/office/powerpoint/2010/main" val="225535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analytics, if you can map a trajectory you can identify residents who will struggle within three months.  This might be a way that your learner’s results are reported to you.  This spider plot shows where a resident is in relation to their peers.  Very useful information for the CC.</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16</a:t>
            </a:fld>
            <a:endParaRPr lang="en-US"/>
          </a:p>
        </p:txBody>
      </p:sp>
    </p:spTree>
    <p:extLst>
      <p:ext uri="{BB962C8B-B14F-4D97-AF65-F5344CB8AC3E}">
        <p14:creationId xmlns:p14="http://schemas.microsoft.com/office/powerpoint/2010/main" val="3042298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Hearing many opinions</a:t>
            </a:r>
            <a:r>
              <a:rPr lang="en-US" baseline="0" dirty="0" smtClean="0"/>
              <a:t> leads to rich discussion and is helpful for the resident in the long run.</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17</a:t>
            </a:fld>
            <a:endParaRPr lang="en-US"/>
          </a:p>
        </p:txBody>
      </p:sp>
    </p:spTree>
    <p:extLst>
      <p:ext uri="{BB962C8B-B14F-4D97-AF65-F5344CB8AC3E}">
        <p14:creationId xmlns:p14="http://schemas.microsoft.com/office/powerpoint/2010/main" val="3913546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theories</a:t>
            </a:r>
            <a:r>
              <a:rPr lang="en-US" baseline="0" dirty="0" smtClean="0"/>
              <a:t> supporting group process.</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18</a:t>
            </a:fld>
            <a:endParaRPr lang="en-US"/>
          </a:p>
        </p:txBody>
      </p:sp>
    </p:spTree>
    <p:extLst>
      <p:ext uri="{BB962C8B-B14F-4D97-AF65-F5344CB8AC3E}">
        <p14:creationId xmlns:p14="http://schemas.microsoft.com/office/powerpoint/2010/main" val="106455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in it for me?  </a:t>
            </a:r>
            <a:r>
              <a:rPr lang="en-US" baseline="0" dirty="0" err="1" smtClean="0"/>
              <a:t>Dr.Holmboe</a:t>
            </a:r>
            <a:r>
              <a:rPr lang="en-US" baseline="0" dirty="0" smtClean="0"/>
              <a:t> emphasizes the value of CC and also the value to the members of the committee not just the residents.</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19</a:t>
            </a:fld>
            <a:endParaRPr lang="en-US"/>
          </a:p>
        </p:txBody>
      </p:sp>
    </p:spTree>
    <p:extLst>
      <p:ext uri="{BB962C8B-B14F-4D97-AF65-F5344CB8AC3E}">
        <p14:creationId xmlns:p14="http://schemas.microsoft.com/office/powerpoint/2010/main" val="790177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evidence, that group discussion can “unmask” deficiencies</a:t>
            </a:r>
            <a:r>
              <a:rPr lang="en-US" baseline="0" dirty="0" smtClean="0"/>
              <a:t> that might not have otherwise been identified.</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20</a:t>
            </a:fld>
            <a:endParaRPr lang="en-US"/>
          </a:p>
        </p:txBody>
      </p:sp>
    </p:spTree>
    <p:extLst>
      <p:ext uri="{BB962C8B-B14F-4D97-AF65-F5344CB8AC3E}">
        <p14:creationId xmlns:p14="http://schemas.microsoft.com/office/powerpoint/2010/main" val="3235074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listen</a:t>
            </a:r>
            <a:r>
              <a:rPr lang="en-US" baseline="0" dirty="0" smtClean="0"/>
              <a:t> to this podcast that reviews a paper on group decision making and the work of CC</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21</a:t>
            </a:fld>
            <a:endParaRPr lang="en-US"/>
          </a:p>
        </p:txBody>
      </p:sp>
    </p:spTree>
    <p:extLst>
      <p:ext uri="{BB962C8B-B14F-4D97-AF65-F5344CB8AC3E}">
        <p14:creationId xmlns:p14="http://schemas.microsoft.com/office/powerpoint/2010/main" val="334910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Notes Placeholde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data shows you</a:t>
            </a:r>
            <a:r>
              <a:rPr lang="en-US" altLang="en-US" baseline="0" dirty="0" smtClean="0">
                <a:latin typeface="Arial" panose="020B0604020202020204" pitchFamily="34" charset="0"/>
              </a:rPr>
              <a:t>, that if you look at the testing time in hours, the greater the testing time, the greater the reliability of many forms of assessment, many of which we are currently using.</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0518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pitchFamily="1" charset="0"/>
                <a:ea typeface="Osaka" pitchFamily="1" charset="-128"/>
              </a:defRPr>
            </a:lvl1pPr>
            <a:lvl2pPr marL="729057" indent="-280406">
              <a:defRPr sz="2400">
                <a:solidFill>
                  <a:schemeClr val="tx1"/>
                </a:solidFill>
                <a:latin typeface="Times" pitchFamily="1" charset="0"/>
                <a:ea typeface="Osaka" pitchFamily="1" charset="-128"/>
              </a:defRPr>
            </a:lvl2pPr>
            <a:lvl3pPr marL="1121626" indent="-224325">
              <a:defRPr sz="2400">
                <a:solidFill>
                  <a:schemeClr val="tx1"/>
                </a:solidFill>
                <a:latin typeface="Times" pitchFamily="1" charset="0"/>
                <a:ea typeface="Osaka" pitchFamily="1" charset="-128"/>
              </a:defRPr>
            </a:lvl3pPr>
            <a:lvl4pPr marL="1570276" indent="-224325">
              <a:defRPr sz="2400">
                <a:solidFill>
                  <a:schemeClr val="tx1"/>
                </a:solidFill>
                <a:latin typeface="Times" pitchFamily="1" charset="0"/>
                <a:ea typeface="Osaka" pitchFamily="1" charset="-128"/>
              </a:defRPr>
            </a:lvl4pPr>
            <a:lvl5pPr marL="2018927" indent="-224325">
              <a:defRPr sz="2400">
                <a:solidFill>
                  <a:schemeClr val="tx1"/>
                </a:solidFill>
                <a:latin typeface="Times" pitchFamily="1" charset="0"/>
                <a:ea typeface="Osaka" pitchFamily="1" charset="-128"/>
              </a:defRPr>
            </a:lvl5pPr>
            <a:lvl6pPr marL="2467577" indent="-224325" eaLnBrk="0" fontAlgn="base" hangingPunct="0">
              <a:spcBef>
                <a:spcPct val="0"/>
              </a:spcBef>
              <a:spcAft>
                <a:spcPct val="0"/>
              </a:spcAft>
              <a:defRPr sz="2400">
                <a:solidFill>
                  <a:schemeClr val="tx1"/>
                </a:solidFill>
                <a:latin typeface="Times" pitchFamily="1" charset="0"/>
                <a:ea typeface="Osaka" pitchFamily="1" charset="-128"/>
              </a:defRPr>
            </a:lvl6pPr>
            <a:lvl7pPr marL="2916227" indent="-224325" eaLnBrk="0" fontAlgn="base" hangingPunct="0">
              <a:spcBef>
                <a:spcPct val="0"/>
              </a:spcBef>
              <a:spcAft>
                <a:spcPct val="0"/>
              </a:spcAft>
              <a:defRPr sz="2400">
                <a:solidFill>
                  <a:schemeClr val="tx1"/>
                </a:solidFill>
                <a:latin typeface="Times" pitchFamily="1" charset="0"/>
                <a:ea typeface="Osaka" pitchFamily="1" charset="-128"/>
              </a:defRPr>
            </a:lvl7pPr>
            <a:lvl8pPr marL="3364878" indent="-224325" eaLnBrk="0" fontAlgn="base" hangingPunct="0">
              <a:spcBef>
                <a:spcPct val="0"/>
              </a:spcBef>
              <a:spcAft>
                <a:spcPct val="0"/>
              </a:spcAft>
              <a:defRPr sz="2400">
                <a:solidFill>
                  <a:schemeClr val="tx1"/>
                </a:solidFill>
                <a:latin typeface="Times" pitchFamily="1" charset="0"/>
                <a:ea typeface="Osaka" pitchFamily="1" charset="-128"/>
              </a:defRPr>
            </a:lvl8pPr>
            <a:lvl9pPr marL="3813528" indent="-224325" eaLnBrk="0" fontAlgn="base" hangingPunct="0">
              <a:spcBef>
                <a:spcPct val="0"/>
              </a:spcBef>
              <a:spcAft>
                <a:spcPct val="0"/>
              </a:spcAft>
              <a:defRPr sz="2400">
                <a:solidFill>
                  <a:schemeClr val="tx1"/>
                </a:solidFill>
                <a:latin typeface="Times" pitchFamily="1" charset="0"/>
                <a:ea typeface="Osaka" pitchFamily="1" charset="-128"/>
              </a:defRPr>
            </a:lvl9pPr>
          </a:lstStyle>
          <a:p>
            <a:fld id="{AB1FF368-C84E-4F60-896A-F7D39677F1CC}" type="slidenum">
              <a:rPr lang="en-US" sz="1200"/>
              <a:pPr/>
              <a:t>22</a:t>
            </a:fld>
            <a:endParaRPr lang="en-US" sz="1200"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dirty="0" smtClean="0">
                <a:latin typeface="Times" pitchFamily="1" charset="0"/>
                <a:ea typeface="Osaka" pitchFamily="1" charset="-128"/>
              </a:rPr>
              <a:t>Depending</a:t>
            </a:r>
            <a:r>
              <a:rPr lang="en-US" baseline="0" dirty="0" smtClean="0">
                <a:latin typeface="Times" pitchFamily="1" charset="0"/>
                <a:ea typeface="Osaka" pitchFamily="1" charset="-128"/>
              </a:rPr>
              <a:t> on the electronic platform that you are using, there will be access for the CC such that they can see the resident data they need to prepare.  The data will likely be reported in different ways.</a:t>
            </a:r>
            <a:endParaRPr lang="en-US" dirty="0" smtClean="0">
              <a:latin typeface="Times" pitchFamily="1" charset="0"/>
              <a:ea typeface="Osaka"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elephant.  But the scientists are blindfolded and only given one data point to make an assessment of what this is.  With more data points, they may get closer to the truth.</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5</a:t>
            </a:fld>
            <a:endParaRPr lang="en-US"/>
          </a:p>
        </p:txBody>
      </p:sp>
    </p:spTree>
    <p:extLst>
      <p:ext uri="{BB962C8B-B14F-4D97-AF65-F5344CB8AC3E}">
        <p14:creationId xmlns:p14="http://schemas.microsoft.com/office/powerpoint/2010/main" val="240601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role of a competence committee</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6</a:t>
            </a:fld>
            <a:endParaRPr lang="en-US"/>
          </a:p>
        </p:txBody>
      </p:sp>
    </p:spTree>
    <p:extLst>
      <p:ext uri="{BB962C8B-B14F-4D97-AF65-F5344CB8AC3E}">
        <p14:creationId xmlns:p14="http://schemas.microsoft.com/office/powerpoint/2010/main" val="253937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by which residents</a:t>
            </a:r>
            <a:r>
              <a:rPr lang="en-US" baseline="0" dirty="0" smtClean="0"/>
              <a:t> are evaluated is based on the premise of  “Assessment </a:t>
            </a:r>
            <a:r>
              <a:rPr lang="en-US" u="sng" baseline="0" dirty="0" smtClean="0"/>
              <a:t>for</a:t>
            </a:r>
            <a:r>
              <a:rPr lang="en-US" baseline="0" dirty="0" smtClean="0"/>
              <a:t> learning” as opposed to “Assessment </a:t>
            </a:r>
            <a:r>
              <a:rPr lang="en-US" u="sng" baseline="0" dirty="0" smtClean="0"/>
              <a:t>of</a:t>
            </a:r>
            <a:r>
              <a:rPr lang="en-US" baseline="0" dirty="0" smtClean="0"/>
              <a:t> learning”</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7</a:t>
            </a:fld>
            <a:endParaRPr lang="en-US"/>
          </a:p>
        </p:txBody>
      </p:sp>
    </p:spTree>
    <p:extLst>
      <p:ext uri="{BB962C8B-B14F-4D97-AF65-F5344CB8AC3E}">
        <p14:creationId xmlns:p14="http://schemas.microsoft.com/office/powerpoint/2010/main" val="109330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Competence</a:t>
            </a:r>
            <a:r>
              <a:rPr lang="en-US" baseline="0" dirty="0" smtClean="0"/>
              <a:t> Committee takes the role of reviewing all of the data on a given resident (assessments and other assessment data such as OSCE scores, MCQ scores etc.) and in an evidence informed way, makes decisions as to a resident’s progress with their EPAs and other program requirements, and bench marks them against their peers.  This committee will also make the decision as to whether a resident is ready to move to the next stage.</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8</a:t>
            </a:fld>
            <a:endParaRPr lang="en-US"/>
          </a:p>
        </p:txBody>
      </p:sp>
    </p:spTree>
    <p:extLst>
      <p:ext uri="{BB962C8B-B14F-4D97-AF65-F5344CB8AC3E}">
        <p14:creationId xmlns:p14="http://schemas.microsoft.com/office/powerpoint/2010/main" val="267956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CC reports to the RPC, so each CC will need to think about how this reporting will work practically.  </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9</a:t>
            </a:fld>
            <a:endParaRPr lang="en-US"/>
          </a:p>
        </p:txBody>
      </p:sp>
    </p:spTree>
    <p:extLst>
      <p:ext uri="{BB962C8B-B14F-4D97-AF65-F5344CB8AC3E}">
        <p14:creationId xmlns:p14="http://schemas.microsoft.com/office/powerpoint/2010/main" val="121849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out the resources on the RC website.  There</a:t>
            </a:r>
            <a:r>
              <a:rPr lang="en-US" baseline="0" dirty="0" smtClean="0"/>
              <a:t> are documents put together by the RC and the PG Dean’s Assessment Advisory Working Group, ad your local CBD leads can also help with this as well as many other aspects of the assessment piece.</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10</a:t>
            </a:fld>
            <a:endParaRPr lang="en-US"/>
          </a:p>
        </p:txBody>
      </p:sp>
    </p:spTree>
    <p:extLst>
      <p:ext uri="{BB962C8B-B14F-4D97-AF65-F5344CB8AC3E}">
        <p14:creationId xmlns:p14="http://schemas.microsoft.com/office/powerpoint/2010/main" val="201535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asking faculty to participate, ensure they know the time commitment and what their role is.  Diversity on</a:t>
            </a:r>
            <a:r>
              <a:rPr lang="en-US" baseline="0" dirty="0" smtClean="0"/>
              <a:t> the committee is important, both of job types, of experience, seniority and of thought.  Academic advisors are being implemented in some programs.  This is not a requirement of the college.</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11</a:t>
            </a:fld>
            <a:endParaRPr lang="en-US"/>
          </a:p>
        </p:txBody>
      </p:sp>
    </p:spTree>
    <p:extLst>
      <p:ext uri="{BB962C8B-B14F-4D97-AF65-F5344CB8AC3E}">
        <p14:creationId xmlns:p14="http://schemas.microsoft.com/office/powerpoint/2010/main" val="2369945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894667" y="876753"/>
            <a:ext cx="5026377" cy="2387600"/>
          </a:xfrm>
        </p:spPr>
        <p:txBody>
          <a:bodyPr anchor="b">
            <a:normAutofit/>
          </a:bodyPr>
          <a:lstStyle>
            <a:lvl1pPr algn="r">
              <a:defRPr sz="4000"/>
            </a:lvl1pPr>
          </a:lstStyle>
          <a:p>
            <a:r>
              <a:rPr lang="en-CA" smtClean="0"/>
              <a:t>Click to edit Master title style</a:t>
            </a:r>
            <a:endParaRPr lang="en-US" dirty="0"/>
          </a:p>
        </p:txBody>
      </p:sp>
      <p:sp>
        <p:nvSpPr>
          <p:cNvPr id="8" name="Subtitle 2"/>
          <p:cNvSpPr>
            <a:spLocks noGrp="1"/>
          </p:cNvSpPr>
          <p:nvPr>
            <p:ph type="subTitle" idx="1"/>
          </p:nvPr>
        </p:nvSpPr>
        <p:spPr>
          <a:xfrm>
            <a:off x="4718756" y="3905955"/>
            <a:ext cx="4202288" cy="1178107"/>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9636" y="3498286"/>
            <a:ext cx="2121408" cy="173736"/>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92887" y="5787988"/>
            <a:ext cx="2328157" cy="1070012"/>
          </a:xfrm>
          <a:prstGeom prst="rect">
            <a:avLst/>
          </a:prstGeom>
        </p:spPr>
      </p:pic>
      <p:sp>
        <p:nvSpPr>
          <p:cNvPr id="11" name="TextBox 10"/>
          <p:cNvSpPr txBox="1"/>
          <p:nvPr userDrawn="1"/>
        </p:nvSpPr>
        <p:spPr>
          <a:xfrm>
            <a:off x="4617156" y="5264768"/>
            <a:ext cx="4303888" cy="523220"/>
          </a:xfrm>
          <a:prstGeom prst="rect">
            <a:avLst/>
          </a:prstGeom>
          <a:noFill/>
        </p:spPr>
        <p:txBody>
          <a:bodyPr wrap="square" rtlCol="0">
            <a:spAutoFit/>
          </a:bodyPr>
          <a:lstStyle/>
          <a:p>
            <a:pPr algn="r"/>
            <a:r>
              <a:rPr lang="en-US" sz="1400" dirty="0" smtClean="0">
                <a:solidFill>
                  <a:srgbClr val="414F5C"/>
                </a:solidFill>
                <a:latin typeface="Verdana" charset="0"/>
                <a:ea typeface="Verdana" charset="0"/>
                <a:cs typeface="Verdana" charset="0"/>
              </a:rPr>
              <a:t>The best health </a:t>
            </a:r>
            <a:r>
              <a:rPr lang="en-US" sz="1400" smtClean="0">
                <a:solidFill>
                  <a:srgbClr val="414F5C"/>
                </a:solidFill>
                <a:latin typeface="Verdana" charset="0"/>
                <a:ea typeface="Verdana" charset="0"/>
                <a:cs typeface="Verdana" charset="0"/>
              </a:rPr>
              <a:t>for all.</a:t>
            </a:r>
            <a:endParaRPr lang="en-US" sz="1400" baseline="0" dirty="0" smtClean="0">
              <a:solidFill>
                <a:srgbClr val="414F5C"/>
              </a:solidFill>
              <a:latin typeface="Verdana" charset="0"/>
              <a:ea typeface="Verdana" charset="0"/>
              <a:cs typeface="Verdana" charset="0"/>
            </a:endParaRPr>
          </a:p>
          <a:p>
            <a:pPr algn="r"/>
            <a:r>
              <a:rPr lang="en-US" sz="1400" dirty="0" smtClean="0">
                <a:solidFill>
                  <a:srgbClr val="414F5C"/>
                </a:solidFill>
                <a:latin typeface="Verdana" charset="0"/>
                <a:ea typeface="Verdana" charset="0"/>
                <a:cs typeface="Verdana" charset="0"/>
              </a:rPr>
              <a:t>The best care for all.</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10489" y="158584"/>
            <a:ext cx="2610555" cy="1202405"/>
          </a:xfrm>
          <a:prstGeom prst="rect">
            <a:avLst/>
          </a:prstGeom>
        </p:spPr>
      </p:pic>
    </p:spTree>
    <p:extLst>
      <p:ext uri="{BB962C8B-B14F-4D97-AF65-F5344CB8AC3E}">
        <p14:creationId xmlns:p14="http://schemas.microsoft.com/office/powerpoint/2010/main" val="18945464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259644"/>
            <a:ext cx="7351403" cy="1161614"/>
          </a:xfrm>
        </p:spPr>
        <p:txBody>
          <a:bodyPr anchor="b"/>
          <a:lstStyle>
            <a:lvl1pPr>
              <a:defRPr sz="3200"/>
            </a:lvl1pPr>
          </a:lstStyle>
          <a:p>
            <a:r>
              <a:rPr lang="en-CA" smtClean="0"/>
              <a:t>Click to edit Master title style</a:t>
            </a:r>
            <a:endParaRPr lang="en-US" dirty="0"/>
          </a:p>
        </p:txBody>
      </p:sp>
      <p:sp>
        <p:nvSpPr>
          <p:cNvPr id="3" name="Content Placeholder 2"/>
          <p:cNvSpPr>
            <a:spLocks noGrp="1"/>
          </p:cNvSpPr>
          <p:nvPr>
            <p:ph idx="1"/>
          </p:nvPr>
        </p:nvSpPr>
        <p:spPr>
          <a:xfrm>
            <a:off x="3887391" y="1786384"/>
            <a:ext cx="4488965" cy="4074668"/>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629841" y="1738489"/>
            <a:ext cx="2949178" cy="4130499"/>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4298AAB-EDAA-8040-8A2E-487A9DA94182}"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D5A19-C0B7-7147-814E-ABDA914EFB9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840" y="1422761"/>
            <a:ext cx="2121408" cy="17373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14092478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727200"/>
            <a:ext cx="4629150" cy="413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29841" y="1727200"/>
            <a:ext cx="2949178" cy="414178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4298AAB-EDAA-8040-8A2E-487A9DA94182}"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D5A19-C0B7-7147-814E-ABDA914EFB9A}" type="slidenum">
              <a:rPr lang="en-US" smtClean="0"/>
              <a:t>‹#›</a:t>
            </a:fld>
            <a:endParaRPr lang="en-US"/>
          </a:p>
        </p:txBody>
      </p:sp>
      <p:sp>
        <p:nvSpPr>
          <p:cNvPr id="10" name="Title 1"/>
          <p:cNvSpPr>
            <a:spLocks noGrp="1"/>
          </p:cNvSpPr>
          <p:nvPr>
            <p:ph type="title"/>
          </p:nvPr>
        </p:nvSpPr>
        <p:spPr>
          <a:xfrm>
            <a:off x="629840" y="259644"/>
            <a:ext cx="7351403" cy="1161614"/>
          </a:xfrm>
        </p:spPr>
        <p:txBody>
          <a:bodyPr anchor="b"/>
          <a:lstStyle>
            <a:lvl1pPr>
              <a:defRPr sz="3200"/>
            </a:lvl1pPr>
          </a:lstStyle>
          <a:p>
            <a:r>
              <a:rPr lang="en-CA" smtClean="0"/>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840" y="1422761"/>
            <a:ext cx="2121408" cy="17373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6308503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686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9537" y="1761596"/>
            <a:ext cx="6781623" cy="1884099"/>
          </a:xfrm>
        </p:spPr>
        <p:txBody>
          <a:bodyPr anchor="b">
            <a:normAutofit/>
          </a:bodyPr>
          <a:lstStyle>
            <a:lvl1pPr algn="ctr">
              <a:defRPr sz="4000" baseline="0"/>
            </a:lvl1pPr>
          </a:lstStyle>
          <a:p>
            <a:r>
              <a:rPr lang="en-CA" dirty="0" smtClean="0"/>
              <a:t>Click to edit Master Thank You title style</a:t>
            </a:r>
            <a:endParaRPr lang="en-US" dirty="0"/>
          </a:p>
        </p:txBody>
      </p:sp>
      <p:sp>
        <p:nvSpPr>
          <p:cNvPr id="3" name="Text Placeholder 2"/>
          <p:cNvSpPr>
            <a:spLocks noGrp="1"/>
          </p:cNvSpPr>
          <p:nvPr>
            <p:ph type="body" idx="1"/>
          </p:nvPr>
        </p:nvSpPr>
        <p:spPr>
          <a:xfrm>
            <a:off x="1379537" y="4010820"/>
            <a:ext cx="6781623"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4298AAB-EDAA-8040-8A2E-487A9DA94182}"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5A19-C0B7-7147-814E-ABDA914EFB9A}"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9644" y="3741389"/>
            <a:ext cx="2121408" cy="17373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19830735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359254" cy="4525963"/>
          </a:xfrm>
        </p:spPr>
        <p:txBody>
          <a:bodyPr/>
          <a:lstStyle>
            <a:lvl1pPr marL="342900" indent="-342900">
              <a:buFontTx/>
              <a:buBlip>
                <a:blip r:embed="rId2"/>
              </a:buBlip>
              <a:defRPr sz="2800"/>
            </a:lvl1pPr>
            <a:lvl2pPr marL="742950" indent="-28575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footer.jpg"/>
          <p:cNvPicPr>
            <a:picLocks noChangeAspect="1"/>
          </p:cNvPicPr>
          <p:nvPr userDrawn="1"/>
        </p:nvPicPr>
        <p:blipFill>
          <a:blip r:embed="rId3"/>
          <a:stretch>
            <a:fillRect/>
          </a:stretch>
        </p:blipFill>
        <p:spPr>
          <a:xfrm>
            <a:off x="217223" y="6272596"/>
            <a:ext cx="8253984" cy="469392"/>
          </a:xfrm>
          <a:prstGeom prst="rect">
            <a:avLst/>
          </a:prstGeom>
        </p:spPr>
      </p:pic>
      <p:sp>
        <p:nvSpPr>
          <p:cNvPr id="7" name="Slide Number Placeholder 18"/>
          <p:cNvSpPr>
            <a:spLocks noGrp="1"/>
          </p:cNvSpPr>
          <p:nvPr>
            <p:ph type="sldNum" sz="quarter" idx="13"/>
          </p:nvPr>
        </p:nvSpPr>
        <p:spPr>
          <a:xfrm>
            <a:off x="8589900" y="6349255"/>
            <a:ext cx="505979" cy="365125"/>
          </a:xfrm>
        </p:spPr>
        <p:txBody>
          <a:bodyPr/>
          <a:lstStyle>
            <a:lvl1pPr>
              <a:defRPr/>
            </a:lvl1pPr>
          </a:lstStyle>
          <a:p>
            <a:fld id="{307E3199-AA9E-4B70-90FF-BA4A8EF54234}" type="slidenum">
              <a:rPr lang="en-US" smtClean="0"/>
              <a:pPr/>
              <a:t>‹#›</a:t>
            </a:fld>
            <a:endParaRPr lang="en-US" dirty="0"/>
          </a:p>
        </p:txBody>
      </p:sp>
      <p:cxnSp>
        <p:nvCxnSpPr>
          <p:cNvPr id="8" name="Straight Connector 7"/>
          <p:cNvCxnSpPr/>
          <p:nvPr userDrawn="1"/>
        </p:nvCxnSpPr>
        <p:spPr>
          <a:xfrm rot="16200000" flipH="1">
            <a:off x="8380062" y="6538912"/>
            <a:ext cx="365125" cy="1588"/>
          </a:xfrm>
          <a:prstGeom prst="line">
            <a:avLst/>
          </a:prstGeom>
          <a:ln>
            <a:solidFill>
              <a:srgbClr val="6C8A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30638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Blank Slide with Icon">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43" y="303748"/>
            <a:ext cx="695498" cy="765048"/>
          </a:xfrm>
          <a:prstGeom prst="rect">
            <a:avLst/>
          </a:prstGeom>
        </p:spPr>
      </p:pic>
      <p:sp>
        <p:nvSpPr>
          <p:cNvPr id="4" name="Title 1"/>
          <p:cNvSpPr>
            <a:spLocks noGrp="1"/>
          </p:cNvSpPr>
          <p:nvPr>
            <p:ph type="title"/>
          </p:nvPr>
        </p:nvSpPr>
        <p:spPr>
          <a:xfrm>
            <a:off x="1216724" y="206261"/>
            <a:ext cx="7565165" cy="1143000"/>
          </a:xfrm>
        </p:spPr>
        <p:txBody>
          <a:bodyPr>
            <a:normAutofit/>
          </a:bodyPr>
          <a:lstStyle>
            <a:lvl1pPr algn="l">
              <a:defRPr sz="3300" b="1">
                <a:solidFill>
                  <a:srgbClr val="003152"/>
                </a:solidFill>
                <a:latin typeface="Verdana"/>
                <a:cs typeface="Verdana"/>
              </a:defRPr>
            </a:lvl1pPr>
          </a:lstStyle>
          <a:p>
            <a:r>
              <a:rPr lang="en-US" smtClean="0"/>
              <a:t>Click to edit Master title style</a:t>
            </a:r>
            <a:endParaRPr lang="en-US" dirty="0"/>
          </a:p>
        </p:txBody>
      </p:sp>
      <p:sp>
        <p:nvSpPr>
          <p:cNvPr id="6" name="Content Placeholder 2"/>
          <p:cNvSpPr>
            <a:spLocks noGrp="1"/>
          </p:cNvSpPr>
          <p:nvPr>
            <p:ph idx="1"/>
          </p:nvPr>
        </p:nvSpPr>
        <p:spPr>
          <a:xfrm>
            <a:off x="710162" y="1399214"/>
            <a:ext cx="7536625" cy="4525963"/>
          </a:xfrm>
        </p:spPr>
        <p:txBody>
          <a:bodyPr/>
          <a:lstStyle>
            <a:lvl1pPr marL="228600" indent="-228600">
              <a:lnSpc>
                <a:spcPts val="3200"/>
              </a:lnSpc>
              <a:buFont typeface="Arial"/>
              <a:buChar char="•"/>
              <a:defRPr sz="2800" b="0" i="0" baseline="0">
                <a:solidFill>
                  <a:srgbClr val="003152"/>
                </a:solidFill>
                <a:latin typeface="Verdana"/>
                <a:cs typeface="Verdana"/>
              </a:defRPr>
            </a:lvl1pPr>
            <a:lvl2pPr marL="457200" indent="-228600">
              <a:lnSpc>
                <a:spcPts val="3200"/>
              </a:lnSpc>
              <a:buFont typeface="Lucida Grande"/>
              <a:buChar char="-"/>
              <a:tabLst>
                <a:tab pos="228600" algn="l"/>
              </a:tabLst>
              <a:defRPr sz="2400" b="0" i="0" baseline="0">
                <a:solidFill>
                  <a:srgbClr val="414F5C"/>
                </a:solidFill>
                <a:latin typeface="Verdana"/>
                <a:cs typeface="Verdana"/>
              </a:defRPr>
            </a:lvl2pPr>
            <a:lvl3pPr marL="628650" indent="-171450">
              <a:lnSpc>
                <a:spcPts val="2600"/>
              </a:lnSpc>
              <a:spcBef>
                <a:spcPts val="800"/>
              </a:spcBef>
              <a:spcAft>
                <a:spcPts val="0"/>
              </a:spcAft>
              <a:buFont typeface="Arial"/>
              <a:buChar char="•"/>
              <a:tabLst>
                <a:tab pos="457200" algn="l"/>
              </a:tabLst>
              <a:defRPr sz="2200" b="0" i="0" baseline="0">
                <a:solidFill>
                  <a:srgbClr val="557FA6"/>
                </a:solidFill>
                <a:latin typeface="Verdana"/>
                <a:cs typeface="Verdana"/>
              </a:defRPr>
            </a:lvl3pPr>
            <a:lvl4pPr marL="798513" indent="-169863">
              <a:lnSpc>
                <a:spcPts val="2200"/>
              </a:lnSpc>
              <a:spcBef>
                <a:spcPts val="600"/>
              </a:spcBef>
              <a:buFont typeface="Lucida Grande"/>
              <a:buChar char="-"/>
              <a:tabLst>
                <a:tab pos="628650" algn="l"/>
              </a:tabLst>
              <a:defRPr sz="1800" b="0" i="0" baseline="0">
                <a:solidFill>
                  <a:srgbClr val="003152"/>
                </a:solidFill>
                <a:latin typeface="Verdana"/>
                <a:cs typeface="Verdana"/>
              </a:defRPr>
            </a:lvl4pPr>
            <a:lvl5pPr marL="969963" indent="-171450">
              <a:lnSpc>
                <a:spcPts val="2200"/>
              </a:lnSpc>
              <a:spcBef>
                <a:spcPts val="600"/>
              </a:spcBef>
              <a:buFont typeface="Arial"/>
              <a:buChar char="•"/>
              <a:tabLst>
                <a:tab pos="798513" algn="l"/>
              </a:tabLst>
              <a:defRPr sz="1600" b="0" i="0" baseline="0">
                <a:solidFill>
                  <a:srgbClr val="003152"/>
                </a:solidFill>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72489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1640" y="580497"/>
            <a:ext cx="5011560" cy="2387600"/>
          </a:xfrm>
        </p:spPr>
        <p:txBody>
          <a:bodyPr anchor="b">
            <a:normAutofit/>
          </a:bodyPr>
          <a:lstStyle>
            <a:lvl1pPr algn="l">
              <a:defRPr sz="4000"/>
            </a:lvl1pPr>
          </a:lstStyle>
          <a:p>
            <a:r>
              <a:rPr lang="en-CA" smtClean="0"/>
              <a:t>Click to edit Master title style</a:t>
            </a:r>
            <a:endParaRPr lang="en-US" dirty="0"/>
          </a:p>
        </p:txBody>
      </p:sp>
      <p:sp>
        <p:nvSpPr>
          <p:cNvPr id="8" name="Subtitle 2"/>
          <p:cNvSpPr>
            <a:spLocks noGrp="1"/>
          </p:cNvSpPr>
          <p:nvPr>
            <p:ph type="subTitle" idx="1"/>
          </p:nvPr>
        </p:nvSpPr>
        <p:spPr>
          <a:xfrm>
            <a:off x="271640" y="3428301"/>
            <a:ext cx="4202288" cy="1655762"/>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640" y="3111331"/>
            <a:ext cx="2121408" cy="173736"/>
          </a:xfrm>
          <a:prstGeom prst="rect">
            <a:avLst/>
          </a:prstGeom>
        </p:spPr>
      </p:pic>
      <p:sp>
        <p:nvSpPr>
          <p:cNvPr id="12" name="TextBox 11"/>
          <p:cNvSpPr txBox="1"/>
          <p:nvPr userDrawn="1"/>
        </p:nvSpPr>
        <p:spPr>
          <a:xfrm>
            <a:off x="271640" y="5282657"/>
            <a:ext cx="4303888" cy="523220"/>
          </a:xfrm>
          <a:prstGeom prst="rect">
            <a:avLst/>
          </a:prstGeom>
          <a:noFill/>
        </p:spPr>
        <p:txBody>
          <a:bodyPr wrap="square" rtlCol="0">
            <a:spAutoFit/>
          </a:bodyPr>
          <a:lstStyle/>
          <a:p>
            <a:pPr algn="l"/>
            <a:r>
              <a:rPr lang="en-US" sz="1400" dirty="0" smtClean="0">
                <a:solidFill>
                  <a:srgbClr val="414F5C"/>
                </a:solidFill>
                <a:latin typeface="Verdana" charset="0"/>
                <a:ea typeface="Verdana" charset="0"/>
                <a:cs typeface="Verdana" charset="0"/>
              </a:rPr>
              <a:t>The best health </a:t>
            </a:r>
            <a:r>
              <a:rPr lang="en-US" sz="1400" smtClean="0">
                <a:solidFill>
                  <a:srgbClr val="414F5C"/>
                </a:solidFill>
                <a:latin typeface="Verdana" charset="0"/>
                <a:ea typeface="Verdana" charset="0"/>
                <a:cs typeface="Verdana" charset="0"/>
              </a:rPr>
              <a:t>for all.</a:t>
            </a:r>
            <a:endParaRPr lang="en-US" sz="1400" baseline="0" dirty="0" smtClean="0">
              <a:solidFill>
                <a:srgbClr val="414F5C"/>
              </a:solidFill>
              <a:latin typeface="Verdana" charset="0"/>
              <a:ea typeface="Verdana" charset="0"/>
              <a:cs typeface="Verdana" charset="0"/>
            </a:endParaRPr>
          </a:p>
          <a:p>
            <a:pPr algn="l"/>
            <a:r>
              <a:rPr lang="en-US" sz="1400" dirty="0" smtClean="0">
                <a:solidFill>
                  <a:srgbClr val="414F5C"/>
                </a:solidFill>
                <a:latin typeface="Verdana" charset="0"/>
                <a:ea typeface="Verdana" charset="0"/>
                <a:cs typeface="Verdana" charset="0"/>
              </a:rPr>
              <a:t>The best care for all.</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265" y="5787988"/>
            <a:ext cx="2328157" cy="1070012"/>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1640" y="120293"/>
            <a:ext cx="2610555" cy="1202405"/>
          </a:xfrm>
          <a:prstGeom prst="rect">
            <a:avLst/>
          </a:prstGeom>
        </p:spPr>
      </p:pic>
    </p:spTree>
    <p:extLst>
      <p:ext uri="{BB962C8B-B14F-4D97-AF65-F5344CB8AC3E}">
        <p14:creationId xmlns:p14="http://schemas.microsoft.com/office/powerpoint/2010/main" val="371244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ithou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9911" y="580497"/>
            <a:ext cx="5500511" cy="2387600"/>
          </a:xfrm>
        </p:spPr>
        <p:txBody>
          <a:bodyPr anchor="b">
            <a:normAutofit/>
          </a:bodyPr>
          <a:lstStyle>
            <a:lvl1pPr algn="r">
              <a:defRPr sz="4000"/>
            </a:lvl1pPr>
          </a:lstStyle>
          <a:p>
            <a:r>
              <a:rPr lang="en-CA" smtClean="0"/>
              <a:t>Click to edit Master title style</a:t>
            </a:r>
            <a:endParaRPr lang="en-US" dirty="0"/>
          </a:p>
        </p:txBody>
      </p:sp>
      <p:sp>
        <p:nvSpPr>
          <p:cNvPr id="3" name="Subtitle 2"/>
          <p:cNvSpPr>
            <a:spLocks noGrp="1"/>
          </p:cNvSpPr>
          <p:nvPr>
            <p:ph type="subTitle" idx="1"/>
          </p:nvPr>
        </p:nvSpPr>
        <p:spPr>
          <a:xfrm>
            <a:off x="3759200" y="3428301"/>
            <a:ext cx="4981222" cy="165576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9014" y="3111331"/>
            <a:ext cx="2121408" cy="173736"/>
          </a:xfrm>
          <a:prstGeom prst="rect">
            <a:avLst/>
          </a:prstGeom>
        </p:spPr>
      </p:pic>
      <p:sp>
        <p:nvSpPr>
          <p:cNvPr id="10" name="TextBox 9"/>
          <p:cNvSpPr txBox="1"/>
          <p:nvPr userDrawn="1"/>
        </p:nvSpPr>
        <p:spPr>
          <a:xfrm>
            <a:off x="4467070" y="5282657"/>
            <a:ext cx="4303888" cy="523220"/>
          </a:xfrm>
          <a:prstGeom prst="rect">
            <a:avLst/>
          </a:prstGeom>
          <a:noFill/>
        </p:spPr>
        <p:txBody>
          <a:bodyPr wrap="square" rtlCol="0">
            <a:spAutoFit/>
          </a:bodyPr>
          <a:lstStyle/>
          <a:p>
            <a:pPr algn="r"/>
            <a:r>
              <a:rPr lang="en-US" sz="1400" dirty="0" smtClean="0">
                <a:solidFill>
                  <a:srgbClr val="414F5C"/>
                </a:solidFill>
                <a:latin typeface="Verdana" charset="0"/>
                <a:ea typeface="Verdana" charset="0"/>
                <a:cs typeface="Verdana" charset="0"/>
              </a:rPr>
              <a:t>The best health </a:t>
            </a:r>
            <a:r>
              <a:rPr lang="en-US" sz="1400" smtClean="0">
                <a:solidFill>
                  <a:srgbClr val="414F5C"/>
                </a:solidFill>
                <a:latin typeface="Verdana" charset="0"/>
                <a:ea typeface="Verdana" charset="0"/>
                <a:cs typeface="Verdana" charset="0"/>
              </a:rPr>
              <a:t>for all.</a:t>
            </a:r>
            <a:endParaRPr lang="en-US" sz="1400" baseline="0" dirty="0" smtClean="0">
              <a:solidFill>
                <a:srgbClr val="414F5C"/>
              </a:solidFill>
              <a:latin typeface="Verdana" charset="0"/>
              <a:ea typeface="Verdana" charset="0"/>
              <a:cs typeface="Verdana" charset="0"/>
            </a:endParaRPr>
          </a:p>
          <a:p>
            <a:pPr algn="r"/>
            <a:r>
              <a:rPr lang="en-US" sz="1400" dirty="0" smtClean="0">
                <a:solidFill>
                  <a:srgbClr val="414F5C"/>
                </a:solidFill>
                <a:latin typeface="Verdana" charset="0"/>
                <a:ea typeface="Verdana" charset="0"/>
                <a:cs typeface="Verdana" charset="0"/>
              </a:rPr>
              <a:t>The best care for all.</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9014" y="5787988"/>
            <a:ext cx="2328157" cy="1070012"/>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29867" y="120293"/>
            <a:ext cx="2610555" cy="1202405"/>
          </a:xfrm>
          <a:prstGeom prst="rect">
            <a:avLst/>
          </a:prstGeom>
        </p:spPr>
      </p:pic>
    </p:spTree>
    <p:extLst>
      <p:ext uri="{BB962C8B-B14F-4D97-AF65-F5344CB8AC3E}">
        <p14:creationId xmlns:p14="http://schemas.microsoft.com/office/powerpoint/2010/main" val="364030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420328" cy="1421257"/>
          </a:xfrm>
        </p:spPr>
        <p:txBody>
          <a:bodyPr anchor="b"/>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84298AAB-EDAA-8040-8A2E-487A9DA94182}"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5A19-C0B7-7147-814E-ABDA914EFB9A}"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786383"/>
            <a:ext cx="2121408" cy="17373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805939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9537" y="1761596"/>
            <a:ext cx="6781623"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3" name="Text Placeholder 2"/>
          <p:cNvSpPr>
            <a:spLocks noGrp="1"/>
          </p:cNvSpPr>
          <p:nvPr>
            <p:ph type="body" idx="1"/>
          </p:nvPr>
        </p:nvSpPr>
        <p:spPr>
          <a:xfrm>
            <a:off x="1379537" y="4010820"/>
            <a:ext cx="6781623"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4298AAB-EDAA-8040-8A2E-487A9DA94182}"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5A19-C0B7-7147-814E-ABDA914EFB9A}"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9644" y="3741389"/>
            <a:ext cx="2121408" cy="17373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16281225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CA" smtClean="0"/>
              <a:t>Click to edit Master title style</a:t>
            </a:r>
            <a:endParaRPr lang="en-US" dirty="0"/>
          </a:p>
        </p:txBody>
      </p:sp>
      <p:sp>
        <p:nvSpPr>
          <p:cNvPr id="3" name="Content Placeholder 2"/>
          <p:cNvSpPr>
            <a:spLocks noGrp="1"/>
          </p:cNvSpPr>
          <p:nvPr>
            <p:ph sz="half" idx="1"/>
          </p:nvPr>
        </p:nvSpPr>
        <p:spPr>
          <a:xfrm>
            <a:off x="628650" y="1988604"/>
            <a:ext cx="3886200" cy="400262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29150" y="1988602"/>
            <a:ext cx="3886200" cy="400262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84298AAB-EDAA-8040-8A2E-487A9DA94182}"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D5A19-C0B7-7147-814E-ABDA914EFB9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690689"/>
            <a:ext cx="2121408" cy="17373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6193366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531319" cy="1325563"/>
          </a:xfrm>
        </p:spPr>
        <p:txBody>
          <a:bodyPr anchor="b"/>
          <a:lstStyle/>
          <a:p>
            <a:r>
              <a:rPr lang="en-CA" smtClean="0"/>
              <a:t>Click to edit Master title style</a:t>
            </a:r>
            <a:endParaRPr lang="en-US" dirty="0"/>
          </a:p>
        </p:txBody>
      </p:sp>
      <p:sp>
        <p:nvSpPr>
          <p:cNvPr id="3" name="Text Placeholder 2"/>
          <p:cNvSpPr>
            <a:spLocks noGrp="1"/>
          </p:cNvSpPr>
          <p:nvPr>
            <p:ph type="body" idx="1"/>
          </p:nvPr>
        </p:nvSpPr>
        <p:spPr>
          <a:xfrm>
            <a:off x="629840" y="198408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29842" y="2807997"/>
            <a:ext cx="3868340" cy="318322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29148" y="198408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29148" y="2807995"/>
            <a:ext cx="3887391" cy="318323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84298AAB-EDAA-8040-8A2E-487A9DA94182}"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D5A19-C0B7-7147-814E-ABDA914EFB9A}"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840" y="1703338"/>
            <a:ext cx="2121408" cy="17373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3384782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84298AAB-EDAA-8040-8A2E-487A9DA94182}"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D5A19-C0B7-7147-814E-ABDA914EFB9A}"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690689"/>
            <a:ext cx="2121408" cy="17373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1190441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84298AAB-EDAA-8040-8A2E-487A9DA94182}"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D5A19-C0B7-7147-814E-ABDA914EFB9A}"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690689"/>
            <a:ext cx="2121408" cy="17373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2000956"/>
            <a:ext cx="914400" cy="9144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2928226"/>
            <a:ext cx="914400" cy="9144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650" y="3879228"/>
            <a:ext cx="914400" cy="91440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650" y="4830230"/>
            <a:ext cx="914400" cy="914400"/>
          </a:xfrm>
          <a:prstGeom prst="rect">
            <a:avLst/>
          </a:prstGeom>
        </p:spPr>
      </p:pic>
      <p:sp>
        <p:nvSpPr>
          <p:cNvPr id="12" name="TextBox 11"/>
          <p:cNvSpPr txBox="1"/>
          <p:nvPr userDrawn="1"/>
        </p:nvSpPr>
        <p:spPr>
          <a:xfrm>
            <a:off x="1840089" y="2211659"/>
            <a:ext cx="4831645" cy="369332"/>
          </a:xfrm>
          <a:prstGeom prst="rect">
            <a:avLst/>
          </a:prstGeom>
          <a:noFill/>
        </p:spPr>
        <p:txBody>
          <a:bodyPr wrap="square" rtlCol="0">
            <a:spAutoFit/>
          </a:bodyPr>
          <a:lstStyle/>
          <a:p>
            <a:r>
              <a:rPr lang="en-US" dirty="0" err="1" smtClean="0">
                <a:solidFill>
                  <a:srgbClr val="414F5C"/>
                </a:solidFill>
                <a:latin typeface="Verdana" charset="0"/>
                <a:ea typeface="Verdana" charset="0"/>
                <a:cs typeface="Verdana" charset="0"/>
              </a:rPr>
              <a:t>johnsmith@royalcollege.ca</a:t>
            </a:r>
            <a:endParaRPr lang="en-US" dirty="0">
              <a:solidFill>
                <a:srgbClr val="414F5C"/>
              </a:solidFill>
              <a:latin typeface="Verdana" charset="0"/>
              <a:ea typeface="Verdana" charset="0"/>
              <a:cs typeface="Verdana" charset="0"/>
            </a:endParaRPr>
          </a:p>
        </p:txBody>
      </p:sp>
      <p:sp>
        <p:nvSpPr>
          <p:cNvPr id="13" name="TextBox 12"/>
          <p:cNvSpPr txBox="1"/>
          <p:nvPr userDrawn="1"/>
        </p:nvSpPr>
        <p:spPr>
          <a:xfrm>
            <a:off x="1840089" y="3162661"/>
            <a:ext cx="4831645"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(613) 730-8330</a:t>
            </a:r>
            <a:endParaRPr lang="en-US" dirty="0">
              <a:solidFill>
                <a:srgbClr val="414F5C"/>
              </a:solidFill>
              <a:latin typeface="Verdana" charset="0"/>
              <a:ea typeface="Verdana" charset="0"/>
              <a:cs typeface="Verdana" charset="0"/>
            </a:endParaRPr>
          </a:p>
        </p:txBody>
      </p:sp>
      <p:sp>
        <p:nvSpPr>
          <p:cNvPr id="14" name="TextBox 13"/>
          <p:cNvSpPr txBox="1"/>
          <p:nvPr userDrawn="1"/>
        </p:nvSpPr>
        <p:spPr>
          <a:xfrm>
            <a:off x="1840089" y="4151762"/>
            <a:ext cx="4831645" cy="369332"/>
          </a:xfrm>
          <a:prstGeom prst="rect">
            <a:avLst/>
          </a:prstGeom>
          <a:noFill/>
        </p:spPr>
        <p:txBody>
          <a:bodyPr wrap="square" rtlCol="0">
            <a:spAutoFit/>
          </a:bodyPr>
          <a:lstStyle/>
          <a:p>
            <a:r>
              <a:rPr lang="en-US" dirty="0" err="1" smtClean="0">
                <a:solidFill>
                  <a:srgbClr val="414F5C"/>
                </a:solidFill>
                <a:latin typeface="Verdana" charset="0"/>
                <a:ea typeface="Verdana" charset="0"/>
                <a:cs typeface="Verdana" charset="0"/>
              </a:rPr>
              <a:t>www.royalcollege.ca</a:t>
            </a:r>
            <a:endParaRPr lang="en-US" dirty="0">
              <a:solidFill>
                <a:srgbClr val="414F5C"/>
              </a:solidFill>
              <a:latin typeface="Verdana" charset="0"/>
              <a:ea typeface="Verdana" charset="0"/>
              <a:cs typeface="Verdana" charset="0"/>
            </a:endParaRPr>
          </a:p>
        </p:txBody>
      </p:sp>
      <p:sp>
        <p:nvSpPr>
          <p:cNvPr id="15" name="TextBox 14"/>
          <p:cNvSpPr txBox="1"/>
          <p:nvPr userDrawn="1"/>
        </p:nvSpPr>
        <p:spPr>
          <a:xfrm>
            <a:off x="1840089" y="5089994"/>
            <a:ext cx="4831645"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774 Echo Drive, Ottawa, Ontario</a:t>
            </a:r>
            <a:endParaRPr lang="en-US" dirty="0">
              <a:solidFill>
                <a:srgbClr val="414F5C"/>
              </a:solidFill>
              <a:latin typeface="Verdana" charset="0"/>
              <a:ea typeface="Verdana" charset="0"/>
              <a:cs typeface="Verdana" charset="0"/>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9011310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420328" cy="1325563"/>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628650" y="2055814"/>
            <a:ext cx="7420328" cy="393541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309783" y="6356350"/>
            <a:ext cx="1851377"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fld id="{84298AAB-EDAA-8040-8A2E-487A9DA94182}" type="datetimeFigureOut">
              <a:rPr lang="en-US" smtClean="0"/>
              <a:pPr/>
              <a:t>10/16/2017</a:t>
            </a:fld>
            <a:endParaRPr lang="en-US" dirty="0"/>
          </a:p>
        </p:txBody>
      </p:sp>
      <p:sp>
        <p:nvSpPr>
          <p:cNvPr id="5" name="Footer Placeholder 4"/>
          <p:cNvSpPr>
            <a:spLocks noGrp="1"/>
          </p:cNvSpPr>
          <p:nvPr>
            <p:ph type="ftr" sz="quarter" idx="3"/>
          </p:nvPr>
        </p:nvSpPr>
        <p:spPr>
          <a:xfrm>
            <a:off x="5790495"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US" dirty="0"/>
          </a:p>
        </p:txBody>
      </p:sp>
      <p:sp>
        <p:nvSpPr>
          <p:cNvPr id="6" name="Slide Number Placeholder 5"/>
          <p:cNvSpPr>
            <a:spLocks noGrp="1"/>
          </p:cNvSpPr>
          <p:nvPr>
            <p:ph type="sldNum" sz="quarter" idx="4"/>
          </p:nvPr>
        </p:nvSpPr>
        <p:spPr>
          <a:xfrm>
            <a:off x="6819195" y="6356351"/>
            <a:ext cx="205740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FC6D5A19-C0B7-7147-814E-ABDA914EFB9A}" type="slidenum">
              <a:rPr lang="en-US" smtClean="0"/>
              <a:pPr/>
              <a:t>‹#›</a:t>
            </a:fld>
            <a:endParaRPr lang="en-US" dirty="0"/>
          </a:p>
        </p:txBody>
      </p:sp>
    </p:spTree>
    <p:extLst>
      <p:ext uri="{BB962C8B-B14F-4D97-AF65-F5344CB8AC3E}">
        <p14:creationId xmlns:p14="http://schemas.microsoft.com/office/powerpoint/2010/main" val="12354604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63" r:id="rId5"/>
    <p:sldLayoutId id="2147483664" r:id="rId6"/>
    <p:sldLayoutId id="2147483665" r:id="rId7"/>
    <p:sldLayoutId id="2147483666" r:id="rId8"/>
    <p:sldLayoutId id="2147483676" r:id="rId9"/>
    <p:sldLayoutId id="2147483668" r:id="rId10"/>
    <p:sldLayoutId id="2147483669" r:id="rId11"/>
    <p:sldLayoutId id="2147483667" r:id="rId12"/>
    <p:sldLayoutId id="2147483675" r:id="rId13"/>
    <p:sldLayoutId id="2147483677" r:id="rId14"/>
    <p:sldLayoutId id="2147483678"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oyalcollege.ca/rcsite/cbd/assessment/competence-committees-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keylimepodcast.libsyn.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royalcollege.ca/rcsite/cbd/assessment/competence-committees-e" TargetMode="External"/><Relationship Id="rId2" Type="http://schemas.openxmlformats.org/officeDocument/2006/relationships/hyperlink" Target="http://keylimepodcast.libsyn.co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Competence Committees</a:t>
            </a:r>
            <a:endParaRPr lang="en-US" dirty="0"/>
          </a:p>
        </p:txBody>
      </p:sp>
      <p:sp>
        <p:nvSpPr>
          <p:cNvPr id="3" name="Subtitle 2"/>
          <p:cNvSpPr>
            <a:spLocks noGrp="1"/>
          </p:cNvSpPr>
          <p:nvPr>
            <p:ph type="subTitle" idx="1"/>
          </p:nvPr>
        </p:nvSpPr>
        <p:spPr/>
        <p:txBody>
          <a:bodyPr>
            <a:normAutofit/>
          </a:bodyPr>
          <a:lstStyle/>
          <a:p>
            <a:r>
              <a:rPr lang="en-US" dirty="0" smtClean="0"/>
              <a:t>Adelle Atkinson</a:t>
            </a:r>
            <a:endParaRPr lang="en-US" dirty="0"/>
          </a:p>
        </p:txBody>
      </p:sp>
    </p:spTree>
    <p:extLst>
      <p:ext uri="{BB962C8B-B14F-4D97-AF65-F5344CB8AC3E}">
        <p14:creationId xmlns:p14="http://schemas.microsoft.com/office/powerpoint/2010/main" val="757186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set up a Competence Committee?</a:t>
            </a:r>
            <a:endParaRPr lang="en-US" dirty="0"/>
          </a:p>
        </p:txBody>
      </p:sp>
      <p:sp>
        <p:nvSpPr>
          <p:cNvPr id="3" name="Content Placeholder 2"/>
          <p:cNvSpPr>
            <a:spLocks noGrp="1"/>
          </p:cNvSpPr>
          <p:nvPr>
            <p:ph idx="1"/>
          </p:nvPr>
        </p:nvSpPr>
        <p:spPr/>
        <p:txBody>
          <a:bodyPr>
            <a:normAutofit lnSpcReduction="10000"/>
          </a:bodyPr>
          <a:lstStyle/>
          <a:p>
            <a:pPr>
              <a:lnSpc>
                <a:spcPct val="100000"/>
              </a:lnSpc>
            </a:pPr>
            <a:r>
              <a:rPr lang="en-US" dirty="0" smtClean="0">
                <a:hlinkClick r:id="rId3"/>
              </a:rPr>
              <a:t>Competence Committee Resources - RCPSC website</a:t>
            </a:r>
            <a:endParaRPr lang="en-US" dirty="0" smtClean="0"/>
          </a:p>
          <a:p>
            <a:pPr>
              <a:lnSpc>
                <a:spcPct val="100000"/>
              </a:lnSpc>
            </a:pPr>
            <a:r>
              <a:rPr lang="en-US" dirty="0" smtClean="0"/>
              <a:t>Guidelines put together by the RC and PG Dean’s Assessment Advisory Working Group</a:t>
            </a:r>
          </a:p>
          <a:p>
            <a:pPr>
              <a:lnSpc>
                <a:spcPct val="100000"/>
              </a:lnSpc>
            </a:pPr>
            <a:r>
              <a:rPr lang="en-US" dirty="0" smtClean="0"/>
              <a:t>These are guidelines only, local context is important in setting up your CC</a:t>
            </a:r>
          </a:p>
          <a:p>
            <a:pPr>
              <a:lnSpc>
                <a:spcPct val="100000"/>
              </a:lnSpc>
            </a:pPr>
            <a:r>
              <a:rPr lang="en-US" dirty="0" smtClean="0"/>
              <a:t>TOR that can be used/modified for your Committee</a:t>
            </a:r>
          </a:p>
          <a:p>
            <a:endParaRPr lang="en-US" dirty="0"/>
          </a:p>
        </p:txBody>
      </p:sp>
    </p:spTree>
    <p:extLst>
      <p:ext uri="{BB962C8B-B14F-4D97-AF65-F5344CB8AC3E}">
        <p14:creationId xmlns:p14="http://schemas.microsoft.com/office/powerpoint/2010/main" val="2747133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set up a Competence Committee </a:t>
            </a:r>
            <a:r>
              <a:rPr lang="mr-IN" dirty="0" smtClean="0"/>
              <a:t>–</a:t>
            </a:r>
            <a:r>
              <a:rPr lang="en-US" dirty="0" smtClean="0"/>
              <a:t> nuts and bolts</a:t>
            </a:r>
            <a:endParaRPr lang="en-US" dirty="0"/>
          </a:p>
        </p:txBody>
      </p:sp>
      <p:sp>
        <p:nvSpPr>
          <p:cNvPr id="4" name="Content Placeholder 3"/>
          <p:cNvSpPr>
            <a:spLocks noGrp="1"/>
          </p:cNvSpPr>
          <p:nvPr>
            <p:ph idx="1"/>
          </p:nvPr>
        </p:nvSpPr>
        <p:spPr/>
        <p:txBody>
          <a:bodyPr>
            <a:normAutofit lnSpcReduction="10000"/>
          </a:bodyPr>
          <a:lstStyle/>
          <a:p>
            <a:pPr>
              <a:lnSpc>
                <a:spcPct val="100000"/>
              </a:lnSpc>
            </a:pPr>
            <a:r>
              <a:rPr lang="en-US" dirty="0" smtClean="0"/>
              <a:t>Subcommittee of the RPC, or separate committee with members outside the RPC</a:t>
            </a:r>
          </a:p>
          <a:p>
            <a:pPr>
              <a:lnSpc>
                <a:spcPct val="100000"/>
              </a:lnSpc>
            </a:pPr>
            <a:r>
              <a:rPr lang="en-US" dirty="0" smtClean="0"/>
              <a:t>Membership:</a:t>
            </a:r>
          </a:p>
          <a:p>
            <a:pPr lvl="1">
              <a:lnSpc>
                <a:spcPct val="100000"/>
              </a:lnSpc>
            </a:pPr>
            <a:r>
              <a:rPr lang="en-US" sz="2000" dirty="0" smtClean="0"/>
              <a:t>Chair</a:t>
            </a:r>
          </a:p>
          <a:p>
            <a:pPr lvl="1">
              <a:lnSpc>
                <a:spcPct val="100000"/>
              </a:lnSpc>
            </a:pPr>
            <a:r>
              <a:rPr lang="en-US" sz="2000" dirty="0" smtClean="0"/>
              <a:t>PD</a:t>
            </a:r>
          </a:p>
          <a:p>
            <a:pPr lvl="1">
              <a:lnSpc>
                <a:spcPct val="100000"/>
              </a:lnSpc>
            </a:pPr>
            <a:r>
              <a:rPr lang="en-US" sz="2000" dirty="0" smtClean="0"/>
              <a:t>1 faculty per 8 to 10 residents</a:t>
            </a:r>
          </a:p>
          <a:p>
            <a:pPr lvl="1">
              <a:lnSpc>
                <a:spcPct val="100000"/>
              </a:lnSpc>
            </a:pPr>
            <a:r>
              <a:rPr lang="en-US" sz="2000" dirty="0" smtClean="0"/>
              <a:t>Primary reviewer</a:t>
            </a:r>
          </a:p>
          <a:p>
            <a:pPr lvl="1">
              <a:lnSpc>
                <a:spcPct val="100000"/>
              </a:lnSpc>
            </a:pPr>
            <a:r>
              <a:rPr lang="en-US" sz="2000" dirty="0" smtClean="0"/>
              <a:t>Meet monthly/quarterly (depends on program size) </a:t>
            </a:r>
            <a:r>
              <a:rPr lang="mr-IN" sz="2000" dirty="0" smtClean="0"/>
              <a:t>–</a:t>
            </a:r>
            <a:r>
              <a:rPr lang="en-US" sz="2000" dirty="0" smtClean="0"/>
              <a:t> each resident should be discussed a minimum of twice/year</a:t>
            </a:r>
          </a:p>
          <a:p>
            <a:pPr lvl="1">
              <a:lnSpc>
                <a:spcPct val="100000"/>
              </a:lnSpc>
            </a:pPr>
            <a:r>
              <a:rPr lang="en-US" sz="2000" dirty="0" smtClean="0"/>
              <a:t>What about an academic advisor?</a:t>
            </a:r>
          </a:p>
          <a:p>
            <a:pPr lvl="1"/>
            <a:endParaRPr lang="en-US" dirty="0" smtClean="0"/>
          </a:p>
          <a:p>
            <a:endParaRPr lang="en-US" dirty="0"/>
          </a:p>
        </p:txBody>
      </p:sp>
      <p:pic>
        <p:nvPicPr>
          <p:cNvPr id="6" name="Content Placeholder 5"/>
          <p:cNvPicPr>
            <a:picLocks noGrp="1" noChangeAspect="1"/>
          </p:cNvPicPr>
          <p:nvPr>
            <p:ph sz="half" idx="4294967295"/>
          </p:nvPr>
        </p:nvPicPr>
        <p:blipFill>
          <a:blip r:embed="rId3"/>
          <a:srcRect t="-27452" b="-27452"/>
          <a:stretch>
            <a:fillRect/>
          </a:stretch>
        </p:blipFill>
        <p:spPr>
          <a:xfrm>
            <a:off x="7418866" y="5211676"/>
            <a:ext cx="1598652" cy="1646324"/>
          </a:xfrm>
        </p:spPr>
      </p:pic>
    </p:spTree>
    <p:extLst>
      <p:ext uri="{BB962C8B-B14F-4D97-AF65-F5344CB8AC3E}">
        <p14:creationId xmlns:p14="http://schemas.microsoft.com/office/powerpoint/2010/main" val="1740915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you set up a Competence Committee </a:t>
            </a:r>
            <a:r>
              <a:rPr lang="mr-IN" dirty="0"/>
              <a:t>–</a:t>
            </a:r>
            <a:r>
              <a:rPr lang="en-US" dirty="0"/>
              <a:t> </a:t>
            </a:r>
            <a:r>
              <a:rPr lang="en-US" dirty="0" smtClean="0"/>
              <a:t> </a:t>
            </a:r>
            <a:br>
              <a:rPr lang="en-US" dirty="0" smtClean="0"/>
            </a:br>
            <a:r>
              <a:rPr lang="en-US" dirty="0" smtClean="0"/>
              <a:t>the nuts </a:t>
            </a:r>
            <a:r>
              <a:rPr lang="en-US" dirty="0"/>
              <a:t>and bolts</a:t>
            </a:r>
          </a:p>
        </p:txBody>
      </p:sp>
      <p:sp>
        <p:nvSpPr>
          <p:cNvPr id="3" name="Content Placeholder 2"/>
          <p:cNvSpPr>
            <a:spLocks noGrp="1"/>
          </p:cNvSpPr>
          <p:nvPr>
            <p:ph idx="1"/>
          </p:nvPr>
        </p:nvSpPr>
        <p:spPr/>
        <p:txBody>
          <a:bodyPr>
            <a:normAutofit fontScale="62500" lnSpcReduction="20000"/>
          </a:bodyPr>
          <a:lstStyle/>
          <a:p>
            <a:pPr>
              <a:lnSpc>
                <a:spcPct val="120000"/>
              </a:lnSpc>
            </a:pPr>
            <a:r>
              <a:rPr lang="en-US" b="1" dirty="0" smtClean="0"/>
              <a:t>Set an agenda </a:t>
            </a:r>
            <a:r>
              <a:rPr lang="en-US" dirty="0" smtClean="0"/>
              <a:t>for every meeting, all members should know which of their residents (primary reviewer) are being discussed, so they can prepare</a:t>
            </a:r>
          </a:p>
          <a:p>
            <a:pPr>
              <a:lnSpc>
                <a:spcPct val="120000"/>
              </a:lnSpc>
            </a:pPr>
            <a:r>
              <a:rPr lang="en-US" dirty="0" smtClean="0"/>
              <a:t>The agenda will state </a:t>
            </a:r>
            <a:r>
              <a:rPr lang="en-US" b="1" dirty="0" smtClean="0"/>
              <a:t>which stage </a:t>
            </a:r>
            <a:r>
              <a:rPr lang="en-US" dirty="0" smtClean="0"/>
              <a:t>they are currently at</a:t>
            </a:r>
          </a:p>
          <a:p>
            <a:pPr>
              <a:lnSpc>
                <a:spcPct val="120000"/>
              </a:lnSpc>
            </a:pPr>
            <a:r>
              <a:rPr lang="en-US" dirty="0" smtClean="0"/>
              <a:t>The </a:t>
            </a:r>
            <a:r>
              <a:rPr lang="en-US" b="1" dirty="0" smtClean="0"/>
              <a:t>primary reviewer </a:t>
            </a:r>
            <a:r>
              <a:rPr lang="en-US" dirty="0" smtClean="0"/>
              <a:t>will review the portfolio, benchmark against other learners, and provide a recommendation on learner status</a:t>
            </a:r>
          </a:p>
          <a:p>
            <a:pPr>
              <a:lnSpc>
                <a:spcPct val="120000"/>
              </a:lnSpc>
            </a:pPr>
            <a:r>
              <a:rPr lang="en-US" dirty="0" smtClean="0"/>
              <a:t>The committee will </a:t>
            </a:r>
            <a:r>
              <a:rPr lang="en-US" b="1" dirty="0" smtClean="0"/>
              <a:t>discuss the themes </a:t>
            </a:r>
            <a:r>
              <a:rPr lang="en-US" dirty="0" smtClean="0"/>
              <a:t>arising from the review and the learner status.  A vote may be taken</a:t>
            </a:r>
          </a:p>
          <a:p>
            <a:pPr>
              <a:lnSpc>
                <a:spcPct val="120000"/>
              </a:lnSpc>
            </a:pPr>
            <a:r>
              <a:rPr lang="en-US" dirty="0" smtClean="0"/>
              <a:t>The committee will come up with </a:t>
            </a:r>
            <a:r>
              <a:rPr lang="en-US" b="1" dirty="0" smtClean="0"/>
              <a:t>a developmental plan </a:t>
            </a:r>
            <a:r>
              <a:rPr lang="en-US" dirty="0" smtClean="0"/>
              <a:t>for each resident</a:t>
            </a:r>
          </a:p>
          <a:p>
            <a:pPr>
              <a:lnSpc>
                <a:spcPct val="120000"/>
              </a:lnSpc>
            </a:pPr>
            <a:r>
              <a:rPr lang="en-US" b="1" dirty="0" smtClean="0"/>
              <a:t>Results should be shared </a:t>
            </a:r>
            <a:r>
              <a:rPr lang="en-US" dirty="0" smtClean="0"/>
              <a:t>with the learner with steps moving forward</a:t>
            </a:r>
          </a:p>
          <a:p>
            <a:endParaRPr lang="en-US" dirty="0" smtClean="0"/>
          </a:p>
          <a:p>
            <a:endParaRPr lang="en-US" dirty="0"/>
          </a:p>
        </p:txBody>
      </p:sp>
    </p:spTree>
    <p:extLst>
      <p:ext uri="{BB962C8B-B14F-4D97-AF65-F5344CB8AC3E}">
        <p14:creationId xmlns:p14="http://schemas.microsoft.com/office/powerpoint/2010/main" val="1269811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Reviewer</a:t>
            </a:r>
            <a:endParaRPr lang="en-US" dirty="0"/>
          </a:p>
        </p:txBody>
      </p:sp>
      <p:sp>
        <p:nvSpPr>
          <p:cNvPr id="3" name="Content Placeholder 2"/>
          <p:cNvSpPr>
            <a:spLocks noGrp="1"/>
          </p:cNvSpPr>
          <p:nvPr>
            <p:ph idx="1"/>
          </p:nvPr>
        </p:nvSpPr>
        <p:spPr/>
        <p:txBody>
          <a:bodyPr>
            <a:normAutofit lnSpcReduction="10000"/>
          </a:bodyPr>
          <a:lstStyle/>
          <a:p>
            <a:pPr>
              <a:lnSpc>
                <a:spcPct val="100000"/>
              </a:lnSpc>
            </a:pPr>
            <a:r>
              <a:rPr lang="en-US" dirty="0" smtClean="0"/>
              <a:t>Opening statement:</a:t>
            </a:r>
          </a:p>
          <a:p>
            <a:pPr lvl="1">
              <a:lnSpc>
                <a:spcPct val="100000"/>
              </a:lnSpc>
            </a:pPr>
            <a:r>
              <a:rPr lang="en-US" dirty="0" smtClean="0"/>
              <a:t>“I reviewed Jane Doe who is currently in Foundations.  I am going to recommend her for a modified learning plan”</a:t>
            </a:r>
            <a:br>
              <a:rPr lang="en-US" dirty="0" smtClean="0"/>
            </a:br>
            <a:endParaRPr lang="en-US" dirty="0" smtClean="0"/>
          </a:p>
          <a:p>
            <a:pPr lvl="1">
              <a:lnSpc>
                <a:spcPct val="100000"/>
              </a:lnSpc>
            </a:pPr>
            <a:r>
              <a:rPr lang="en-US" dirty="0" smtClean="0"/>
              <a:t>Proceed to present relevant and supportive data</a:t>
            </a:r>
            <a:br>
              <a:rPr lang="en-US" dirty="0" smtClean="0"/>
            </a:br>
            <a:endParaRPr lang="en-US" dirty="0" smtClean="0"/>
          </a:p>
          <a:p>
            <a:pPr lvl="1">
              <a:lnSpc>
                <a:spcPct val="100000"/>
              </a:lnSpc>
            </a:pPr>
            <a:r>
              <a:rPr lang="en-US" dirty="0" smtClean="0"/>
              <a:t>Like a “clinic visit”, what is relevant to this decision today.</a:t>
            </a:r>
            <a:endParaRPr lang="en-US" dirty="0"/>
          </a:p>
        </p:txBody>
      </p:sp>
    </p:spTree>
    <p:extLst>
      <p:ext uri="{BB962C8B-B14F-4D97-AF65-F5344CB8AC3E}">
        <p14:creationId xmlns:p14="http://schemas.microsoft.com/office/powerpoint/2010/main" val="1830352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Competence Committee report to the RTC?</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smtClean="0"/>
              <a:t>The Chair would be asked to report to the RPC</a:t>
            </a:r>
          </a:p>
          <a:p>
            <a:pPr>
              <a:lnSpc>
                <a:spcPct val="110000"/>
              </a:lnSpc>
            </a:pPr>
            <a:r>
              <a:rPr lang="en-US" dirty="0" smtClean="0"/>
              <a:t>The development of learning plans for each resident must be decided locally</a:t>
            </a:r>
          </a:p>
          <a:p>
            <a:pPr>
              <a:lnSpc>
                <a:spcPct val="110000"/>
              </a:lnSpc>
            </a:pPr>
            <a:r>
              <a:rPr lang="en-US" dirty="0" smtClean="0"/>
              <a:t>Learning plans should be developed for all residents, including those who are doing extremely well</a:t>
            </a:r>
          </a:p>
          <a:p>
            <a:pPr>
              <a:lnSpc>
                <a:spcPct val="110000"/>
              </a:lnSpc>
            </a:pPr>
            <a:r>
              <a:rPr lang="en-US" dirty="0" smtClean="0"/>
              <a:t>With time, these plans will be re-usable with residents in similar stages developmentally</a:t>
            </a:r>
          </a:p>
        </p:txBody>
      </p:sp>
    </p:spTree>
    <p:extLst>
      <p:ext uri="{BB962C8B-B14F-4D97-AF65-F5344CB8AC3E}">
        <p14:creationId xmlns:p14="http://schemas.microsoft.com/office/powerpoint/2010/main" val="491348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64" y="1981200"/>
            <a:ext cx="7563906" cy="2657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CA" dirty="0" smtClean="0"/>
              <a:t>Eric Warm: Cincinnati</a:t>
            </a:r>
            <a:endParaRPr lang="en-CA" dirty="0"/>
          </a:p>
        </p:txBody>
      </p:sp>
    </p:spTree>
    <p:extLst>
      <p:ext uri="{BB962C8B-B14F-4D97-AF65-F5344CB8AC3E}">
        <p14:creationId xmlns:p14="http://schemas.microsoft.com/office/powerpoint/2010/main" val="2475330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7121"/>
            <a:ext cx="9144000" cy="6925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1023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734495" y="813504"/>
            <a:ext cx="6131024" cy="792163"/>
          </a:xfrm>
        </p:spPr>
        <p:txBody>
          <a:bodyPr>
            <a:normAutofit/>
          </a:bodyPr>
          <a:lstStyle/>
          <a:p>
            <a:r>
              <a:rPr lang="en-US" altLang="en-US" sz="2800" dirty="0" smtClean="0"/>
              <a:t>Basic Committee Principles</a:t>
            </a:r>
          </a:p>
        </p:txBody>
      </p:sp>
      <p:sp>
        <p:nvSpPr>
          <p:cNvPr id="3" name="Content Placeholder 2"/>
          <p:cNvSpPr>
            <a:spLocks noGrp="1"/>
          </p:cNvSpPr>
          <p:nvPr>
            <p:ph idx="1"/>
          </p:nvPr>
        </p:nvSpPr>
        <p:spPr>
          <a:xfrm>
            <a:off x="457200" y="2115445"/>
            <a:ext cx="8229600" cy="4979988"/>
          </a:xfrm>
        </p:spPr>
        <p:txBody>
          <a:bodyPr>
            <a:normAutofit/>
          </a:bodyPr>
          <a:lstStyle/>
          <a:p>
            <a:pPr>
              <a:buFont typeface="Wingdings" panose="05000000000000000000" pitchFamily="2" charset="2"/>
              <a:buChar char="§"/>
              <a:defRPr/>
            </a:pPr>
            <a:r>
              <a:rPr lang="en-US" dirty="0" smtClean="0"/>
              <a:t>Evidence-based versus verdict-based “jury”</a:t>
            </a:r>
          </a:p>
          <a:p>
            <a:pPr lvl="1">
              <a:defRPr/>
            </a:pPr>
            <a:r>
              <a:rPr lang="en-US" dirty="0" smtClean="0"/>
              <a:t>Start and review all evidence </a:t>
            </a:r>
            <a:r>
              <a:rPr lang="en-US" i="1" dirty="0" smtClean="0"/>
              <a:t>before</a:t>
            </a:r>
            <a:r>
              <a:rPr lang="en-US" dirty="0" smtClean="0"/>
              <a:t> a decision</a:t>
            </a:r>
          </a:p>
          <a:p>
            <a:pPr lvl="2">
              <a:defRPr/>
            </a:pPr>
            <a:r>
              <a:rPr lang="en-US" i="1" dirty="0" smtClean="0"/>
              <a:t>Do not start </a:t>
            </a:r>
            <a:r>
              <a:rPr lang="en-US" dirty="0" smtClean="0"/>
              <a:t>with a conclusion/decision</a:t>
            </a:r>
          </a:p>
          <a:p>
            <a:pPr lvl="1">
              <a:defRPr/>
            </a:pPr>
            <a:r>
              <a:rPr lang="en-US" dirty="0"/>
              <a:t>C</a:t>
            </a:r>
            <a:r>
              <a:rPr lang="en-US" dirty="0" smtClean="0"/>
              <a:t>onfirmation bias</a:t>
            </a:r>
          </a:p>
          <a:p>
            <a:pPr>
              <a:buFont typeface="Wingdings" panose="05000000000000000000" pitchFamily="2" charset="2"/>
              <a:buChar char="§"/>
              <a:defRPr/>
            </a:pPr>
            <a:r>
              <a:rPr lang="en-US" dirty="0" smtClean="0"/>
              <a:t>Be careful not to emphasize consensus over dissent</a:t>
            </a:r>
          </a:p>
          <a:p>
            <a:pPr lvl="1">
              <a:defRPr/>
            </a:pPr>
            <a:r>
              <a:rPr lang="en-US" dirty="0" smtClean="0"/>
              <a:t>Minority opinions, even if “wrong”, still helpful</a:t>
            </a:r>
          </a:p>
          <a:p>
            <a:pPr lvl="1">
              <a:defRPr/>
            </a:pPr>
            <a:r>
              <a:rPr lang="en-US" dirty="0" smtClean="0"/>
              <a:t>Be sure all voices are “heard” and watch carefully for negative effects of hierarchy</a:t>
            </a:r>
          </a:p>
          <a:p>
            <a:pPr marL="457200" lvl="1" indent="0">
              <a:buFontTx/>
              <a:buNone/>
              <a:defRPr/>
            </a:pPr>
            <a:endParaRPr lang="en-US" dirty="0"/>
          </a:p>
        </p:txBody>
      </p:sp>
      <p:sp>
        <p:nvSpPr>
          <p:cNvPr id="2" name="Slide Number Placeholder 1"/>
          <p:cNvSpPr>
            <a:spLocks noGrp="1"/>
          </p:cNvSpPr>
          <p:nvPr>
            <p:ph type="sldNum" sz="quarter" idx="4294967295"/>
          </p:nvPr>
        </p:nvSpPr>
        <p:spPr>
          <a:xfrm>
            <a:off x="8589900" y="6349255"/>
            <a:ext cx="505979" cy="365125"/>
          </a:xfrm>
          <a:prstGeom prst="rect">
            <a:avLst/>
          </a:prstGeom>
        </p:spPr>
        <p:txBody>
          <a:bodyPr/>
          <a:lstStyle/>
          <a:p>
            <a:fld id="{EA068B19-C2EA-4834-91BF-B03B0CC58A53}" type="slidenum">
              <a:rPr lang="en-US" smtClean="0"/>
              <a:pPr/>
              <a:t>17</a:t>
            </a:fld>
            <a:endParaRPr lang="en-US" dirty="0"/>
          </a:p>
        </p:txBody>
      </p:sp>
    </p:spTree>
    <p:extLst>
      <p:ext uri="{BB962C8B-B14F-4D97-AF65-F5344CB8AC3E}">
        <p14:creationId xmlns:p14="http://schemas.microsoft.com/office/powerpoint/2010/main" val="164341279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890047" y="617538"/>
            <a:ext cx="6124103" cy="817562"/>
          </a:xfrm>
        </p:spPr>
        <p:txBody>
          <a:bodyPr>
            <a:normAutofit/>
          </a:bodyPr>
          <a:lstStyle/>
          <a:p>
            <a:r>
              <a:rPr lang="en-US" altLang="en-US" sz="2600" dirty="0" smtClean="0"/>
              <a:t>Theories Supporting Group Process</a:t>
            </a:r>
          </a:p>
        </p:txBody>
      </p:sp>
      <p:sp>
        <p:nvSpPr>
          <p:cNvPr id="151555" name="Content Placeholder 2"/>
          <p:cNvSpPr>
            <a:spLocks noGrp="1"/>
          </p:cNvSpPr>
          <p:nvPr>
            <p:ph sz="half" idx="1"/>
          </p:nvPr>
        </p:nvSpPr>
        <p:spPr>
          <a:xfrm>
            <a:off x="457200" y="1435100"/>
            <a:ext cx="8359775" cy="4691063"/>
          </a:xfrm>
        </p:spPr>
        <p:txBody>
          <a:bodyPr/>
          <a:lstStyle/>
          <a:p>
            <a:pPr>
              <a:buFont typeface="Wingdings" panose="05000000000000000000" pitchFamily="2" charset="2"/>
              <a:buChar char="§"/>
            </a:pPr>
            <a:r>
              <a:rPr lang="en-US" altLang="en-US" dirty="0" smtClean="0"/>
              <a:t>Social decision scheme theory (</a:t>
            </a:r>
            <a:r>
              <a:rPr lang="en-US" altLang="en-US" dirty="0" err="1" smtClean="0"/>
              <a:t>Stasser</a:t>
            </a:r>
            <a:r>
              <a:rPr lang="en-US" altLang="en-US" dirty="0" smtClean="0"/>
              <a:t>)</a:t>
            </a:r>
          </a:p>
          <a:p>
            <a:pPr lvl="1">
              <a:buFont typeface="Wingdings" panose="05000000000000000000" pitchFamily="2" charset="2"/>
              <a:buChar char="§"/>
            </a:pPr>
            <a:r>
              <a:rPr lang="en-US" altLang="en-US" dirty="0" smtClean="0"/>
              <a:t>Social decision schemes are the methods </a:t>
            </a:r>
            <a:br>
              <a:rPr lang="en-US" altLang="en-US" dirty="0" smtClean="0"/>
            </a:br>
            <a:r>
              <a:rPr lang="en-US" altLang="en-US" dirty="0" smtClean="0"/>
              <a:t>used by a group to combine individual responses into a single group decision </a:t>
            </a:r>
            <a:br>
              <a:rPr lang="en-US" altLang="en-US" dirty="0" smtClean="0"/>
            </a:br>
            <a:endParaRPr lang="en-US" altLang="en-US" dirty="0" smtClean="0"/>
          </a:p>
          <a:p>
            <a:pPr>
              <a:buFont typeface="Wingdings" panose="05000000000000000000" pitchFamily="2" charset="2"/>
              <a:buChar char="§"/>
            </a:pPr>
            <a:r>
              <a:rPr lang="en-US" altLang="en-US" dirty="0" smtClean="0"/>
              <a:t>Conversation theory (Pask; Pangaro)</a:t>
            </a:r>
          </a:p>
          <a:p>
            <a:pPr lvl="1">
              <a:buFont typeface="Wingdings" panose="05000000000000000000" pitchFamily="2" charset="2"/>
              <a:buChar char="§"/>
            </a:pPr>
            <a:r>
              <a:rPr lang="en-US" altLang="en-US" dirty="0" smtClean="0"/>
              <a:t>Creating understanding and meaning through dialogue</a:t>
            </a:r>
            <a:br>
              <a:rPr lang="en-US" altLang="en-US" dirty="0" smtClean="0"/>
            </a:br>
            <a:endParaRPr lang="en-US" altLang="en-US" dirty="0" smtClean="0"/>
          </a:p>
          <a:p>
            <a:pPr>
              <a:buFont typeface="Wingdings" panose="05000000000000000000" pitchFamily="2" charset="2"/>
              <a:buChar char="§"/>
            </a:pPr>
            <a:r>
              <a:rPr lang="en-US" altLang="en-US" dirty="0" smtClean="0"/>
              <a:t>Paradox of Group Life (Berg)</a:t>
            </a:r>
          </a:p>
          <a:p>
            <a:pPr lvl="1">
              <a:buFont typeface="Wingdings" panose="05000000000000000000" pitchFamily="2" charset="2"/>
              <a:buChar char="§"/>
            </a:pPr>
            <a:r>
              <a:rPr lang="en-US" altLang="en-US" dirty="0" smtClean="0"/>
              <a:t>Paradox an inherent part of group life</a:t>
            </a:r>
          </a:p>
        </p:txBody>
      </p:sp>
      <p:sp>
        <p:nvSpPr>
          <p:cNvPr id="2" name="Slide Number Placeholder 1"/>
          <p:cNvSpPr>
            <a:spLocks noGrp="1"/>
          </p:cNvSpPr>
          <p:nvPr>
            <p:ph type="sldNum" sz="quarter" idx="13"/>
          </p:nvPr>
        </p:nvSpPr>
        <p:spPr/>
        <p:txBody>
          <a:bodyPr/>
          <a:lstStyle/>
          <a:p>
            <a:fld id="{307E3199-AA9E-4B70-90FF-BA4A8EF54234}" type="slidenum">
              <a:rPr lang="en-US" smtClean="0"/>
              <a:pPr/>
              <a:t>18</a:t>
            </a:fld>
            <a:endParaRPr lang="en-US" dirty="0"/>
          </a:p>
        </p:txBody>
      </p:sp>
    </p:spTree>
    <p:extLst>
      <p:ext uri="{BB962C8B-B14F-4D97-AF65-F5344CB8AC3E}">
        <p14:creationId xmlns:p14="http://schemas.microsoft.com/office/powerpoint/2010/main" val="281843146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46919"/>
            <a:ext cx="8229600" cy="792162"/>
          </a:xfrm>
        </p:spPr>
        <p:txBody>
          <a:bodyPr>
            <a:normAutofit/>
          </a:bodyPr>
          <a:lstStyle/>
          <a:p>
            <a:pPr algn="ctr" eaLnBrk="1" hangingPunct="1">
              <a:defRPr/>
            </a:pPr>
            <a:r>
              <a:rPr lang="en-US" sz="2800" b="1" dirty="0" smtClean="0">
                <a:latin typeface="Arial Black" panose="020B0A04020102020204" pitchFamily="34" charset="0"/>
                <a:cs typeface="Arial" pitchFamily="34" charset="0"/>
              </a:rPr>
              <a:t>Committee Benefits </a:t>
            </a:r>
            <a:r>
              <a:rPr lang="mr-IN" sz="2800" b="1" dirty="0" smtClean="0">
                <a:latin typeface="Arial Black" panose="020B0A04020102020204" pitchFamily="34" charset="0"/>
                <a:cs typeface="Arial" pitchFamily="34" charset="0"/>
              </a:rPr>
              <a:t>–</a:t>
            </a:r>
            <a:r>
              <a:rPr lang="en-US" sz="2800" b="1" dirty="0" smtClean="0">
                <a:latin typeface="Arial Black" panose="020B0A04020102020204" pitchFamily="34" charset="0"/>
                <a:cs typeface="Arial" pitchFamily="34" charset="0"/>
              </a:rPr>
              <a:t> Dr</a:t>
            </a:r>
            <a:r>
              <a:rPr lang="en-US" sz="2800" dirty="0" smtClean="0">
                <a:latin typeface="Arial Black" panose="020B0A04020102020204" pitchFamily="34" charset="0"/>
                <a:cs typeface="Arial" pitchFamily="34" charset="0"/>
              </a:rPr>
              <a:t>. Eric </a:t>
            </a:r>
            <a:r>
              <a:rPr lang="en-US" sz="2800" dirty="0" err="1" smtClean="0">
                <a:latin typeface="Arial Black" panose="020B0A04020102020204" pitchFamily="34" charset="0"/>
                <a:cs typeface="Arial" pitchFamily="34" charset="0"/>
              </a:rPr>
              <a:t>Holmboe</a:t>
            </a:r>
            <a:endParaRPr lang="en-US" sz="2800" b="1" dirty="0" smtClean="0">
              <a:latin typeface="Arial Black" panose="020B0A04020102020204" pitchFamily="34" charset="0"/>
              <a:cs typeface="Arial" pitchFamily="34" charset="0"/>
            </a:endParaRPr>
          </a:p>
        </p:txBody>
      </p:sp>
      <p:sp>
        <p:nvSpPr>
          <p:cNvPr id="152579" name="Rectangle 3"/>
          <p:cNvSpPr>
            <a:spLocks noGrp="1" noChangeArrowheads="1"/>
          </p:cNvSpPr>
          <p:nvPr>
            <p:ph idx="1"/>
          </p:nvPr>
        </p:nvSpPr>
        <p:spPr>
          <a:xfrm>
            <a:off x="457200" y="2090644"/>
            <a:ext cx="8229600" cy="5105400"/>
          </a:xfrm>
        </p:spPr>
        <p:txBody>
          <a:bodyPr>
            <a:noAutofit/>
          </a:bodyPr>
          <a:lstStyle/>
          <a:p>
            <a:pPr eaLnBrk="1" hangingPunct="1">
              <a:lnSpc>
                <a:spcPct val="110000"/>
              </a:lnSpc>
              <a:buFont typeface="Wingdings" panose="05000000000000000000" pitchFamily="2" charset="2"/>
              <a:buChar char="§"/>
            </a:pPr>
            <a:r>
              <a:rPr lang="en-US" altLang="en-US" sz="2400" dirty="0" smtClean="0">
                <a:ea typeface="MS PGothic" panose="020B0600070205080204" pitchFamily="34" charset="-128"/>
              </a:rPr>
              <a:t>Develop group goals and shared mental models</a:t>
            </a:r>
          </a:p>
          <a:p>
            <a:pPr eaLnBrk="1" hangingPunct="1">
              <a:lnSpc>
                <a:spcPct val="110000"/>
              </a:lnSpc>
              <a:buFont typeface="Wingdings" panose="05000000000000000000" pitchFamily="2" charset="2"/>
              <a:buChar char="§"/>
            </a:pPr>
            <a:r>
              <a:rPr lang="ja-JP" altLang="en-US" sz="2400" dirty="0" smtClean="0">
                <a:ea typeface="MS PGothic" panose="020B0600070205080204" pitchFamily="34" charset="-128"/>
              </a:rPr>
              <a:t>“</a:t>
            </a:r>
            <a:r>
              <a:rPr lang="en-US" altLang="ja-JP" sz="2400" dirty="0" smtClean="0">
                <a:ea typeface="MS PGothic" panose="020B0600070205080204" pitchFamily="34" charset="-128"/>
              </a:rPr>
              <a:t>Real-time</a:t>
            </a:r>
            <a:r>
              <a:rPr lang="ja-JP" altLang="en-US" sz="2400" dirty="0" smtClean="0">
                <a:ea typeface="MS PGothic" panose="020B0600070205080204" pitchFamily="34" charset="-128"/>
              </a:rPr>
              <a:t>”</a:t>
            </a:r>
            <a:r>
              <a:rPr lang="en-US" altLang="ja-JP" sz="2400" dirty="0" smtClean="0">
                <a:ea typeface="MS PGothic" panose="020B0600070205080204" pitchFamily="34" charset="-128"/>
              </a:rPr>
              <a:t> faculty development</a:t>
            </a:r>
          </a:p>
          <a:p>
            <a:pPr eaLnBrk="1" hangingPunct="1">
              <a:lnSpc>
                <a:spcPct val="110000"/>
              </a:lnSpc>
              <a:buFont typeface="Wingdings" panose="05000000000000000000" pitchFamily="2" charset="2"/>
              <a:buChar char="§"/>
            </a:pPr>
            <a:r>
              <a:rPr lang="en-US" altLang="en-US" sz="2400" dirty="0" smtClean="0">
                <a:ea typeface="MS PGothic" panose="020B0600070205080204" pitchFamily="34" charset="-128"/>
              </a:rPr>
              <a:t>Key for dealing with difficult trainees</a:t>
            </a:r>
          </a:p>
          <a:p>
            <a:pPr eaLnBrk="1" hangingPunct="1">
              <a:lnSpc>
                <a:spcPct val="110000"/>
              </a:lnSpc>
              <a:buFont typeface="Wingdings" panose="05000000000000000000" pitchFamily="2" charset="2"/>
              <a:buChar char="§"/>
            </a:pPr>
            <a:r>
              <a:rPr lang="en-US" altLang="en-US" sz="2400" dirty="0" smtClean="0">
                <a:ea typeface="MS PGothic" panose="020B0600070205080204" pitchFamily="34" charset="-128"/>
              </a:rPr>
              <a:t>Share and calibrate strengths and weaknesses of multiple faculty assessments (“observations”)</a:t>
            </a:r>
          </a:p>
          <a:p>
            <a:pPr eaLnBrk="1" hangingPunct="1">
              <a:lnSpc>
                <a:spcPct val="110000"/>
              </a:lnSpc>
              <a:buFont typeface="Wingdings" panose="05000000000000000000" pitchFamily="2" charset="2"/>
              <a:buChar char="§"/>
            </a:pPr>
            <a:r>
              <a:rPr lang="en-US" altLang="en-US" sz="2400" dirty="0" smtClean="0">
                <a:ea typeface="MS PGothic" panose="020B0600070205080204" pitchFamily="34" charset="-128"/>
              </a:rPr>
              <a:t>A place to synthesize the intrinsic roles</a:t>
            </a:r>
          </a:p>
        </p:txBody>
      </p:sp>
      <p:sp>
        <p:nvSpPr>
          <p:cNvPr id="2" name="Slide Number Placeholder 1"/>
          <p:cNvSpPr>
            <a:spLocks noGrp="1"/>
          </p:cNvSpPr>
          <p:nvPr>
            <p:ph type="sldNum" sz="quarter" idx="4294967295"/>
          </p:nvPr>
        </p:nvSpPr>
        <p:spPr>
          <a:xfrm>
            <a:off x="8589900" y="6349255"/>
            <a:ext cx="505979" cy="365125"/>
          </a:xfrm>
          <a:prstGeom prst="rect">
            <a:avLst/>
          </a:prstGeom>
        </p:spPr>
        <p:txBody>
          <a:bodyPr/>
          <a:lstStyle/>
          <a:p>
            <a:fld id="{EA068B19-C2EA-4834-91BF-B03B0CC58A53}" type="slidenum">
              <a:rPr lang="en-US" smtClean="0"/>
              <a:pPr/>
              <a:t>19</a:t>
            </a:fld>
            <a:endParaRPr lang="en-US" dirty="0"/>
          </a:p>
        </p:txBody>
      </p:sp>
    </p:spTree>
    <p:extLst>
      <p:ext uri="{BB962C8B-B14F-4D97-AF65-F5344CB8AC3E}">
        <p14:creationId xmlns:p14="http://schemas.microsoft.com/office/powerpoint/2010/main" val="153347722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20000"/>
              </a:lnSpc>
              <a:buNone/>
            </a:pPr>
            <a:r>
              <a:rPr lang="en-US" dirty="0" smtClean="0"/>
              <a:t>By the end of this session, we will have:</a:t>
            </a:r>
          </a:p>
          <a:p>
            <a:pPr marL="514350" indent="-514350">
              <a:lnSpc>
                <a:spcPct val="120000"/>
              </a:lnSpc>
              <a:buFont typeface="+mj-lt"/>
              <a:buAutoNum type="arabicPeriod"/>
            </a:pPr>
            <a:r>
              <a:rPr lang="en-US" dirty="0" smtClean="0"/>
              <a:t>Discussed: Why Competence Committees?</a:t>
            </a:r>
          </a:p>
          <a:p>
            <a:pPr marL="514350" indent="-514350">
              <a:lnSpc>
                <a:spcPct val="120000"/>
              </a:lnSpc>
              <a:buFont typeface="+mj-lt"/>
              <a:buAutoNum type="arabicPeriod"/>
            </a:pPr>
            <a:r>
              <a:rPr lang="en-US" dirty="0" smtClean="0"/>
              <a:t>Reviewed the role of Competence Committees</a:t>
            </a:r>
          </a:p>
          <a:p>
            <a:pPr marL="514350" indent="-514350">
              <a:lnSpc>
                <a:spcPct val="120000"/>
              </a:lnSpc>
              <a:buFont typeface="+mj-lt"/>
              <a:buAutoNum type="arabicPeriod"/>
            </a:pPr>
            <a:r>
              <a:rPr lang="en-US" dirty="0" smtClean="0"/>
              <a:t>Reviewed how to design a Competence Committee</a:t>
            </a:r>
          </a:p>
          <a:p>
            <a:pPr marL="514350" indent="-514350">
              <a:lnSpc>
                <a:spcPct val="120000"/>
              </a:lnSpc>
              <a:buFont typeface="+mj-lt"/>
              <a:buAutoNum type="arabicPeriod"/>
            </a:pPr>
            <a:r>
              <a:rPr lang="en-US" dirty="0" smtClean="0"/>
              <a:t>Discussed how Competence Committees make decisions</a:t>
            </a:r>
          </a:p>
        </p:txBody>
      </p:sp>
    </p:spTree>
    <p:extLst>
      <p:ext uri="{BB962C8B-B14F-4D97-AF65-F5344CB8AC3E}">
        <p14:creationId xmlns:p14="http://schemas.microsoft.com/office/powerpoint/2010/main" val="1255184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60300" y="737304"/>
            <a:ext cx="6059016" cy="868363"/>
          </a:xfrm>
        </p:spPr>
        <p:txBody>
          <a:bodyPr>
            <a:normAutofit/>
          </a:bodyPr>
          <a:lstStyle/>
          <a:p>
            <a:pPr eaLnBrk="1" hangingPunct="1">
              <a:defRPr/>
            </a:pPr>
            <a:r>
              <a:rPr lang="ja-JP" altLang="en-US" sz="2800" dirty="0" smtClean="0">
                <a:latin typeface="Arial Black" panose="020B0A04020102020204" pitchFamily="34" charset="0"/>
                <a:ea typeface="ＭＳ Ｐゴシック" pitchFamily="34" charset="-128"/>
                <a:cs typeface="Arial" pitchFamily="34" charset="0"/>
              </a:rPr>
              <a:t>“</a:t>
            </a:r>
            <a:r>
              <a:rPr lang="en-US" altLang="ja-JP" sz="2800" dirty="0" smtClean="0">
                <a:latin typeface="Arial Black" panose="020B0A04020102020204" pitchFamily="34" charset="0"/>
                <a:ea typeface="ＭＳ Ｐゴシック" pitchFamily="34" charset="-128"/>
                <a:cs typeface="Arial" pitchFamily="34" charset="0"/>
              </a:rPr>
              <a:t>Wisdom of the Crowd</a:t>
            </a:r>
            <a:r>
              <a:rPr lang="ja-JP" altLang="en-US" sz="2800" dirty="0" smtClean="0">
                <a:latin typeface="Arial Black" panose="020B0A04020102020204" pitchFamily="34" charset="0"/>
                <a:ea typeface="ＭＳ Ｐゴシック" pitchFamily="34" charset="-128"/>
                <a:cs typeface="Arial" pitchFamily="34" charset="0"/>
              </a:rPr>
              <a:t>”</a:t>
            </a:r>
            <a:endParaRPr lang="en-US" altLang="en-US" sz="2800" dirty="0" smtClean="0">
              <a:latin typeface="Arial Black" panose="020B0A04020102020204" pitchFamily="34" charset="0"/>
              <a:ea typeface="ＭＳ Ｐゴシック" pitchFamily="34" charset="-128"/>
              <a:cs typeface="Arial" pitchFamily="34" charset="0"/>
            </a:endParaRPr>
          </a:p>
        </p:txBody>
      </p:sp>
      <p:sp>
        <p:nvSpPr>
          <p:cNvPr id="153603" name="Rectangle 3"/>
          <p:cNvSpPr>
            <a:spLocks noGrp="1" noChangeArrowheads="1"/>
          </p:cNvSpPr>
          <p:nvPr>
            <p:ph idx="1"/>
          </p:nvPr>
        </p:nvSpPr>
        <p:spPr>
          <a:xfrm>
            <a:off x="360300" y="1892696"/>
            <a:ext cx="8229600" cy="5059363"/>
          </a:xfrm>
        </p:spPr>
        <p:txBody>
          <a:bodyPr/>
          <a:lstStyle/>
          <a:p>
            <a:pPr eaLnBrk="1" hangingPunct="1">
              <a:lnSpc>
                <a:spcPct val="100000"/>
              </a:lnSpc>
              <a:buFont typeface="Wingdings" panose="05000000000000000000" pitchFamily="2" charset="2"/>
              <a:buChar char="§"/>
            </a:pPr>
            <a:r>
              <a:rPr lang="en-US" altLang="en-US" dirty="0" smtClean="0">
                <a:ea typeface="MS PGothic" panose="020B0600070205080204" pitchFamily="34" charset="-128"/>
              </a:rPr>
              <a:t>Hemmer (2001) – Group conversations more likely to uncover deficiencies in professionalism among students</a:t>
            </a:r>
          </a:p>
          <a:p>
            <a:pPr eaLnBrk="1" hangingPunct="1">
              <a:lnSpc>
                <a:spcPct val="100000"/>
              </a:lnSpc>
            </a:pPr>
            <a:endParaRPr lang="en-US" altLang="en-US" sz="1200" dirty="0" smtClean="0">
              <a:ea typeface="MS PGothic" panose="020B0600070205080204" pitchFamily="34" charset="-128"/>
            </a:endParaRPr>
          </a:p>
          <a:p>
            <a:pPr eaLnBrk="1" hangingPunct="1">
              <a:lnSpc>
                <a:spcPct val="100000"/>
              </a:lnSpc>
              <a:buFont typeface="Wingdings" panose="05000000000000000000" pitchFamily="2" charset="2"/>
              <a:buChar char="§"/>
            </a:pPr>
            <a:r>
              <a:rPr lang="en-US" altLang="en-US" dirty="0" smtClean="0">
                <a:ea typeface="MS PGothic" panose="020B0600070205080204" pitchFamily="34" charset="-128"/>
              </a:rPr>
              <a:t>Schwind, Acad. Med. (2004) –</a:t>
            </a:r>
            <a:r>
              <a:rPr lang="en-US" altLang="en-US" sz="2600" dirty="0" smtClean="0">
                <a:ea typeface="MS PGothic" panose="020B0600070205080204" pitchFamily="34" charset="-128"/>
              </a:rPr>
              <a:t> </a:t>
            </a:r>
          </a:p>
          <a:p>
            <a:pPr lvl="1" eaLnBrk="1" hangingPunct="1">
              <a:lnSpc>
                <a:spcPct val="100000"/>
              </a:lnSpc>
            </a:pPr>
            <a:r>
              <a:rPr lang="en-US" altLang="en-US" dirty="0" smtClean="0">
                <a:ea typeface="MS PGothic" panose="020B0600070205080204" pitchFamily="34" charset="-128"/>
              </a:rPr>
              <a:t>18% of resident deficiencies requiring active remediation became apparent only via group discussion.</a:t>
            </a:r>
          </a:p>
          <a:p>
            <a:pPr lvl="2" eaLnBrk="1" hangingPunct="1">
              <a:lnSpc>
                <a:spcPct val="100000"/>
              </a:lnSpc>
            </a:pPr>
            <a:r>
              <a:rPr lang="en-US" altLang="en-US" sz="2400" dirty="0" smtClean="0">
                <a:ea typeface="MS PGothic" panose="020B0600070205080204" pitchFamily="34" charset="-128"/>
              </a:rPr>
              <a:t>Average discussion 5 minutes/resident (range 1 – 30 minutes)</a:t>
            </a:r>
          </a:p>
          <a:p>
            <a:pPr eaLnBrk="1" hangingPunct="1">
              <a:buClr>
                <a:schemeClr val="accent2"/>
              </a:buClr>
              <a:buSzPct val="110000"/>
            </a:pPr>
            <a:endParaRPr lang="en-US" altLang="en-US" dirty="0" smtClean="0">
              <a:ea typeface="MS PGothic" panose="020B0600070205080204" pitchFamily="34" charset="-128"/>
            </a:endParaRPr>
          </a:p>
        </p:txBody>
      </p:sp>
      <p:sp>
        <p:nvSpPr>
          <p:cNvPr id="2" name="Slide Number Placeholder 1"/>
          <p:cNvSpPr>
            <a:spLocks noGrp="1"/>
          </p:cNvSpPr>
          <p:nvPr>
            <p:ph type="sldNum" sz="quarter" idx="4294967295"/>
          </p:nvPr>
        </p:nvSpPr>
        <p:spPr>
          <a:xfrm>
            <a:off x="8589900" y="6349255"/>
            <a:ext cx="505979" cy="365125"/>
          </a:xfrm>
          <a:prstGeom prst="rect">
            <a:avLst/>
          </a:prstGeom>
        </p:spPr>
        <p:txBody>
          <a:bodyPr/>
          <a:lstStyle/>
          <a:p>
            <a:fld id="{EA068B19-C2EA-4834-91BF-B03B0CC58A53}" type="slidenum">
              <a:rPr lang="en-US" smtClean="0"/>
              <a:pPr/>
              <a:t>20</a:t>
            </a:fld>
            <a:endParaRPr lang="en-US" dirty="0"/>
          </a:p>
        </p:txBody>
      </p:sp>
    </p:spTree>
    <p:extLst>
      <p:ext uri="{BB962C8B-B14F-4D97-AF65-F5344CB8AC3E}">
        <p14:creationId xmlns:p14="http://schemas.microsoft.com/office/powerpoint/2010/main" val="236253646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rcRect l="-8923" r="-8923"/>
          <a:stretch>
            <a:fillRect/>
          </a:stretch>
        </p:blipFill>
        <p:spPr>
          <a:xfrm>
            <a:off x="-818741" y="398289"/>
            <a:ext cx="10907222" cy="5784981"/>
          </a:xfrm>
        </p:spPr>
      </p:pic>
      <p:sp>
        <p:nvSpPr>
          <p:cNvPr id="5" name="TextBox 4"/>
          <p:cNvSpPr txBox="1"/>
          <p:nvPr/>
        </p:nvSpPr>
        <p:spPr>
          <a:xfrm>
            <a:off x="2021789" y="6295226"/>
            <a:ext cx="4982216" cy="646331"/>
          </a:xfrm>
          <a:prstGeom prst="rect">
            <a:avLst/>
          </a:prstGeom>
          <a:noFill/>
        </p:spPr>
        <p:txBody>
          <a:bodyPr wrap="none" rtlCol="0">
            <a:spAutoFit/>
          </a:bodyPr>
          <a:lstStyle/>
          <a:p>
            <a:r>
              <a:rPr lang="en-CA" dirty="0">
                <a:hlinkClick r:id="rId4"/>
              </a:rPr>
              <a:t>Keylime Podcast - Role of Competence Committees</a:t>
            </a:r>
            <a:endParaRPr lang="en-CA" dirty="0"/>
          </a:p>
          <a:p>
            <a:endParaRPr lang="en-US" dirty="0"/>
          </a:p>
        </p:txBody>
      </p:sp>
    </p:spTree>
    <p:extLst>
      <p:ext uri="{BB962C8B-B14F-4D97-AF65-F5344CB8AC3E}">
        <p14:creationId xmlns:p14="http://schemas.microsoft.com/office/powerpoint/2010/main" val="1067612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0"/>
          <p:cNvSpPr>
            <a:spLocks noGrp="1" noChangeArrowheads="1"/>
          </p:cNvSpPr>
          <p:nvPr>
            <p:ph type="title"/>
          </p:nvPr>
        </p:nvSpPr>
        <p:spPr>
          <a:xfrm>
            <a:off x="2101850" y="160338"/>
            <a:ext cx="7118350" cy="914400"/>
          </a:xfrm>
        </p:spPr>
        <p:txBody>
          <a:bodyPr>
            <a:normAutofit fontScale="90000"/>
          </a:bodyPr>
          <a:lstStyle/>
          <a:p>
            <a:pPr eaLnBrk="1" hangingPunct="1"/>
            <a:r>
              <a:rPr lang="en-US" dirty="0" smtClean="0"/>
              <a:t>ePortfolio: Competence Committee Agenda</a:t>
            </a:r>
          </a:p>
        </p:txBody>
      </p:sp>
      <p:sp>
        <p:nvSpPr>
          <p:cNvPr id="4" name="Slide Number Placeholder 3"/>
          <p:cNvSpPr>
            <a:spLocks noGrp="1"/>
          </p:cNvSpPr>
          <p:nvPr>
            <p:ph type="sldNum" sz="quarter" idx="10"/>
          </p:nvPr>
        </p:nvSpPr>
        <p:spPr/>
        <p:txBody>
          <a:bodyPr/>
          <a:lstStyle/>
          <a:p>
            <a:pPr>
              <a:defRPr/>
            </a:pPr>
            <a:fld id="{5720B8C7-5908-456B-A6D7-D67E13BB7B19}" type="slidenum">
              <a:rPr lang="en-US"/>
              <a:pPr>
                <a:defRPr/>
              </a:pPr>
              <a:t>22</a:t>
            </a:fld>
            <a:endParaRPr lang="en-US" sz="1400" dirty="0">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49"/>
            <a:ext cx="9144000" cy="8247377"/>
          </a:xfrm>
          <a:prstGeom prst="rect">
            <a:avLst/>
          </a:prstGeom>
        </p:spPr>
      </p:pic>
    </p:spTree>
    <p:extLst>
      <p:ext uri="{BB962C8B-B14F-4D97-AF65-F5344CB8AC3E}">
        <p14:creationId xmlns:p14="http://schemas.microsoft.com/office/powerpoint/2010/main" val="1845310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a:bodyPr>
          <a:lstStyle/>
          <a:p>
            <a:pPr>
              <a:lnSpc>
                <a:spcPct val="100000"/>
              </a:lnSpc>
            </a:pPr>
            <a:r>
              <a:rPr lang="en-CA" dirty="0" err="1" smtClean="0"/>
              <a:t>Hauer</a:t>
            </a:r>
            <a:r>
              <a:rPr lang="en-CA" dirty="0" smtClean="0"/>
              <a:t>, KE et. al. </a:t>
            </a:r>
            <a:r>
              <a:rPr lang="en-CA" i="1" dirty="0" smtClean="0"/>
              <a:t>Reviewing </a:t>
            </a:r>
            <a:r>
              <a:rPr lang="en-CA" i="1" dirty="0"/>
              <a:t>residents' competence: a qualitative study of the role of clinical competency committees in performance assessment.</a:t>
            </a:r>
            <a:r>
              <a:rPr lang="en-CA" dirty="0"/>
              <a:t> Academic Medicine. 2015 Aug;90(8):1084-</a:t>
            </a:r>
            <a:r>
              <a:rPr lang="en-CA" dirty="0" smtClean="0"/>
              <a:t>92</a:t>
            </a:r>
          </a:p>
          <a:p>
            <a:pPr marL="0" indent="0">
              <a:lnSpc>
                <a:spcPct val="100000"/>
              </a:lnSpc>
              <a:buNone/>
            </a:pPr>
            <a:r>
              <a:rPr lang="en-CA" dirty="0"/>
              <a:t> </a:t>
            </a:r>
            <a:endParaRPr lang="en-CA" dirty="0" smtClean="0"/>
          </a:p>
          <a:p>
            <a:pPr>
              <a:lnSpc>
                <a:spcPct val="100000"/>
              </a:lnSpc>
            </a:pPr>
            <a:r>
              <a:rPr lang="en-CA" dirty="0" smtClean="0">
                <a:hlinkClick r:id="rId2"/>
              </a:rPr>
              <a:t>Keylime Podcast - Role of Competence Committees</a:t>
            </a:r>
            <a:endParaRPr lang="en-CA" dirty="0"/>
          </a:p>
          <a:p>
            <a:pPr>
              <a:lnSpc>
                <a:spcPct val="100000"/>
              </a:lnSpc>
            </a:pPr>
            <a:r>
              <a:rPr lang="en-CA" dirty="0" smtClean="0">
                <a:hlinkClick r:id="rId3"/>
              </a:rPr>
              <a:t>Competence Committee Resources - RCPSC</a:t>
            </a:r>
            <a:endParaRPr lang="en-US" dirty="0"/>
          </a:p>
          <a:p>
            <a:pPr>
              <a:lnSpc>
                <a:spcPct val="100000"/>
              </a:lnSpc>
            </a:pPr>
            <a:endParaRPr lang="en-US" dirty="0"/>
          </a:p>
        </p:txBody>
      </p:sp>
    </p:spTree>
    <p:extLst>
      <p:ext uri="{BB962C8B-B14F-4D97-AF65-F5344CB8AC3E}">
        <p14:creationId xmlns:p14="http://schemas.microsoft.com/office/powerpoint/2010/main" val="3525391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srcRect l="-12871" r="-12871"/>
          <a:stretch>
            <a:fillRect/>
          </a:stretch>
        </p:blipFill>
        <p:spPr/>
      </p:pic>
    </p:spTree>
    <p:extLst>
      <p:ext uri="{BB962C8B-B14F-4D97-AF65-F5344CB8AC3E}">
        <p14:creationId xmlns:p14="http://schemas.microsoft.com/office/powerpoint/2010/main" val="321425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Competence Committees?</a:t>
            </a:r>
            <a:endParaRPr lang="en-CA" dirty="0"/>
          </a:p>
        </p:txBody>
      </p:sp>
      <p:sp>
        <p:nvSpPr>
          <p:cNvPr id="3" name="Content Placeholder 2"/>
          <p:cNvSpPr>
            <a:spLocks noGrp="1"/>
          </p:cNvSpPr>
          <p:nvPr>
            <p:ph idx="1"/>
          </p:nvPr>
        </p:nvSpPr>
        <p:spPr>
          <a:xfrm>
            <a:off x="395536" y="1973459"/>
            <a:ext cx="8352928" cy="4419600"/>
          </a:xfrm>
        </p:spPr>
        <p:txBody>
          <a:bodyPr/>
          <a:lstStyle/>
          <a:p>
            <a:pPr marL="0" indent="0">
              <a:buNone/>
            </a:pPr>
            <a:r>
              <a:rPr lang="en-US" sz="3200" b="1" dirty="0" smtClean="0"/>
              <a:t>Assessment Systems Are Criticized:</a:t>
            </a:r>
          </a:p>
          <a:p>
            <a:pPr lvl="1"/>
            <a:endParaRPr lang="en-US" dirty="0" smtClean="0"/>
          </a:p>
          <a:p>
            <a:pPr lvl="1"/>
            <a:r>
              <a:rPr lang="en-US" dirty="0" smtClean="0"/>
              <a:t>Too few observations</a:t>
            </a:r>
          </a:p>
          <a:p>
            <a:pPr lvl="1"/>
            <a:r>
              <a:rPr lang="en-US" dirty="0" smtClean="0"/>
              <a:t>Too few data points</a:t>
            </a:r>
          </a:p>
          <a:p>
            <a:pPr lvl="1"/>
            <a:r>
              <a:rPr lang="en-US" dirty="0" smtClean="0"/>
              <a:t>Often not defensible</a:t>
            </a:r>
          </a:p>
          <a:p>
            <a:pPr lvl="1"/>
            <a:r>
              <a:rPr lang="en-US" dirty="0" smtClean="0"/>
              <a:t>Poor reliability</a:t>
            </a:r>
          </a:p>
          <a:p>
            <a:pPr lvl="1"/>
            <a:r>
              <a:rPr lang="en-US" dirty="0" smtClean="0"/>
              <a:t>Too subjective</a:t>
            </a:r>
          </a:p>
          <a:p>
            <a:pPr lvl="1"/>
            <a:r>
              <a:rPr lang="en-US" dirty="0" smtClean="0"/>
              <a:t>Not authentic</a:t>
            </a:r>
          </a:p>
          <a:p>
            <a:pPr lvl="1"/>
            <a:r>
              <a:rPr lang="en-US" dirty="0" smtClean="0"/>
              <a:t>Sometimes impractical (too much; n/a)</a:t>
            </a:r>
          </a:p>
          <a:p>
            <a:endParaRPr lang="en-CA" dirty="0"/>
          </a:p>
        </p:txBody>
      </p:sp>
    </p:spTree>
    <p:extLst>
      <p:ext uri="{BB962C8B-B14F-4D97-AF65-F5344CB8AC3E}">
        <p14:creationId xmlns:p14="http://schemas.microsoft.com/office/powerpoint/2010/main" val="3969181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48" y="982397"/>
            <a:ext cx="8277992" cy="629044"/>
          </a:xfrm>
        </p:spPr>
        <p:txBody>
          <a:bodyPr wrap="square" lIns="0" tIns="257200" rIns="0" bIns="0" rtlCol="0">
            <a:spAutoFit/>
          </a:bodyPr>
          <a:lstStyle/>
          <a:p>
            <a:pPr marL="85090" algn="ctr">
              <a:defRPr/>
            </a:pPr>
            <a:r>
              <a:rPr dirty="0">
                <a:solidFill>
                  <a:schemeClr val="tx1"/>
                </a:solidFill>
              </a:rPr>
              <a:t>M</a:t>
            </a:r>
            <a:r>
              <a:rPr spc="-20" dirty="0">
                <a:solidFill>
                  <a:schemeClr val="tx1"/>
                </a:solidFill>
              </a:rPr>
              <a:t>e</a:t>
            </a:r>
            <a:r>
              <a:rPr dirty="0">
                <a:solidFill>
                  <a:schemeClr val="tx1"/>
                </a:solidFill>
              </a:rPr>
              <a:t>thod</a:t>
            </a:r>
            <a:r>
              <a:rPr spc="-15" dirty="0">
                <a:solidFill>
                  <a:schemeClr val="tx1"/>
                </a:solidFill>
              </a:rPr>
              <a:t> </a:t>
            </a:r>
            <a:r>
              <a:rPr spc="-35" dirty="0">
                <a:solidFill>
                  <a:schemeClr val="tx1"/>
                </a:solidFill>
              </a:rPr>
              <a:t>r</a:t>
            </a:r>
            <a:r>
              <a:rPr dirty="0">
                <a:solidFill>
                  <a:schemeClr val="tx1"/>
                </a:solidFill>
              </a:rPr>
              <a:t>el</a:t>
            </a:r>
            <a:r>
              <a:rPr spc="-15" dirty="0">
                <a:solidFill>
                  <a:schemeClr val="tx1"/>
                </a:solidFill>
              </a:rPr>
              <a:t>i</a:t>
            </a:r>
            <a:r>
              <a:rPr dirty="0">
                <a:solidFill>
                  <a:schemeClr val="tx1"/>
                </a:solidFill>
              </a:rPr>
              <a:t>abi</a:t>
            </a:r>
            <a:r>
              <a:rPr spc="-15" dirty="0">
                <a:solidFill>
                  <a:schemeClr val="tx1"/>
                </a:solidFill>
              </a:rPr>
              <a:t>l</a:t>
            </a:r>
            <a:r>
              <a:rPr dirty="0">
                <a:solidFill>
                  <a:schemeClr val="tx1"/>
                </a:solidFill>
              </a:rPr>
              <a:t>i</a:t>
            </a:r>
            <a:r>
              <a:rPr spc="-15" dirty="0">
                <a:solidFill>
                  <a:schemeClr val="tx1"/>
                </a:solidFill>
              </a:rPr>
              <a:t>t</a:t>
            </a:r>
            <a:r>
              <a:rPr dirty="0">
                <a:solidFill>
                  <a:schemeClr val="tx1"/>
                </a:solidFill>
              </a:rPr>
              <a:t>y</a:t>
            </a:r>
            <a:r>
              <a:rPr spc="25" dirty="0">
                <a:solidFill>
                  <a:schemeClr val="tx1"/>
                </a:solidFill>
              </a:rPr>
              <a:t> </a:t>
            </a:r>
            <a:r>
              <a:rPr dirty="0">
                <a:solidFill>
                  <a:schemeClr val="tx1"/>
                </a:solidFill>
              </a:rPr>
              <a:t>as a </a:t>
            </a:r>
            <a:r>
              <a:rPr spc="-5" dirty="0">
                <a:solidFill>
                  <a:schemeClr val="tx1"/>
                </a:solidFill>
              </a:rPr>
              <a:t>func</a:t>
            </a:r>
            <a:r>
              <a:rPr spc="-10" dirty="0">
                <a:solidFill>
                  <a:schemeClr val="tx1"/>
                </a:solidFill>
              </a:rPr>
              <a:t>t</a:t>
            </a:r>
            <a:r>
              <a:rPr dirty="0">
                <a:solidFill>
                  <a:schemeClr val="tx1"/>
                </a:solidFill>
              </a:rPr>
              <a:t>ion </a:t>
            </a:r>
            <a:r>
              <a:rPr spc="-5" dirty="0">
                <a:solidFill>
                  <a:schemeClr val="tx1"/>
                </a:solidFill>
              </a:rPr>
              <a:t>o</a:t>
            </a:r>
            <a:r>
              <a:rPr dirty="0">
                <a:solidFill>
                  <a:schemeClr val="tx1"/>
                </a:solidFill>
              </a:rPr>
              <a:t>f </a:t>
            </a:r>
            <a:r>
              <a:rPr spc="-40" dirty="0">
                <a:solidFill>
                  <a:schemeClr val="tx1"/>
                </a:solidFill>
              </a:rPr>
              <a:t>t</a:t>
            </a:r>
            <a:r>
              <a:rPr dirty="0">
                <a:solidFill>
                  <a:schemeClr val="tx1"/>
                </a:solidFill>
              </a:rPr>
              <a:t>e</a:t>
            </a:r>
            <a:r>
              <a:rPr spc="-45" dirty="0">
                <a:solidFill>
                  <a:schemeClr val="tx1"/>
                </a:solidFill>
              </a:rPr>
              <a:t>s</a:t>
            </a:r>
            <a:r>
              <a:rPr dirty="0">
                <a:solidFill>
                  <a:schemeClr val="tx1"/>
                </a:solidFill>
              </a:rPr>
              <a:t>t</a:t>
            </a:r>
            <a:r>
              <a:rPr spc="-15" dirty="0">
                <a:solidFill>
                  <a:schemeClr val="tx1"/>
                </a:solidFill>
              </a:rPr>
              <a:t>i</a:t>
            </a:r>
            <a:r>
              <a:rPr spc="-5" dirty="0">
                <a:solidFill>
                  <a:schemeClr val="tx1"/>
                </a:solidFill>
              </a:rPr>
              <a:t>n</a:t>
            </a:r>
            <a:r>
              <a:rPr dirty="0">
                <a:solidFill>
                  <a:schemeClr val="tx1"/>
                </a:solidFill>
              </a:rPr>
              <a:t>g</a:t>
            </a:r>
            <a:r>
              <a:rPr spc="15" dirty="0">
                <a:solidFill>
                  <a:schemeClr val="tx1"/>
                </a:solidFill>
              </a:rPr>
              <a:t> </a:t>
            </a:r>
            <a:r>
              <a:rPr dirty="0">
                <a:solidFill>
                  <a:schemeClr val="tx1"/>
                </a:solidFill>
              </a:rPr>
              <a:t>t</a:t>
            </a:r>
            <a:r>
              <a:rPr spc="-15" dirty="0">
                <a:solidFill>
                  <a:schemeClr val="tx1"/>
                </a:solidFill>
              </a:rPr>
              <a:t>i</a:t>
            </a:r>
            <a:r>
              <a:rPr dirty="0">
                <a:solidFill>
                  <a:schemeClr val="tx1"/>
                </a:solidFill>
              </a:rPr>
              <a:t>me</a:t>
            </a:r>
          </a:p>
        </p:txBody>
      </p:sp>
      <p:sp>
        <p:nvSpPr>
          <p:cNvPr id="107523" name="object 3"/>
          <p:cNvSpPr txBox="1">
            <a:spLocks noChangeArrowheads="1"/>
          </p:cNvSpPr>
          <p:nvPr/>
        </p:nvSpPr>
        <p:spPr bwMode="auto">
          <a:xfrm>
            <a:off x="103981" y="2083631"/>
            <a:ext cx="787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2163"/>
              </a:lnSpc>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Testing Time in Hours</a:t>
            </a:r>
          </a:p>
        </p:txBody>
      </p:sp>
      <p:sp>
        <p:nvSpPr>
          <p:cNvPr id="107524" name="object 4"/>
          <p:cNvSpPr txBox="1">
            <a:spLocks noChangeArrowheads="1"/>
          </p:cNvSpPr>
          <p:nvPr/>
        </p:nvSpPr>
        <p:spPr bwMode="auto">
          <a:xfrm>
            <a:off x="398463" y="3381375"/>
            <a:ext cx="985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519113"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519113"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519113" algn="l"/>
              </a:tabLst>
              <a:defRPr sz="2400">
                <a:solidFill>
                  <a:schemeClr val="tx1"/>
                </a:solidFill>
                <a:latin typeface="Arial" panose="020B0604020202020204" pitchFamily="34" charset="0"/>
              </a:defRPr>
            </a:lvl3pPr>
            <a:lvl4pPr marL="1600200" indent="-228600">
              <a:spcBef>
                <a:spcPct val="20000"/>
              </a:spcBef>
              <a:buChar char="–"/>
              <a:tabLst>
                <a:tab pos="519113" algn="l"/>
              </a:tabLst>
              <a:defRPr sz="2000">
                <a:solidFill>
                  <a:schemeClr val="tx1"/>
                </a:solidFill>
                <a:latin typeface="Arial" panose="020B0604020202020204" pitchFamily="34" charset="0"/>
              </a:defRPr>
            </a:lvl4pPr>
            <a:lvl5pPr marL="2057400" indent="-228600">
              <a:spcBef>
                <a:spcPct val="20000"/>
              </a:spcBef>
              <a:buChar char="»"/>
              <a:tabLst>
                <a:tab pos="5191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1	0.62</a:t>
            </a:r>
          </a:p>
        </p:txBody>
      </p:sp>
      <p:sp>
        <p:nvSpPr>
          <p:cNvPr id="107525" name="object 5"/>
          <p:cNvSpPr txBox="1">
            <a:spLocks noChangeArrowheads="1"/>
          </p:cNvSpPr>
          <p:nvPr/>
        </p:nvSpPr>
        <p:spPr bwMode="auto">
          <a:xfrm>
            <a:off x="398463" y="3898900"/>
            <a:ext cx="98583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519113"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519113"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519113" algn="l"/>
              </a:tabLst>
              <a:defRPr sz="2400">
                <a:solidFill>
                  <a:schemeClr val="tx1"/>
                </a:solidFill>
                <a:latin typeface="Arial" panose="020B0604020202020204" pitchFamily="34" charset="0"/>
              </a:defRPr>
            </a:lvl3pPr>
            <a:lvl4pPr marL="1600200" indent="-228600">
              <a:spcBef>
                <a:spcPct val="20000"/>
              </a:spcBef>
              <a:buChar char="–"/>
              <a:tabLst>
                <a:tab pos="519113" algn="l"/>
              </a:tabLst>
              <a:defRPr sz="2000">
                <a:solidFill>
                  <a:schemeClr val="tx1"/>
                </a:solidFill>
                <a:latin typeface="Arial" panose="020B0604020202020204" pitchFamily="34" charset="0"/>
              </a:defRPr>
            </a:lvl4pPr>
            <a:lvl5pPr marL="2057400" indent="-228600">
              <a:spcBef>
                <a:spcPct val="20000"/>
              </a:spcBef>
              <a:buChar char="»"/>
              <a:tabLst>
                <a:tab pos="5191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2	0.77</a:t>
            </a:r>
          </a:p>
        </p:txBody>
      </p:sp>
      <p:sp>
        <p:nvSpPr>
          <p:cNvPr id="107526" name="object 6"/>
          <p:cNvSpPr txBox="1">
            <a:spLocks noChangeArrowheads="1"/>
          </p:cNvSpPr>
          <p:nvPr/>
        </p:nvSpPr>
        <p:spPr bwMode="auto">
          <a:xfrm>
            <a:off x="398463" y="4418013"/>
            <a:ext cx="985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519113"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519113"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519113" algn="l"/>
              </a:tabLst>
              <a:defRPr sz="2400">
                <a:solidFill>
                  <a:schemeClr val="tx1"/>
                </a:solidFill>
                <a:latin typeface="Arial" panose="020B0604020202020204" pitchFamily="34" charset="0"/>
              </a:defRPr>
            </a:lvl3pPr>
            <a:lvl4pPr marL="1600200" indent="-228600">
              <a:spcBef>
                <a:spcPct val="20000"/>
              </a:spcBef>
              <a:buChar char="–"/>
              <a:tabLst>
                <a:tab pos="519113" algn="l"/>
              </a:tabLst>
              <a:defRPr sz="2000">
                <a:solidFill>
                  <a:schemeClr val="tx1"/>
                </a:solidFill>
                <a:latin typeface="Arial" panose="020B0604020202020204" pitchFamily="34" charset="0"/>
              </a:defRPr>
            </a:lvl4pPr>
            <a:lvl5pPr marL="2057400" indent="-228600">
              <a:spcBef>
                <a:spcPct val="20000"/>
              </a:spcBef>
              <a:buChar char="»"/>
              <a:tabLst>
                <a:tab pos="5191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4	0.87</a:t>
            </a:r>
          </a:p>
        </p:txBody>
      </p:sp>
      <p:sp>
        <p:nvSpPr>
          <p:cNvPr id="107527" name="object 7"/>
          <p:cNvSpPr txBox="1">
            <a:spLocks noChangeArrowheads="1"/>
          </p:cNvSpPr>
          <p:nvPr/>
        </p:nvSpPr>
        <p:spPr bwMode="auto">
          <a:xfrm>
            <a:off x="398463" y="4935538"/>
            <a:ext cx="1555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8</a:t>
            </a:r>
          </a:p>
        </p:txBody>
      </p:sp>
      <p:sp>
        <p:nvSpPr>
          <p:cNvPr id="8" name="object 8"/>
          <p:cNvSpPr txBox="1"/>
          <p:nvPr/>
        </p:nvSpPr>
        <p:spPr>
          <a:xfrm>
            <a:off x="906463" y="2627313"/>
            <a:ext cx="633412" cy="292100"/>
          </a:xfrm>
          <a:prstGeom prst="rect">
            <a:avLst/>
          </a:prstGeom>
        </p:spPr>
        <p:txBody>
          <a:bodyPr lIns="0" tIns="0" rIns="0" bIns="0">
            <a:spAutoFit/>
          </a:bodyPr>
          <a:lstStyle/>
          <a:p>
            <a:pPr marL="12700" algn="ctr" eaLnBrk="1" hangingPunct="1">
              <a:defRPr/>
            </a:pPr>
            <a:r>
              <a:rPr sz="2000" dirty="0">
                <a:latin typeface="Calibri"/>
                <a:cs typeface="Calibri"/>
              </a:rPr>
              <a:t>M</a:t>
            </a:r>
            <a:r>
              <a:rPr sz="2000" spc="-15" dirty="0">
                <a:latin typeface="Calibri"/>
                <a:cs typeface="Calibri"/>
              </a:rPr>
              <a:t>C</a:t>
            </a:r>
            <a:r>
              <a:rPr sz="2000" spc="-5" dirty="0">
                <a:latin typeface="Calibri"/>
                <a:cs typeface="Calibri"/>
              </a:rPr>
              <a:t>Q</a:t>
            </a:r>
            <a:r>
              <a:rPr sz="1950" spc="15" baseline="25641" dirty="0">
                <a:latin typeface="Calibri"/>
                <a:cs typeface="Calibri"/>
              </a:rPr>
              <a:t>1</a:t>
            </a:r>
            <a:endParaRPr sz="1950" baseline="25641" dirty="0">
              <a:latin typeface="Calibri"/>
              <a:cs typeface="Calibri"/>
            </a:endParaRPr>
          </a:p>
        </p:txBody>
      </p:sp>
      <p:sp>
        <p:nvSpPr>
          <p:cNvPr id="107529" name="object 9"/>
          <p:cNvSpPr txBox="1">
            <a:spLocks noChangeArrowheads="1"/>
          </p:cNvSpPr>
          <p:nvPr/>
        </p:nvSpPr>
        <p:spPr bwMode="auto">
          <a:xfrm>
            <a:off x="906463" y="4891882"/>
            <a:ext cx="220186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873125" algn="l"/>
                <a:tab pos="1736725"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873125" algn="l"/>
                <a:tab pos="1736725"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873125" algn="l"/>
                <a:tab pos="1736725" algn="l"/>
              </a:tabLst>
              <a:defRPr sz="2400">
                <a:solidFill>
                  <a:schemeClr val="tx1"/>
                </a:solidFill>
                <a:latin typeface="Arial" panose="020B0604020202020204" pitchFamily="34" charset="0"/>
              </a:defRPr>
            </a:lvl3pPr>
            <a:lvl4pPr marL="1600200" indent="-228600">
              <a:spcBef>
                <a:spcPct val="20000"/>
              </a:spcBef>
              <a:buChar char="–"/>
              <a:tabLst>
                <a:tab pos="873125" algn="l"/>
                <a:tab pos="1736725" algn="l"/>
              </a:tabLst>
              <a:defRPr sz="2000">
                <a:solidFill>
                  <a:schemeClr val="tx1"/>
                </a:solidFill>
                <a:latin typeface="Arial" panose="020B0604020202020204" pitchFamily="34" charset="0"/>
              </a:defRPr>
            </a:lvl4pPr>
            <a:lvl5pPr marL="2057400" indent="-228600">
              <a:spcBef>
                <a:spcPct val="20000"/>
              </a:spcBef>
              <a:buChar char="»"/>
              <a:tabLst>
                <a:tab pos="873125" algn="l"/>
                <a:tab pos="17367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73125" algn="l"/>
                <a:tab pos="17367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73125" algn="l"/>
                <a:tab pos="17367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73125" algn="l"/>
                <a:tab pos="17367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73125" algn="l"/>
                <a:tab pos="1736725"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3000" baseline="1000" dirty="0">
                <a:latin typeface="Calibri" panose="020F0502020204030204" pitchFamily="34" charset="0"/>
                <a:ea typeface="Calibri" panose="020F0502020204030204" pitchFamily="34" charset="0"/>
                <a:cs typeface="Calibri" panose="020F0502020204030204" pitchFamily="34" charset="0"/>
              </a:rPr>
              <a:t>0.93	</a:t>
            </a:r>
            <a:r>
              <a:rPr lang="en-US" altLang="en-US" sz="2000" dirty="0">
                <a:latin typeface="Calibri" panose="020F0502020204030204" pitchFamily="34" charset="0"/>
                <a:ea typeface="Calibri" panose="020F0502020204030204" pitchFamily="34" charset="0"/>
                <a:cs typeface="Calibri" panose="020F0502020204030204" pitchFamily="34" charset="0"/>
              </a:rPr>
              <a:t>0.94	</a:t>
            </a:r>
            <a:r>
              <a:rPr lang="en-US" altLang="en-US" sz="3000" baseline="1000" dirty="0">
                <a:latin typeface="Calibri" panose="020F0502020204030204" pitchFamily="34" charset="0"/>
                <a:ea typeface="Calibri" panose="020F0502020204030204" pitchFamily="34" charset="0"/>
                <a:cs typeface="Calibri" panose="020F0502020204030204" pitchFamily="34" charset="0"/>
              </a:rPr>
              <a:t>0.82</a:t>
            </a:r>
          </a:p>
          <a:p>
            <a:pPr algn="ctr" eaLnBrk="1" hangingPunct="1">
              <a:spcBef>
                <a:spcPct val="0"/>
              </a:spcBef>
              <a:buClrTx/>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ClrTx/>
              <a:buFontTx/>
              <a:buNone/>
            </a:pPr>
            <a:r>
              <a:rPr lang="en-US" altLang="en-US" sz="1200" baseline="24000" dirty="0">
                <a:latin typeface="Calibri" panose="020F0502020204030204" pitchFamily="34" charset="0"/>
                <a:ea typeface="Calibri" panose="020F0502020204030204" pitchFamily="34" charset="0"/>
                <a:cs typeface="Calibri" panose="020F0502020204030204" pitchFamily="34" charset="0"/>
              </a:rPr>
              <a:t>1</a:t>
            </a:r>
            <a:r>
              <a:rPr lang="en-US" altLang="en-US" sz="1200" dirty="0">
                <a:latin typeface="Calibri" panose="020F0502020204030204" pitchFamily="34" charset="0"/>
                <a:ea typeface="Calibri" panose="020F0502020204030204" pitchFamily="34" charset="0"/>
                <a:cs typeface="Calibri" panose="020F0502020204030204" pitchFamily="34" charset="0"/>
              </a:rPr>
              <a:t>Norcini et al., 1985 </a:t>
            </a:r>
            <a:r>
              <a:rPr lang="en-US" altLang="en-US" sz="1200" dirty="0" smtClean="0">
                <a:latin typeface="Calibri" panose="020F0502020204030204" pitchFamily="34" charset="0"/>
                <a:ea typeface="Calibri" panose="020F0502020204030204" pitchFamily="34" charset="0"/>
                <a:cs typeface="Calibri" panose="020F0502020204030204" pitchFamily="34" charset="0"/>
              </a:rPr>
              <a:t/>
            </a:r>
            <a:br>
              <a:rPr lang="en-US" altLang="en-US" sz="1200" dirty="0" smtClean="0">
                <a:latin typeface="Calibri" panose="020F0502020204030204" pitchFamily="34" charset="0"/>
                <a:ea typeface="Calibri" panose="020F0502020204030204" pitchFamily="34" charset="0"/>
                <a:cs typeface="Calibri" panose="020F0502020204030204" pitchFamily="34" charset="0"/>
              </a:rPr>
            </a:br>
            <a:r>
              <a:rPr lang="en-US" altLang="en-US" sz="1200" baseline="24000" dirty="0" smtClean="0">
                <a:latin typeface="Calibri" panose="020F0502020204030204" pitchFamily="34" charset="0"/>
                <a:ea typeface="Calibri" panose="020F0502020204030204" pitchFamily="34" charset="0"/>
                <a:cs typeface="Calibri" panose="020F0502020204030204" pitchFamily="34" charset="0"/>
              </a:rPr>
              <a:t>2</a:t>
            </a:r>
            <a:r>
              <a:rPr lang="en-US" altLang="en-US" sz="1200" dirty="0" smtClean="0">
                <a:latin typeface="Calibri" panose="020F0502020204030204" pitchFamily="34" charset="0"/>
                <a:ea typeface="Calibri" panose="020F0502020204030204" pitchFamily="34" charset="0"/>
                <a:cs typeface="Calibri" panose="020F0502020204030204" pitchFamily="34" charset="0"/>
              </a:rPr>
              <a:t>Stalenhoef-Halling </a:t>
            </a:r>
            <a:r>
              <a:rPr lang="en-US" altLang="en-US" sz="1200" dirty="0">
                <a:latin typeface="Calibri" panose="020F0502020204030204" pitchFamily="34" charset="0"/>
                <a:ea typeface="Calibri" panose="020F0502020204030204" pitchFamily="34" charset="0"/>
                <a:cs typeface="Calibri" panose="020F0502020204030204" pitchFamily="34" charset="0"/>
              </a:rPr>
              <a:t>et al., 1990 </a:t>
            </a:r>
            <a:r>
              <a:rPr lang="en-US" altLang="en-US" sz="1200" baseline="24000" dirty="0">
                <a:latin typeface="Calibri" panose="020F0502020204030204" pitchFamily="34" charset="0"/>
                <a:ea typeface="Calibri" panose="020F0502020204030204" pitchFamily="34" charset="0"/>
                <a:cs typeface="Calibri" panose="020F0502020204030204" pitchFamily="34" charset="0"/>
              </a:rPr>
              <a:t>3</a:t>
            </a:r>
            <a:r>
              <a:rPr lang="en-US" altLang="en-US" sz="1200" dirty="0">
                <a:latin typeface="Calibri" panose="020F0502020204030204" pitchFamily="34" charset="0"/>
                <a:ea typeface="Calibri" panose="020F0502020204030204" pitchFamily="34" charset="0"/>
                <a:cs typeface="Calibri" panose="020F0502020204030204" pitchFamily="34" charset="0"/>
              </a:rPr>
              <a:t>Swanson, 1987</a:t>
            </a:r>
          </a:p>
        </p:txBody>
      </p:sp>
      <p:sp>
        <p:nvSpPr>
          <p:cNvPr id="107530" name="object 10"/>
          <p:cNvSpPr txBox="1">
            <a:spLocks noChangeArrowheads="1"/>
          </p:cNvSpPr>
          <p:nvPr/>
        </p:nvSpPr>
        <p:spPr bwMode="auto">
          <a:xfrm>
            <a:off x="1766887" y="2016243"/>
            <a:ext cx="668337" cy="93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800"/>
              </a:lnSpc>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Case- Based Short Essay</a:t>
            </a:r>
            <a:r>
              <a:rPr lang="en-US" altLang="en-US" sz="1900" baseline="26000" dirty="0">
                <a:latin typeface="Calibri" panose="020F0502020204030204" pitchFamily="34" charset="0"/>
                <a:ea typeface="Calibri" panose="020F0502020204030204" pitchFamily="34" charset="0"/>
                <a:cs typeface="Calibri" panose="020F0502020204030204" pitchFamily="34" charset="0"/>
              </a:rPr>
              <a:t>2</a:t>
            </a:r>
          </a:p>
        </p:txBody>
      </p:sp>
      <p:sp>
        <p:nvSpPr>
          <p:cNvPr id="11" name="object 11"/>
          <p:cNvSpPr txBox="1"/>
          <p:nvPr/>
        </p:nvSpPr>
        <p:spPr>
          <a:xfrm>
            <a:off x="1766888" y="3387725"/>
            <a:ext cx="476250" cy="279400"/>
          </a:xfrm>
          <a:prstGeom prst="rect">
            <a:avLst/>
          </a:prstGeom>
        </p:spPr>
        <p:txBody>
          <a:bodyPr lIns="0" tIns="0" rIns="0" bIns="0">
            <a:spAutoFit/>
          </a:bodyPr>
          <a:lstStyle/>
          <a:p>
            <a:pPr marL="12700" algn="ctr" eaLnBrk="1" hangingPunct="1">
              <a:defRPr/>
            </a:pPr>
            <a:r>
              <a:rPr sz="2000" dirty="0">
                <a:latin typeface="Calibri"/>
                <a:cs typeface="Calibri"/>
              </a:rPr>
              <a:t>0</a:t>
            </a:r>
            <a:r>
              <a:rPr sz="2000" spc="-5" dirty="0">
                <a:latin typeface="Calibri"/>
                <a:cs typeface="Calibri"/>
              </a:rPr>
              <a:t>.68</a:t>
            </a:r>
            <a:endParaRPr sz="2000" dirty="0">
              <a:latin typeface="Calibri"/>
              <a:cs typeface="Calibri"/>
            </a:endParaRPr>
          </a:p>
        </p:txBody>
      </p:sp>
      <p:sp>
        <p:nvSpPr>
          <p:cNvPr id="12" name="object 12"/>
          <p:cNvSpPr txBox="1"/>
          <p:nvPr/>
        </p:nvSpPr>
        <p:spPr>
          <a:xfrm>
            <a:off x="1766888" y="3905250"/>
            <a:ext cx="477837" cy="798513"/>
          </a:xfrm>
          <a:prstGeom prst="rect">
            <a:avLst/>
          </a:prstGeom>
        </p:spPr>
        <p:txBody>
          <a:bodyPr lIns="0" tIns="0" rIns="0" bIns="0">
            <a:spAutoFit/>
          </a:bodyPr>
          <a:lstStyle/>
          <a:p>
            <a:pPr marL="12700" algn="ctr" eaLnBrk="1" hangingPunct="1">
              <a:defRPr/>
            </a:pPr>
            <a:r>
              <a:rPr sz="2000" dirty="0">
                <a:latin typeface="Calibri"/>
                <a:cs typeface="Calibri"/>
              </a:rPr>
              <a:t>0</a:t>
            </a:r>
            <a:r>
              <a:rPr sz="2000" spc="-5" dirty="0">
                <a:latin typeface="Calibri"/>
                <a:cs typeface="Calibri"/>
              </a:rPr>
              <a:t>.81</a:t>
            </a:r>
            <a:endParaRPr sz="2000" dirty="0">
              <a:latin typeface="Calibri"/>
              <a:cs typeface="Calibri"/>
            </a:endParaRPr>
          </a:p>
          <a:p>
            <a:pPr marL="12700" algn="ctr" eaLnBrk="1" hangingPunct="1">
              <a:spcBef>
                <a:spcPts val="1680"/>
              </a:spcBef>
              <a:defRPr/>
            </a:pPr>
            <a:r>
              <a:rPr sz="2000" dirty="0">
                <a:latin typeface="Calibri"/>
                <a:cs typeface="Calibri"/>
              </a:rPr>
              <a:t>0.</a:t>
            </a:r>
            <a:r>
              <a:rPr sz="2000" spc="5" dirty="0">
                <a:latin typeface="Calibri"/>
                <a:cs typeface="Calibri"/>
              </a:rPr>
              <a:t>8</a:t>
            </a:r>
            <a:r>
              <a:rPr sz="2000" dirty="0">
                <a:latin typeface="Calibri"/>
                <a:cs typeface="Calibri"/>
              </a:rPr>
              <a:t>9</a:t>
            </a:r>
          </a:p>
        </p:txBody>
      </p:sp>
      <p:sp>
        <p:nvSpPr>
          <p:cNvPr id="13" name="object 13"/>
          <p:cNvSpPr txBox="1"/>
          <p:nvPr/>
        </p:nvSpPr>
        <p:spPr>
          <a:xfrm>
            <a:off x="2632075" y="2627313"/>
            <a:ext cx="592138" cy="292100"/>
          </a:xfrm>
          <a:prstGeom prst="rect">
            <a:avLst/>
          </a:prstGeom>
        </p:spPr>
        <p:txBody>
          <a:bodyPr lIns="0" tIns="0" rIns="0" bIns="0">
            <a:spAutoFit/>
          </a:bodyPr>
          <a:lstStyle/>
          <a:p>
            <a:pPr marL="12700" algn="ctr" eaLnBrk="1" hangingPunct="1">
              <a:defRPr/>
            </a:pPr>
            <a:r>
              <a:rPr sz="2000" dirty="0">
                <a:latin typeface="Calibri"/>
                <a:cs typeface="Calibri"/>
              </a:rPr>
              <a:t>PM</a:t>
            </a:r>
            <a:r>
              <a:rPr sz="2000" spc="-5" dirty="0">
                <a:latin typeface="Calibri"/>
                <a:cs typeface="Calibri"/>
              </a:rPr>
              <a:t>P</a:t>
            </a:r>
            <a:r>
              <a:rPr sz="1950" spc="15" baseline="25641" dirty="0">
                <a:latin typeface="Calibri"/>
                <a:cs typeface="Calibri"/>
              </a:rPr>
              <a:t>1</a:t>
            </a:r>
            <a:endParaRPr sz="1950" baseline="25641" dirty="0">
              <a:latin typeface="Calibri"/>
              <a:cs typeface="Calibri"/>
            </a:endParaRPr>
          </a:p>
        </p:txBody>
      </p:sp>
      <p:sp>
        <p:nvSpPr>
          <p:cNvPr id="14" name="object 14"/>
          <p:cNvSpPr txBox="1"/>
          <p:nvPr/>
        </p:nvSpPr>
        <p:spPr>
          <a:xfrm>
            <a:off x="2632075" y="3381375"/>
            <a:ext cx="476250" cy="279400"/>
          </a:xfrm>
          <a:prstGeom prst="rect">
            <a:avLst/>
          </a:prstGeom>
        </p:spPr>
        <p:txBody>
          <a:bodyPr lIns="0" tIns="0" rIns="0" bIns="0">
            <a:spAutoFit/>
          </a:bodyPr>
          <a:lstStyle/>
          <a:p>
            <a:pPr marL="12700" algn="ctr" eaLnBrk="1" hangingPunct="1">
              <a:defRPr/>
            </a:pPr>
            <a:r>
              <a:rPr sz="2000" dirty="0">
                <a:latin typeface="Calibri"/>
                <a:cs typeface="Calibri"/>
              </a:rPr>
              <a:t>0</a:t>
            </a:r>
            <a:r>
              <a:rPr sz="2000" spc="-5" dirty="0">
                <a:latin typeface="Calibri"/>
                <a:cs typeface="Calibri"/>
              </a:rPr>
              <a:t>.36</a:t>
            </a:r>
            <a:endParaRPr sz="2000" dirty="0">
              <a:latin typeface="Calibri"/>
              <a:cs typeface="Calibri"/>
            </a:endParaRPr>
          </a:p>
        </p:txBody>
      </p:sp>
      <p:sp>
        <p:nvSpPr>
          <p:cNvPr id="15" name="object 15"/>
          <p:cNvSpPr txBox="1"/>
          <p:nvPr/>
        </p:nvSpPr>
        <p:spPr>
          <a:xfrm>
            <a:off x="2632075" y="3898900"/>
            <a:ext cx="476250" cy="280988"/>
          </a:xfrm>
          <a:prstGeom prst="rect">
            <a:avLst/>
          </a:prstGeom>
        </p:spPr>
        <p:txBody>
          <a:bodyPr lIns="0" tIns="0" rIns="0" bIns="0">
            <a:spAutoFit/>
          </a:bodyPr>
          <a:lstStyle/>
          <a:p>
            <a:pPr marL="12700" algn="ctr" eaLnBrk="1" hangingPunct="1">
              <a:defRPr/>
            </a:pPr>
            <a:r>
              <a:rPr sz="2000" dirty="0">
                <a:latin typeface="Calibri"/>
                <a:cs typeface="Calibri"/>
              </a:rPr>
              <a:t>0</a:t>
            </a:r>
            <a:r>
              <a:rPr sz="2000" spc="-5" dirty="0">
                <a:latin typeface="Calibri"/>
                <a:cs typeface="Calibri"/>
              </a:rPr>
              <a:t>.53</a:t>
            </a:r>
            <a:endParaRPr sz="2000" dirty="0">
              <a:latin typeface="Calibri"/>
              <a:cs typeface="Calibri"/>
            </a:endParaRPr>
          </a:p>
        </p:txBody>
      </p:sp>
      <p:sp>
        <p:nvSpPr>
          <p:cNvPr id="16" name="object 16"/>
          <p:cNvSpPr txBox="1"/>
          <p:nvPr/>
        </p:nvSpPr>
        <p:spPr>
          <a:xfrm>
            <a:off x="2632075" y="4418013"/>
            <a:ext cx="476250" cy="279400"/>
          </a:xfrm>
          <a:prstGeom prst="rect">
            <a:avLst/>
          </a:prstGeom>
        </p:spPr>
        <p:txBody>
          <a:bodyPr lIns="0" tIns="0" rIns="0" bIns="0">
            <a:spAutoFit/>
          </a:bodyPr>
          <a:lstStyle/>
          <a:p>
            <a:pPr marL="12700" algn="ctr" eaLnBrk="1" hangingPunct="1">
              <a:defRPr/>
            </a:pPr>
            <a:r>
              <a:rPr sz="2000" dirty="0">
                <a:latin typeface="Calibri"/>
                <a:cs typeface="Calibri"/>
              </a:rPr>
              <a:t>0</a:t>
            </a:r>
            <a:r>
              <a:rPr sz="2000" spc="-5" dirty="0">
                <a:latin typeface="Calibri"/>
                <a:cs typeface="Calibri"/>
              </a:rPr>
              <a:t>.69</a:t>
            </a:r>
            <a:endParaRPr sz="2000" dirty="0">
              <a:latin typeface="Calibri"/>
              <a:cs typeface="Calibri"/>
            </a:endParaRPr>
          </a:p>
        </p:txBody>
      </p:sp>
      <p:sp>
        <p:nvSpPr>
          <p:cNvPr id="107537" name="object 17"/>
          <p:cNvSpPr txBox="1">
            <a:spLocks noChangeArrowheads="1"/>
          </p:cNvSpPr>
          <p:nvPr/>
        </p:nvSpPr>
        <p:spPr bwMode="auto">
          <a:xfrm>
            <a:off x="3424238" y="2365375"/>
            <a:ext cx="6667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163"/>
              </a:lnSpc>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Oral Exam</a:t>
            </a:r>
            <a:r>
              <a:rPr lang="en-US" altLang="en-US" sz="1900" baseline="26000" dirty="0">
                <a:latin typeface="Calibri" panose="020F0502020204030204" pitchFamily="34" charset="0"/>
                <a:ea typeface="Calibri" panose="020F0502020204030204" pitchFamily="34" charset="0"/>
                <a:cs typeface="Calibri" panose="020F0502020204030204" pitchFamily="34" charset="0"/>
              </a:rPr>
              <a:t>3</a:t>
            </a:r>
          </a:p>
        </p:txBody>
      </p:sp>
      <p:sp>
        <p:nvSpPr>
          <p:cNvPr id="107538" name="object 18"/>
          <p:cNvSpPr txBox="1">
            <a:spLocks noChangeArrowheads="1"/>
          </p:cNvSpPr>
          <p:nvPr/>
        </p:nvSpPr>
        <p:spPr bwMode="auto">
          <a:xfrm>
            <a:off x="3424238" y="3381375"/>
            <a:ext cx="477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0.50</a:t>
            </a:r>
          </a:p>
        </p:txBody>
      </p:sp>
      <p:sp>
        <p:nvSpPr>
          <p:cNvPr id="107539" name="object 19"/>
          <p:cNvSpPr txBox="1">
            <a:spLocks noChangeArrowheads="1"/>
          </p:cNvSpPr>
          <p:nvPr/>
        </p:nvSpPr>
        <p:spPr bwMode="auto">
          <a:xfrm>
            <a:off x="3424238" y="3898900"/>
            <a:ext cx="47783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0.67</a:t>
            </a:r>
          </a:p>
        </p:txBody>
      </p:sp>
      <p:sp>
        <p:nvSpPr>
          <p:cNvPr id="107540" name="object 20"/>
          <p:cNvSpPr txBox="1">
            <a:spLocks noChangeArrowheads="1"/>
          </p:cNvSpPr>
          <p:nvPr/>
        </p:nvSpPr>
        <p:spPr bwMode="auto">
          <a:xfrm>
            <a:off x="3424238" y="4418013"/>
            <a:ext cx="477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0.80</a:t>
            </a:r>
          </a:p>
        </p:txBody>
      </p:sp>
      <p:sp>
        <p:nvSpPr>
          <p:cNvPr id="107541" name="object 21"/>
          <p:cNvSpPr txBox="1">
            <a:spLocks noChangeArrowheads="1"/>
          </p:cNvSpPr>
          <p:nvPr/>
        </p:nvSpPr>
        <p:spPr bwMode="auto">
          <a:xfrm>
            <a:off x="3424238" y="4935538"/>
            <a:ext cx="1270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803275"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803275"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803275" algn="l"/>
              </a:tabLst>
              <a:defRPr sz="2400">
                <a:solidFill>
                  <a:schemeClr val="tx1"/>
                </a:solidFill>
                <a:latin typeface="Arial" panose="020B0604020202020204" pitchFamily="34" charset="0"/>
              </a:defRPr>
            </a:lvl3pPr>
            <a:lvl4pPr marL="1600200" indent="-228600">
              <a:spcBef>
                <a:spcPct val="20000"/>
              </a:spcBef>
              <a:buChar char="–"/>
              <a:tabLst>
                <a:tab pos="803275" algn="l"/>
              </a:tabLst>
              <a:defRPr sz="2000">
                <a:solidFill>
                  <a:schemeClr val="tx1"/>
                </a:solidFill>
                <a:latin typeface="Arial" panose="020B0604020202020204" pitchFamily="34" charset="0"/>
              </a:defRPr>
            </a:lvl4pPr>
            <a:lvl5pPr marL="2057400" indent="-228600">
              <a:spcBef>
                <a:spcPct val="20000"/>
              </a:spcBef>
              <a:buChar char="»"/>
              <a:tabLst>
                <a:tab pos="8032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032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032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032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03275"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0.89	0.92</a:t>
            </a:r>
          </a:p>
        </p:txBody>
      </p:sp>
      <p:sp>
        <p:nvSpPr>
          <p:cNvPr id="107542" name="object 22"/>
          <p:cNvSpPr txBox="1">
            <a:spLocks noChangeArrowheads="1"/>
          </p:cNvSpPr>
          <p:nvPr/>
        </p:nvSpPr>
        <p:spPr bwMode="auto">
          <a:xfrm>
            <a:off x="4216400" y="2365375"/>
            <a:ext cx="5953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163"/>
              </a:lnSpc>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Long Case</a:t>
            </a:r>
            <a:r>
              <a:rPr lang="en-US" altLang="en-US" sz="1900" baseline="26000" dirty="0">
                <a:latin typeface="Calibri" panose="020F0502020204030204" pitchFamily="34" charset="0"/>
                <a:ea typeface="Calibri" panose="020F0502020204030204" pitchFamily="34" charset="0"/>
                <a:cs typeface="Calibri" panose="020F0502020204030204" pitchFamily="34" charset="0"/>
              </a:rPr>
              <a:t>4</a:t>
            </a:r>
          </a:p>
        </p:txBody>
      </p:sp>
      <p:sp>
        <p:nvSpPr>
          <p:cNvPr id="107543" name="object 23"/>
          <p:cNvSpPr txBox="1">
            <a:spLocks noChangeArrowheads="1"/>
          </p:cNvSpPr>
          <p:nvPr/>
        </p:nvSpPr>
        <p:spPr bwMode="auto">
          <a:xfrm>
            <a:off x="4216400" y="3381375"/>
            <a:ext cx="477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0.60</a:t>
            </a:r>
          </a:p>
        </p:txBody>
      </p:sp>
      <p:sp>
        <p:nvSpPr>
          <p:cNvPr id="107544" name="object 24"/>
          <p:cNvSpPr txBox="1">
            <a:spLocks noChangeArrowheads="1"/>
          </p:cNvSpPr>
          <p:nvPr/>
        </p:nvSpPr>
        <p:spPr bwMode="auto">
          <a:xfrm>
            <a:off x="4216400" y="3898900"/>
            <a:ext cx="4778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0.75</a:t>
            </a:r>
          </a:p>
        </p:txBody>
      </p:sp>
      <p:sp>
        <p:nvSpPr>
          <p:cNvPr id="107545" name="object 25"/>
          <p:cNvSpPr txBox="1">
            <a:spLocks noChangeArrowheads="1"/>
          </p:cNvSpPr>
          <p:nvPr/>
        </p:nvSpPr>
        <p:spPr bwMode="auto">
          <a:xfrm>
            <a:off x="4216400" y="4418013"/>
            <a:ext cx="477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0.86</a:t>
            </a:r>
          </a:p>
        </p:txBody>
      </p:sp>
      <p:sp>
        <p:nvSpPr>
          <p:cNvPr id="26" name="object 26"/>
          <p:cNvSpPr txBox="1"/>
          <p:nvPr/>
        </p:nvSpPr>
        <p:spPr>
          <a:xfrm>
            <a:off x="5080000" y="2627313"/>
            <a:ext cx="658813" cy="292100"/>
          </a:xfrm>
          <a:prstGeom prst="rect">
            <a:avLst/>
          </a:prstGeom>
        </p:spPr>
        <p:txBody>
          <a:bodyPr lIns="0" tIns="0" rIns="0" bIns="0">
            <a:spAutoFit/>
          </a:bodyPr>
          <a:lstStyle/>
          <a:p>
            <a:pPr marL="12700" algn="ctr" eaLnBrk="1" hangingPunct="1">
              <a:defRPr/>
            </a:pPr>
            <a:r>
              <a:rPr sz="2000" spc="-5" dirty="0">
                <a:latin typeface="Calibri"/>
                <a:cs typeface="Calibri"/>
              </a:rPr>
              <a:t>O</a:t>
            </a:r>
            <a:r>
              <a:rPr sz="2000" spc="5" dirty="0">
                <a:latin typeface="Calibri"/>
                <a:cs typeface="Calibri"/>
              </a:rPr>
              <a:t>S</a:t>
            </a:r>
            <a:r>
              <a:rPr sz="2000" spc="-5" dirty="0">
                <a:latin typeface="Calibri"/>
                <a:cs typeface="Calibri"/>
              </a:rPr>
              <a:t>C</a:t>
            </a:r>
            <a:r>
              <a:rPr sz="2000" spc="5" dirty="0">
                <a:latin typeface="Calibri"/>
                <a:cs typeface="Calibri"/>
              </a:rPr>
              <a:t>E</a:t>
            </a:r>
            <a:r>
              <a:rPr sz="1950" spc="15" baseline="25641" dirty="0">
                <a:latin typeface="Calibri"/>
                <a:cs typeface="Calibri"/>
              </a:rPr>
              <a:t>5</a:t>
            </a:r>
            <a:endParaRPr sz="1950" baseline="25641" dirty="0">
              <a:latin typeface="Calibri"/>
              <a:cs typeface="Calibri"/>
            </a:endParaRPr>
          </a:p>
        </p:txBody>
      </p:sp>
      <p:sp>
        <p:nvSpPr>
          <p:cNvPr id="107547" name="object 27"/>
          <p:cNvSpPr txBox="1">
            <a:spLocks noChangeArrowheads="1"/>
          </p:cNvSpPr>
          <p:nvPr/>
        </p:nvSpPr>
        <p:spPr bwMode="auto">
          <a:xfrm>
            <a:off x="5080000" y="3381375"/>
            <a:ext cx="477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0.54</a:t>
            </a:r>
          </a:p>
        </p:txBody>
      </p:sp>
      <p:sp>
        <p:nvSpPr>
          <p:cNvPr id="107548" name="object 28"/>
          <p:cNvSpPr txBox="1">
            <a:spLocks noChangeArrowheads="1"/>
          </p:cNvSpPr>
          <p:nvPr/>
        </p:nvSpPr>
        <p:spPr bwMode="auto">
          <a:xfrm>
            <a:off x="5080000" y="3898900"/>
            <a:ext cx="4778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0.70</a:t>
            </a:r>
          </a:p>
        </p:txBody>
      </p:sp>
      <p:sp>
        <p:nvSpPr>
          <p:cNvPr id="107549" name="object 29"/>
          <p:cNvSpPr txBox="1">
            <a:spLocks noChangeArrowheads="1"/>
          </p:cNvSpPr>
          <p:nvPr/>
        </p:nvSpPr>
        <p:spPr bwMode="auto">
          <a:xfrm>
            <a:off x="5080000" y="4418013"/>
            <a:ext cx="477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0.82</a:t>
            </a:r>
          </a:p>
        </p:txBody>
      </p:sp>
      <p:sp>
        <p:nvSpPr>
          <p:cNvPr id="107550" name="object 30"/>
          <p:cNvSpPr txBox="1">
            <a:spLocks noChangeArrowheads="1"/>
          </p:cNvSpPr>
          <p:nvPr/>
        </p:nvSpPr>
        <p:spPr bwMode="auto">
          <a:xfrm>
            <a:off x="5080000" y="4935538"/>
            <a:ext cx="4778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0.90</a:t>
            </a:r>
          </a:p>
        </p:txBody>
      </p:sp>
      <p:sp>
        <p:nvSpPr>
          <p:cNvPr id="107551" name="object 31"/>
          <p:cNvSpPr txBox="1">
            <a:spLocks noChangeArrowheads="1"/>
          </p:cNvSpPr>
          <p:nvPr/>
        </p:nvSpPr>
        <p:spPr bwMode="auto">
          <a:xfrm>
            <a:off x="6710363" y="1825625"/>
            <a:ext cx="8477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163"/>
              </a:lnSpc>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Practice Video Assess- ment</a:t>
            </a:r>
            <a:r>
              <a:rPr lang="en-US" altLang="en-US" sz="1900" baseline="26000" dirty="0">
                <a:latin typeface="Calibri" panose="020F0502020204030204" pitchFamily="34" charset="0"/>
                <a:ea typeface="Calibri" panose="020F0502020204030204" pitchFamily="34" charset="0"/>
                <a:cs typeface="Calibri" panose="020F0502020204030204" pitchFamily="34" charset="0"/>
              </a:rPr>
              <a:t>7</a:t>
            </a:r>
          </a:p>
        </p:txBody>
      </p:sp>
      <p:sp>
        <p:nvSpPr>
          <p:cNvPr id="107552" name="object 32"/>
          <p:cNvSpPr txBox="1">
            <a:spLocks noChangeArrowheads="1"/>
          </p:cNvSpPr>
          <p:nvPr/>
        </p:nvSpPr>
        <p:spPr bwMode="auto">
          <a:xfrm>
            <a:off x="6710363" y="3389313"/>
            <a:ext cx="477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0.62</a:t>
            </a:r>
          </a:p>
        </p:txBody>
      </p:sp>
      <p:sp>
        <p:nvSpPr>
          <p:cNvPr id="107553" name="object 33"/>
          <p:cNvSpPr txBox="1">
            <a:spLocks noChangeArrowheads="1"/>
          </p:cNvSpPr>
          <p:nvPr/>
        </p:nvSpPr>
        <p:spPr bwMode="auto">
          <a:xfrm>
            <a:off x="6710363" y="3906838"/>
            <a:ext cx="4778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0.77</a:t>
            </a:r>
          </a:p>
          <a:p>
            <a:pPr algn="ctr" eaLnBrk="1" hangingPunct="1">
              <a:spcBef>
                <a:spcPts val="1675"/>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0.87</a:t>
            </a:r>
          </a:p>
          <a:p>
            <a:pPr algn="ctr" eaLnBrk="1" hangingPunct="1">
              <a:spcBef>
                <a:spcPts val="1675"/>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0.93</a:t>
            </a:r>
          </a:p>
        </p:txBody>
      </p:sp>
      <p:sp>
        <p:nvSpPr>
          <p:cNvPr id="107554" name="object 34"/>
          <p:cNvSpPr>
            <a:spLocks/>
          </p:cNvSpPr>
          <p:nvPr/>
        </p:nvSpPr>
        <p:spPr bwMode="auto">
          <a:xfrm>
            <a:off x="65088" y="3133725"/>
            <a:ext cx="8828087" cy="7938"/>
          </a:xfrm>
          <a:custGeom>
            <a:avLst/>
            <a:gdLst>
              <a:gd name="T0" fmla="*/ 0 w 8828405"/>
              <a:gd name="T1" fmla="*/ 0 h 8255"/>
              <a:gd name="T2" fmla="*/ 8826497 w 8828405"/>
              <a:gd name="T3" fmla="*/ 6578 h 8255"/>
              <a:gd name="T4" fmla="*/ 0 60000 65536"/>
              <a:gd name="T5" fmla="*/ 0 60000 65536"/>
            </a:gdLst>
            <a:ahLst/>
            <a:cxnLst>
              <a:cxn ang="T4">
                <a:pos x="T0" y="T1"/>
              </a:cxn>
              <a:cxn ang="T5">
                <a:pos x="T2" y="T3"/>
              </a:cxn>
            </a:cxnLst>
            <a:rect l="0" t="0" r="r" b="b"/>
            <a:pathLst>
              <a:path w="8828405" h="8255">
                <a:moveTo>
                  <a:pt x="0" y="0"/>
                </a:moveTo>
                <a:lnTo>
                  <a:pt x="8828087" y="80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5" name="object 35"/>
          <p:cNvSpPr txBox="1"/>
          <p:nvPr/>
        </p:nvSpPr>
        <p:spPr>
          <a:xfrm>
            <a:off x="3886200" y="5572125"/>
            <a:ext cx="1447800" cy="550863"/>
          </a:xfrm>
          <a:prstGeom prst="rect">
            <a:avLst/>
          </a:prstGeom>
        </p:spPr>
        <p:txBody>
          <a:bodyPr lIns="0" tIns="0" rIns="0" bIns="0">
            <a:spAutoFit/>
          </a:bodyPr>
          <a:lstStyle/>
          <a:p>
            <a:pPr marL="12700" eaLnBrk="1" hangingPunct="1">
              <a:defRPr/>
            </a:pPr>
            <a:r>
              <a:rPr sz="1200" spc="-7" baseline="24305" dirty="0">
                <a:latin typeface="Calibri"/>
                <a:cs typeface="Calibri"/>
              </a:rPr>
              <a:t>4</a:t>
            </a:r>
            <a:r>
              <a:rPr sz="1200" spc="-40" dirty="0">
                <a:latin typeface="Calibri"/>
                <a:cs typeface="Calibri"/>
              </a:rPr>
              <a:t>W</a:t>
            </a:r>
            <a:r>
              <a:rPr sz="1200" dirty="0">
                <a:latin typeface="Calibri"/>
                <a:cs typeface="Calibri"/>
              </a:rPr>
              <a:t>ass</a:t>
            </a:r>
            <a:r>
              <a:rPr sz="1200" spc="-15" dirty="0">
                <a:latin typeface="Calibri"/>
                <a:cs typeface="Calibri"/>
              </a:rPr>
              <a:t> e</a:t>
            </a:r>
            <a:r>
              <a:rPr sz="1200" dirty="0">
                <a:latin typeface="Calibri"/>
                <a:cs typeface="Calibri"/>
              </a:rPr>
              <a:t>t</a:t>
            </a:r>
            <a:r>
              <a:rPr sz="1200" spc="5" dirty="0">
                <a:latin typeface="Calibri"/>
                <a:cs typeface="Calibri"/>
              </a:rPr>
              <a:t> </a:t>
            </a:r>
            <a:r>
              <a:rPr sz="1200" dirty="0">
                <a:latin typeface="Calibri"/>
                <a:cs typeface="Calibri"/>
              </a:rPr>
              <a:t>al., 2001</a:t>
            </a:r>
          </a:p>
          <a:p>
            <a:pPr marL="12700" eaLnBrk="1" hangingPunct="1">
              <a:defRPr/>
            </a:pPr>
            <a:r>
              <a:rPr sz="1200" baseline="24305" dirty="0">
                <a:latin typeface="Calibri"/>
                <a:cs typeface="Calibri"/>
              </a:rPr>
              <a:t>5</a:t>
            </a:r>
            <a:r>
              <a:rPr sz="1200" spc="-70" dirty="0">
                <a:latin typeface="Calibri"/>
                <a:cs typeface="Calibri"/>
              </a:rPr>
              <a:t>V</a:t>
            </a:r>
            <a:r>
              <a:rPr sz="1200" dirty="0">
                <a:latin typeface="Calibri"/>
                <a:cs typeface="Calibri"/>
              </a:rPr>
              <a:t>an</a:t>
            </a:r>
            <a:r>
              <a:rPr sz="1200" spc="-15" dirty="0">
                <a:latin typeface="Calibri"/>
                <a:cs typeface="Calibri"/>
              </a:rPr>
              <a:t> </a:t>
            </a:r>
            <a:r>
              <a:rPr sz="1200" dirty="0">
                <a:latin typeface="Calibri"/>
                <a:cs typeface="Calibri"/>
              </a:rPr>
              <a:t>d</a:t>
            </a:r>
            <a:r>
              <a:rPr sz="1200" spc="-5" dirty="0">
                <a:latin typeface="Calibri"/>
                <a:cs typeface="Calibri"/>
              </a:rPr>
              <a:t>er</a:t>
            </a:r>
            <a:r>
              <a:rPr sz="1200" spc="-20" dirty="0">
                <a:latin typeface="Calibri"/>
                <a:cs typeface="Calibri"/>
              </a:rPr>
              <a:t> </a:t>
            </a:r>
            <a:r>
              <a:rPr sz="1200" dirty="0">
                <a:latin typeface="Calibri"/>
                <a:cs typeface="Calibri"/>
              </a:rPr>
              <a:t>Vle</a:t>
            </a:r>
            <a:r>
              <a:rPr sz="1200" spc="5" dirty="0">
                <a:latin typeface="Calibri"/>
                <a:cs typeface="Calibri"/>
              </a:rPr>
              <a:t>u</a:t>
            </a:r>
            <a:r>
              <a:rPr sz="1200" spc="-15" dirty="0">
                <a:latin typeface="Calibri"/>
                <a:cs typeface="Calibri"/>
              </a:rPr>
              <a:t>t</a:t>
            </a:r>
            <a:r>
              <a:rPr sz="1200" spc="-10" dirty="0">
                <a:latin typeface="Calibri"/>
                <a:cs typeface="Calibri"/>
              </a:rPr>
              <a:t>e</a:t>
            </a:r>
            <a:r>
              <a:rPr sz="1200" spc="-5" dirty="0">
                <a:latin typeface="Calibri"/>
                <a:cs typeface="Calibri"/>
              </a:rPr>
              <a:t>n,</a:t>
            </a:r>
            <a:r>
              <a:rPr sz="1200" spc="-35" dirty="0">
                <a:latin typeface="Calibri"/>
                <a:cs typeface="Calibri"/>
              </a:rPr>
              <a:t> </a:t>
            </a:r>
            <a:r>
              <a:rPr sz="1200" spc="-10" dirty="0">
                <a:latin typeface="Calibri"/>
                <a:cs typeface="Calibri"/>
              </a:rPr>
              <a:t>1</a:t>
            </a:r>
            <a:r>
              <a:rPr sz="1200" spc="-5" dirty="0">
                <a:latin typeface="Calibri"/>
                <a:cs typeface="Calibri"/>
              </a:rPr>
              <a:t>9</a:t>
            </a:r>
            <a:r>
              <a:rPr sz="1200" spc="-10" dirty="0">
                <a:latin typeface="Calibri"/>
                <a:cs typeface="Calibri"/>
              </a:rPr>
              <a:t>88</a:t>
            </a:r>
            <a:endParaRPr sz="1200" dirty="0">
              <a:latin typeface="Calibri"/>
              <a:cs typeface="Calibri"/>
            </a:endParaRPr>
          </a:p>
          <a:p>
            <a:pPr marL="12700" eaLnBrk="1" hangingPunct="1">
              <a:defRPr/>
            </a:pPr>
            <a:r>
              <a:rPr sz="1200" baseline="24305" dirty="0">
                <a:latin typeface="Calibri"/>
                <a:cs typeface="Calibri"/>
              </a:rPr>
              <a:t>6</a:t>
            </a:r>
            <a:r>
              <a:rPr sz="1200" spc="-10" dirty="0">
                <a:latin typeface="Calibri"/>
                <a:cs typeface="Calibri"/>
              </a:rPr>
              <a:t>No</a:t>
            </a:r>
            <a:r>
              <a:rPr sz="1200" spc="-20" dirty="0">
                <a:latin typeface="Calibri"/>
                <a:cs typeface="Calibri"/>
              </a:rPr>
              <a:t>r</a:t>
            </a:r>
            <a:r>
              <a:rPr sz="1200" spc="-10" dirty="0">
                <a:latin typeface="Calibri"/>
                <a:cs typeface="Calibri"/>
              </a:rPr>
              <a:t>c</a:t>
            </a:r>
            <a:r>
              <a:rPr sz="1200" dirty="0">
                <a:latin typeface="Calibri"/>
                <a:cs typeface="Calibri"/>
              </a:rPr>
              <a:t>ini</a:t>
            </a:r>
            <a:r>
              <a:rPr sz="1200" spc="-35" dirty="0">
                <a:latin typeface="Calibri"/>
                <a:cs typeface="Calibri"/>
              </a:rPr>
              <a:t> </a:t>
            </a:r>
            <a:r>
              <a:rPr sz="1200" spc="-20" dirty="0">
                <a:latin typeface="Calibri"/>
                <a:cs typeface="Calibri"/>
              </a:rPr>
              <a:t>e</a:t>
            </a:r>
            <a:r>
              <a:rPr sz="1200" spc="-5" dirty="0">
                <a:latin typeface="Calibri"/>
                <a:cs typeface="Calibri"/>
              </a:rPr>
              <a:t>t</a:t>
            </a:r>
            <a:r>
              <a:rPr sz="1200" spc="5" dirty="0">
                <a:latin typeface="Calibri"/>
                <a:cs typeface="Calibri"/>
              </a:rPr>
              <a:t> </a:t>
            </a:r>
            <a:r>
              <a:rPr sz="1200" dirty="0">
                <a:latin typeface="Calibri"/>
                <a:cs typeface="Calibri"/>
              </a:rPr>
              <a:t>al., </a:t>
            </a:r>
            <a:r>
              <a:rPr sz="1200" spc="-10" dirty="0">
                <a:latin typeface="Calibri"/>
                <a:cs typeface="Calibri"/>
              </a:rPr>
              <a:t>1</a:t>
            </a:r>
            <a:r>
              <a:rPr sz="1200" spc="-5" dirty="0">
                <a:latin typeface="Calibri"/>
                <a:cs typeface="Calibri"/>
              </a:rPr>
              <a:t>9</a:t>
            </a:r>
            <a:r>
              <a:rPr sz="1200" spc="-10" dirty="0">
                <a:latin typeface="Calibri"/>
                <a:cs typeface="Calibri"/>
              </a:rPr>
              <a:t>99</a:t>
            </a:r>
            <a:endParaRPr sz="1200" dirty="0">
              <a:latin typeface="Calibri"/>
              <a:cs typeface="Calibri"/>
            </a:endParaRPr>
          </a:p>
        </p:txBody>
      </p:sp>
      <p:sp>
        <p:nvSpPr>
          <p:cNvPr id="107556" name="object 36"/>
          <p:cNvSpPr txBox="1">
            <a:spLocks noChangeArrowheads="1"/>
          </p:cNvSpPr>
          <p:nvPr/>
        </p:nvSpPr>
        <p:spPr bwMode="auto">
          <a:xfrm>
            <a:off x="7735888" y="2120900"/>
            <a:ext cx="7953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163"/>
              </a:lnSpc>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In- cognito SPs</a:t>
            </a:r>
            <a:r>
              <a:rPr lang="en-US" altLang="en-US" sz="1900" baseline="26000" dirty="0">
                <a:latin typeface="Calibri" panose="020F0502020204030204" pitchFamily="34" charset="0"/>
                <a:ea typeface="Calibri" panose="020F0502020204030204" pitchFamily="34" charset="0"/>
                <a:cs typeface="Calibri" panose="020F0502020204030204" pitchFamily="34" charset="0"/>
              </a:rPr>
              <a:t>8</a:t>
            </a:r>
          </a:p>
        </p:txBody>
      </p:sp>
      <p:sp>
        <p:nvSpPr>
          <p:cNvPr id="107557" name="object 37"/>
          <p:cNvSpPr txBox="1">
            <a:spLocks noChangeArrowheads="1"/>
          </p:cNvSpPr>
          <p:nvPr/>
        </p:nvSpPr>
        <p:spPr bwMode="auto">
          <a:xfrm>
            <a:off x="7735888" y="3411538"/>
            <a:ext cx="47783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0.61</a:t>
            </a:r>
          </a:p>
          <a:p>
            <a:pPr algn="ctr" eaLnBrk="1" hangingPunct="1">
              <a:spcBef>
                <a:spcPts val="1675"/>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0.76</a:t>
            </a:r>
          </a:p>
        </p:txBody>
      </p:sp>
      <p:sp>
        <p:nvSpPr>
          <p:cNvPr id="107558" name="object 38"/>
          <p:cNvSpPr txBox="1">
            <a:spLocks noChangeArrowheads="1"/>
          </p:cNvSpPr>
          <p:nvPr/>
        </p:nvSpPr>
        <p:spPr bwMode="auto">
          <a:xfrm>
            <a:off x="7735888" y="4448175"/>
            <a:ext cx="477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0.86</a:t>
            </a:r>
          </a:p>
        </p:txBody>
      </p:sp>
      <p:sp>
        <p:nvSpPr>
          <p:cNvPr id="107559" name="object 39"/>
          <p:cNvSpPr txBox="1">
            <a:spLocks noChangeArrowheads="1"/>
          </p:cNvSpPr>
          <p:nvPr/>
        </p:nvSpPr>
        <p:spPr bwMode="auto">
          <a:xfrm>
            <a:off x="7735888" y="4965700"/>
            <a:ext cx="477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0.93</a:t>
            </a:r>
          </a:p>
        </p:txBody>
      </p:sp>
      <p:sp>
        <p:nvSpPr>
          <p:cNvPr id="107560" name="object 40"/>
          <p:cNvSpPr txBox="1">
            <a:spLocks noChangeArrowheads="1"/>
          </p:cNvSpPr>
          <p:nvPr/>
        </p:nvSpPr>
        <p:spPr bwMode="auto">
          <a:xfrm>
            <a:off x="5935663" y="2397125"/>
            <a:ext cx="5048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163"/>
              </a:lnSpc>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Mini CEX</a:t>
            </a:r>
            <a:r>
              <a:rPr lang="en-US" altLang="en-US" sz="1900" baseline="26000" dirty="0">
                <a:latin typeface="Calibri" panose="020F0502020204030204" pitchFamily="34" charset="0"/>
                <a:ea typeface="Calibri" panose="020F0502020204030204" pitchFamily="34" charset="0"/>
                <a:cs typeface="Calibri" panose="020F0502020204030204" pitchFamily="34" charset="0"/>
              </a:rPr>
              <a:t>6</a:t>
            </a:r>
          </a:p>
        </p:txBody>
      </p:sp>
      <p:sp>
        <p:nvSpPr>
          <p:cNvPr id="107561" name="object 41"/>
          <p:cNvSpPr txBox="1">
            <a:spLocks noChangeArrowheads="1"/>
          </p:cNvSpPr>
          <p:nvPr/>
        </p:nvSpPr>
        <p:spPr bwMode="auto">
          <a:xfrm>
            <a:off x="5935663" y="3413125"/>
            <a:ext cx="477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0.73</a:t>
            </a:r>
          </a:p>
        </p:txBody>
      </p:sp>
      <p:sp>
        <p:nvSpPr>
          <p:cNvPr id="107562" name="object 42"/>
          <p:cNvSpPr txBox="1">
            <a:spLocks noChangeArrowheads="1"/>
          </p:cNvSpPr>
          <p:nvPr/>
        </p:nvSpPr>
        <p:spPr bwMode="auto">
          <a:xfrm>
            <a:off x="5935663" y="3930650"/>
            <a:ext cx="47783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0.84</a:t>
            </a:r>
          </a:p>
          <a:p>
            <a:pPr algn="ctr" eaLnBrk="1" hangingPunct="1">
              <a:spcBef>
                <a:spcPts val="1675"/>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0.92</a:t>
            </a:r>
          </a:p>
        </p:txBody>
      </p:sp>
      <p:sp>
        <p:nvSpPr>
          <p:cNvPr id="107563" name="object 43"/>
          <p:cNvSpPr txBox="1">
            <a:spLocks noChangeArrowheads="1"/>
          </p:cNvSpPr>
          <p:nvPr/>
        </p:nvSpPr>
        <p:spPr bwMode="auto">
          <a:xfrm>
            <a:off x="5935663" y="4967288"/>
            <a:ext cx="4778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0.96</a:t>
            </a:r>
          </a:p>
        </p:txBody>
      </p:sp>
      <p:sp>
        <p:nvSpPr>
          <p:cNvPr id="44" name="object 44"/>
          <p:cNvSpPr txBox="1"/>
          <p:nvPr/>
        </p:nvSpPr>
        <p:spPr>
          <a:xfrm>
            <a:off x="6291263" y="5584825"/>
            <a:ext cx="1079500" cy="368300"/>
          </a:xfrm>
          <a:prstGeom prst="rect">
            <a:avLst/>
          </a:prstGeom>
        </p:spPr>
        <p:txBody>
          <a:bodyPr lIns="0" tIns="0" rIns="0" bIns="0">
            <a:spAutoFit/>
          </a:bodyPr>
          <a:lstStyle/>
          <a:p>
            <a:pPr marL="12700" eaLnBrk="1" hangingPunct="1">
              <a:defRPr/>
            </a:pPr>
            <a:r>
              <a:rPr sz="1200" baseline="24305" dirty="0">
                <a:latin typeface="Calibri"/>
                <a:cs typeface="Calibri"/>
              </a:rPr>
              <a:t>7</a:t>
            </a:r>
            <a:r>
              <a:rPr sz="1200" spc="-10" dirty="0">
                <a:latin typeface="Calibri"/>
                <a:cs typeface="Calibri"/>
              </a:rPr>
              <a:t>Ram </a:t>
            </a:r>
            <a:r>
              <a:rPr sz="1200" spc="-20" dirty="0">
                <a:latin typeface="Calibri"/>
                <a:cs typeface="Calibri"/>
              </a:rPr>
              <a:t>e</a:t>
            </a:r>
            <a:r>
              <a:rPr sz="1200" spc="-5" dirty="0">
                <a:latin typeface="Calibri"/>
                <a:cs typeface="Calibri"/>
              </a:rPr>
              <a:t>t </a:t>
            </a:r>
            <a:r>
              <a:rPr sz="1200" dirty="0">
                <a:latin typeface="Calibri"/>
                <a:cs typeface="Calibri"/>
              </a:rPr>
              <a:t>al., </a:t>
            </a:r>
            <a:r>
              <a:rPr sz="1200" spc="-10" dirty="0">
                <a:latin typeface="Calibri"/>
                <a:cs typeface="Calibri"/>
              </a:rPr>
              <a:t>1</a:t>
            </a:r>
            <a:r>
              <a:rPr sz="1200" spc="-5" dirty="0">
                <a:latin typeface="Calibri"/>
                <a:cs typeface="Calibri"/>
              </a:rPr>
              <a:t>9</a:t>
            </a:r>
            <a:r>
              <a:rPr sz="1200" spc="-10" dirty="0">
                <a:latin typeface="Calibri"/>
                <a:cs typeface="Calibri"/>
              </a:rPr>
              <a:t>99</a:t>
            </a:r>
            <a:endParaRPr sz="1200" dirty="0">
              <a:latin typeface="Calibri"/>
              <a:cs typeface="Calibri"/>
            </a:endParaRPr>
          </a:p>
          <a:p>
            <a:pPr marL="12700" eaLnBrk="1" hangingPunct="1">
              <a:defRPr/>
            </a:pPr>
            <a:r>
              <a:rPr sz="1200" baseline="24305" dirty="0">
                <a:latin typeface="Calibri"/>
                <a:cs typeface="Calibri"/>
              </a:rPr>
              <a:t>8</a:t>
            </a:r>
            <a:r>
              <a:rPr sz="1200" spc="-10" dirty="0">
                <a:latin typeface="Calibri"/>
                <a:cs typeface="Calibri"/>
              </a:rPr>
              <a:t>Gor</a:t>
            </a:r>
            <a:r>
              <a:rPr sz="1200" spc="-15" dirty="0">
                <a:latin typeface="Calibri"/>
                <a:cs typeface="Calibri"/>
              </a:rPr>
              <a:t>t</a:t>
            </a:r>
            <a:r>
              <a:rPr sz="1200" spc="-10" dirty="0">
                <a:latin typeface="Calibri"/>
                <a:cs typeface="Calibri"/>
              </a:rPr>
              <a:t>e</a:t>
            </a:r>
            <a:r>
              <a:rPr sz="1200" spc="-110" dirty="0">
                <a:latin typeface="Calibri"/>
                <a:cs typeface="Calibri"/>
              </a:rPr>
              <a:t>r</a:t>
            </a:r>
            <a:r>
              <a:rPr sz="1200" spc="-5" dirty="0">
                <a:latin typeface="Calibri"/>
                <a:cs typeface="Calibri"/>
              </a:rPr>
              <a:t>,</a:t>
            </a:r>
            <a:r>
              <a:rPr sz="1200" spc="-20" dirty="0">
                <a:latin typeface="Calibri"/>
                <a:cs typeface="Calibri"/>
              </a:rPr>
              <a:t> </a:t>
            </a:r>
            <a:r>
              <a:rPr sz="1200" spc="-10" dirty="0">
                <a:latin typeface="Calibri"/>
                <a:cs typeface="Calibri"/>
              </a:rPr>
              <a:t>2</a:t>
            </a:r>
            <a:r>
              <a:rPr sz="1200" spc="-5" dirty="0">
                <a:latin typeface="Calibri"/>
                <a:cs typeface="Calibri"/>
              </a:rPr>
              <a:t>0</a:t>
            </a:r>
            <a:r>
              <a:rPr sz="1200" spc="-10" dirty="0">
                <a:latin typeface="Calibri"/>
                <a:cs typeface="Calibri"/>
              </a:rPr>
              <a:t>02</a:t>
            </a:r>
            <a:endParaRPr sz="1200" dirty="0">
              <a:latin typeface="Calibri"/>
              <a:cs typeface="Calibri"/>
            </a:endParaRPr>
          </a:p>
        </p:txBody>
      </p:sp>
      <p:sp>
        <p:nvSpPr>
          <p:cNvPr id="107565" name="TextBox 44"/>
          <p:cNvSpPr txBox="1">
            <a:spLocks noChangeArrowheads="1"/>
          </p:cNvSpPr>
          <p:nvPr/>
        </p:nvSpPr>
        <p:spPr bwMode="auto">
          <a:xfrm>
            <a:off x="2435225" y="6375276"/>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1" dirty="0"/>
              <a:t>From CPM Van der Vleuten; ACGME 2016</a:t>
            </a:r>
          </a:p>
        </p:txBody>
      </p:sp>
      <p:sp>
        <p:nvSpPr>
          <p:cNvPr id="3" name="Slide Number Placeholder 2"/>
          <p:cNvSpPr>
            <a:spLocks noGrp="1"/>
          </p:cNvSpPr>
          <p:nvPr>
            <p:ph type="sldNum" sz="quarter" idx="4294967295"/>
          </p:nvPr>
        </p:nvSpPr>
        <p:spPr>
          <a:xfrm>
            <a:off x="8589900" y="6349255"/>
            <a:ext cx="505979" cy="365125"/>
          </a:xfrm>
          <a:prstGeom prst="rect">
            <a:avLst/>
          </a:prstGeom>
        </p:spPr>
        <p:txBody>
          <a:bodyPr/>
          <a:lstStyle/>
          <a:p>
            <a:fld id="{EA068B19-C2EA-4834-91BF-B03B0CC58A53}" type="slidenum">
              <a:rPr lang="en-US" smtClean="0"/>
              <a:pPr/>
              <a:t>4</a:t>
            </a:fld>
            <a:endParaRPr lang="en-US" dirty="0"/>
          </a:p>
        </p:txBody>
      </p:sp>
    </p:spTree>
    <p:extLst>
      <p:ext uri="{BB962C8B-B14F-4D97-AF65-F5344CB8AC3E}">
        <p14:creationId xmlns:p14="http://schemas.microsoft.com/office/powerpoint/2010/main" val="116500171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3500"/>
            <a:ext cx="9144000" cy="6718300"/>
          </a:xfrm>
          <a:prstGeom prst="rect">
            <a:avLst/>
          </a:prstGeom>
        </p:spPr>
      </p:pic>
    </p:spTree>
    <p:extLst>
      <p:ext uri="{BB962C8B-B14F-4D97-AF65-F5344CB8AC3E}">
        <p14:creationId xmlns:p14="http://schemas.microsoft.com/office/powerpoint/2010/main" val="3476945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role of a Competence Committee?</a:t>
            </a:r>
            <a:endParaRPr lang="en-US"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40839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role of a Competence Committee?</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smtClean="0"/>
              <a:t>to </a:t>
            </a:r>
            <a:r>
              <a:rPr lang="en-US" dirty="0"/>
              <a:t>review and make decisions on a </a:t>
            </a:r>
            <a:r>
              <a:rPr lang="en-US" b="1" dirty="0"/>
              <a:t>learner’s achievement of EPAs </a:t>
            </a:r>
            <a:r>
              <a:rPr lang="en-US" dirty="0"/>
              <a:t>and their progression through the stages of training toward the national standards as set by the </a:t>
            </a:r>
            <a:r>
              <a:rPr lang="en-US" dirty="0" smtClean="0"/>
              <a:t>discipline. </a:t>
            </a:r>
          </a:p>
          <a:p>
            <a:pPr>
              <a:lnSpc>
                <a:spcPct val="110000"/>
              </a:lnSpc>
            </a:pPr>
            <a:r>
              <a:rPr lang="en-US" dirty="0" smtClean="0"/>
              <a:t>provides </a:t>
            </a:r>
            <a:r>
              <a:rPr lang="en-US" b="1" dirty="0"/>
              <a:t>guidance for training </a:t>
            </a:r>
            <a:r>
              <a:rPr lang="en-US" dirty="0"/>
              <a:t>activities to help a resident progress within his/her current stage. </a:t>
            </a:r>
            <a:endParaRPr lang="en-US" dirty="0" smtClean="0"/>
          </a:p>
          <a:p>
            <a:pPr>
              <a:lnSpc>
                <a:spcPct val="110000"/>
              </a:lnSpc>
            </a:pPr>
            <a:r>
              <a:rPr lang="en-US" dirty="0" smtClean="0"/>
              <a:t>Committee </a:t>
            </a:r>
            <a:r>
              <a:rPr lang="en-US" b="1" dirty="0"/>
              <a:t>decisions and recommendations </a:t>
            </a:r>
            <a:r>
              <a:rPr lang="en-US" dirty="0"/>
              <a:t>are made using highly integrative data from multiple EPA and milestone observations as well as feedback from clinical practice.</a:t>
            </a:r>
          </a:p>
        </p:txBody>
      </p:sp>
      <p:sp>
        <p:nvSpPr>
          <p:cNvPr id="4" name="TextBox 3"/>
          <p:cNvSpPr txBox="1"/>
          <p:nvPr/>
        </p:nvSpPr>
        <p:spPr>
          <a:xfrm>
            <a:off x="1587355" y="10344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59888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role of a Competence Committee?</a:t>
            </a:r>
            <a:endParaRPr lang="en-US" dirty="0"/>
          </a:p>
        </p:txBody>
      </p:sp>
      <p:sp>
        <p:nvSpPr>
          <p:cNvPr id="3" name="Content Placeholder 2"/>
          <p:cNvSpPr>
            <a:spLocks noGrp="1"/>
          </p:cNvSpPr>
          <p:nvPr>
            <p:ph idx="1"/>
          </p:nvPr>
        </p:nvSpPr>
        <p:spPr>
          <a:xfrm>
            <a:off x="628648" y="2055814"/>
            <a:ext cx="7992837" cy="3935412"/>
          </a:xfrm>
        </p:spPr>
        <p:txBody>
          <a:bodyPr/>
          <a:lstStyle/>
          <a:p>
            <a:pPr>
              <a:lnSpc>
                <a:spcPct val="100000"/>
              </a:lnSpc>
            </a:pPr>
            <a:r>
              <a:rPr lang="en-US" dirty="0" smtClean="0"/>
              <a:t>Supervisors observe and record low stakes observation based on how the resident performed</a:t>
            </a:r>
          </a:p>
          <a:p>
            <a:pPr>
              <a:lnSpc>
                <a:spcPct val="100000"/>
              </a:lnSpc>
            </a:pPr>
            <a:r>
              <a:rPr lang="en-US" dirty="0" smtClean="0"/>
              <a:t>They don’t have to make the final assessment</a:t>
            </a:r>
          </a:p>
          <a:p>
            <a:pPr>
              <a:lnSpc>
                <a:spcPct val="100000"/>
              </a:lnSpc>
            </a:pPr>
            <a:r>
              <a:rPr lang="en-US" dirty="0" smtClean="0"/>
              <a:t>The CC takes all the low stakes assessments and other assessment data and through the CC structure make promotion decisions</a:t>
            </a:r>
            <a:endParaRPr lang="en-US" dirty="0"/>
          </a:p>
        </p:txBody>
      </p:sp>
    </p:spTree>
    <p:extLst>
      <p:ext uri="{BB962C8B-B14F-4D97-AF65-F5344CB8AC3E}">
        <p14:creationId xmlns:p14="http://schemas.microsoft.com/office/powerpoint/2010/main" val="3823522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a Competence Committee?</a:t>
            </a:r>
          </a:p>
        </p:txBody>
      </p:sp>
      <p:sp>
        <p:nvSpPr>
          <p:cNvPr id="3" name="Content Placeholder 2"/>
          <p:cNvSpPr>
            <a:spLocks noGrp="1"/>
          </p:cNvSpPr>
          <p:nvPr>
            <p:ph idx="1"/>
          </p:nvPr>
        </p:nvSpPr>
        <p:spPr/>
        <p:txBody>
          <a:bodyPr>
            <a:normAutofit fontScale="70000" lnSpcReduction="20000"/>
          </a:bodyPr>
          <a:lstStyle/>
          <a:p>
            <a:pPr marL="0" indent="0" defTabSz="457200">
              <a:lnSpc>
                <a:spcPct val="110000"/>
              </a:lnSpc>
              <a:spcAft>
                <a:spcPct val="0"/>
              </a:spcAft>
              <a:buFont typeface="Times" charset="0"/>
              <a:buNone/>
              <a:defRPr/>
            </a:pPr>
            <a:r>
              <a:rPr lang="en-CA" sz="3200" dirty="0" smtClean="0"/>
              <a:t>Empowered to make </a:t>
            </a:r>
            <a:r>
              <a:rPr lang="en-CA" sz="3200" dirty="0"/>
              <a:t>decisions on:</a:t>
            </a:r>
          </a:p>
          <a:p>
            <a:pPr lvl="1" defTabSz="457200">
              <a:lnSpc>
                <a:spcPct val="110000"/>
              </a:lnSpc>
              <a:spcAft>
                <a:spcPct val="0"/>
              </a:spcAft>
              <a:defRPr/>
            </a:pPr>
            <a:r>
              <a:rPr lang="en-CA" sz="3000" dirty="0" smtClean="0"/>
              <a:t>Residents progressing </a:t>
            </a:r>
            <a:r>
              <a:rPr lang="en-CA" sz="3000" dirty="0"/>
              <a:t>from one stage to the next</a:t>
            </a:r>
          </a:p>
          <a:p>
            <a:pPr lvl="1" defTabSz="457200">
              <a:lnSpc>
                <a:spcPct val="110000"/>
              </a:lnSpc>
              <a:spcAft>
                <a:spcPct val="0"/>
              </a:spcAft>
              <a:defRPr/>
            </a:pPr>
            <a:r>
              <a:rPr lang="en-CA" sz="3000" dirty="0" smtClean="0"/>
              <a:t>Reviewing and monitoring </a:t>
            </a:r>
            <a:r>
              <a:rPr lang="en-CA" sz="3000" dirty="0"/>
              <a:t>individual learning </a:t>
            </a:r>
            <a:r>
              <a:rPr lang="en-CA" sz="3000" dirty="0" smtClean="0"/>
              <a:t>programs</a:t>
            </a:r>
          </a:p>
          <a:p>
            <a:pPr lvl="1" defTabSz="457200">
              <a:lnSpc>
                <a:spcPct val="110000"/>
              </a:lnSpc>
              <a:spcAft>
                <a:spcPct val="0"/>
              </a:spcAft>
              <a:defRPr/>
            </a:pPr>
            <a:r>
              <a:rPr lang="en-CA" sz="3000" dirty="0" smtClean="0"/>
              <a:t>Readiness </a:t>
            </a:r>
            <a:r>
              <a:rPr lang="en-CA" sz="3000" dirty="0"/>
              <a:t>for </a:t>
            </a:r>
            <a:r>
              <a:rPr lang="en-CA" sz="3000" dirty="0" smtClean="0"/>
              <a:t>RCPSC </a:t>
            </a:r>
            <a:r>
              <a:rPr lang="en-CA" sz="3000" dirty="0"/>
              <a:t>exams</a:t>
            </a:r>
          </a:p>
          <a:p>
            <a:pPr lvl="1" defTabSz="457200">
              <a:lnSpc>
                <a:spcPct val="110000"/>
              </a:lnSpc>
              <a:spcAft>
                <a:spcPct val="0"/>
              </a:spcAft>
              <a:defRPr/>
            </a:pPr>
            <a:r>
              <a:rPr lang="en-CA" sz="3000" dirty="0"/>
              <a:t>Readiness for unsupervised </a:t>
            </a:r>
            <a:r>
              <a:rPr lang="en-CA" sz="3000" dirty="0" smtClean="0"/>
              <a:t>practice</a:t>
            </a:r>
          </a:p>
          <a:p>
            <a:pPr defTabSz="457200">
              <a:lnSpc>
                <a:spcPct val="110000"/>
              </a:lnSpc>
              <a:spcAft>
                <a:spcPct val="0"/>
              </a:spcAft>
              <a:defRPr/>
            </a:pPr>
            <a:r>
              <a:rPr lang="en-CA" sz="3200" dirty="0" smtClean="0"/>
              <a:t>Big decisions need to be ratified by the RPC</a:t>
            </a:r>
            <a:endParaRPr lang="en-CA" sz="3200" dirty="0"/>
          </a:p>
          <a:p>
            <a:pPr defTabSz="457200">
              <a:lnSpc>
                <a:spcPct val="110000"/>
              </a:lnSpc>
              <a:spcAft>
                <a:spcPct val="0"/>
              </a:spcAft>
              <a:defRPr/>
            </a:pPr>
            <a:endParaRPr lang="en-CA" sz="3200" dirty="0"/>
          </a:p>
          <a:p>
            <a:pPr marL="0" indent="0" defTabSz="457200">
              <a:lnSpc>
                <a:spcPct val="110000"/>
              </a:lnSpc>
              <a:spcAft>
                <a:spcPct val="0"/>
              </a:spcAft>
              <a:buFont typeface="Times" charset="0"/>
              <a:buNone/>
              <a:defRPr/>
            </a:pPr>
            <a:r>
              <a:rPr lang="en-CA" sz="3200" dirty="0"/>
              <a:t>Guided by a National Competency Framework</a:t>
            </a:r>
          </a:p>
          <a:p>
            <a:endParaRPr lang="en-US" dirty="0"/>
          </a:p>
        </p:txBody>
      </p:sp>
    </p:spTree>
    <p:extLst>
      <p:ext uri="{BB962C8B-B14F-4D97-AF65-F5344CB8AC3E}">
        <p14:creationId xmlns:p14="http://schemas.microsoft.com/office/powerpoint/2010/main" val="2836601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BD Template English 4x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2" id="{E434984D-279F-2A47-9E35-F5EE37346E43}" vid="{E949FA18-A481-854B-B0DB-61E66CCD66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CBD Template English 4x3.potx</Template>
  <TotalTime>3602</TotalTime>
  <Words>1550</Words>
  <Application>Microsoft Office PowerPoint</Application>
  <PresentationFormat>On-screen Show (4:3)</PresentationFormat>
  <Paragraphs>200</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CBD Template English 4x3</vt:lpstr>
      <vt:lpstr>Competence Committees</vt:lpstr>
      <vt:lpstr>Objectives</vt:lpstr>
      <vt:lpstr>Why Competence Committees?</vt:lpstr>
      <vt:lpstr>Method reliability as a function of testing time</vt:lpstr>
      <vt:lpstr>PowerPoint Presentation</vt:lpstr>
      <vt:lpstr>What is the role of a Competence Committee?</vt:lpstr>
      <vt:lpstr>What is the role of a Competence Committee?</vt:lpstr>
      <vt:lpstr>What is the role of a Competence Committee?</vt:lpstr>
      <vt:lpstr>What is the role of a Competence Committee?</vt:lpstr>
      <vt:lpstr>How do you set up a Competence Committee?</vt:lpstr>
      <vt:lpstr>How do you set up a Competence Committee – nuts and bolts</vt:lpstr>
      <vt:lpstr>How do you set up a Competence Committee –   the nuts and bolts</vt:lpstr>
      <vt:lpstr>Primary Reviewer</vt:lpstr>
      <vt:lpstr>How does the Competence Committee report to the RTC?</vt:lpstr>
      <vt:lpstr>Eric Warm: Cincinnati</vt:lpstr>
      <vt:lpstr>PowerPoint Presentation</vt:lpstr>
      <vt:lpstr>Basic Committee Principles</vt:lpstr>
      <vt:lpstr>Theories Supporting Group Process</vt:lpstr>
      <vt:lpstr>Committee Benefits – Dr. Eric Holmboe</vt:lpstr>
      <vt:lpstr>“Wisdom of the Crowd”</vt:lpstr>
      <vt:lpstr>PowerPoint Presentation</vt:lpstr>
      <vt:lpstr>ePortfolio: Competence Committee Agenda</vt:lpstr>
      <vt:lpstr>Resources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Hesson, Tammy</cp:lastModifiedBy>
  <cp:revision>69</cp:revision>
  <dcterms:created xsi:type="dcterms:W3CDTF">2017-02-06T15:03:11Z</dcterms:created>
  <dcterms:modified xsi:type="dcterms:W3CDTF">2017-10-16T15:26:58Z</dcterms:modified>
</cp:coreProperties>
</file>