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256" r:id="rId2"/>
    <p:sldId id="384" r:id="rId3"/>
    <p:sldId id="368" r:id="rId4"/>
    <p:sldId id="385" r:id="rId5"/>
    <p:sldId id="386" r:id="rId6"/>
    <p:sldId id="387" r:id="rId7"/>
    <p:sldId id="403" r:id="rId8"/>
    <p:sldId id="376" r:id="rId9"/>
    <p:sldId id="404" r:id="rId10"/>
    <p:sldId id="350" r:id="rId11"/>
    <p:sldId id="389" r:id="rId12"/>
    <p:sldId id="390" r:id="rId13"/>
    <p:sldId id="391" r:id="rId14"/>
    <p:sldId id="392" r:id="rId15"/>
    <p:sldId id="393" r:id="rId16"/>
    <p:sldId id="395" r:id="rId17"/>
    <p:sldId id="396" r:id="rId18"/>
    <p:sldId id="344" r:id="rId19"/>
    <p:sldId id="315" r:id="rId20"/>
    <p:sldId id="345" r:id="rId21"/>
    <p:sldId id="366" r:id="rId22"/>
    <p:sldId id="317" r:id="rId23"/>
    <p:sldId id="397" r:id="rId24"/>
    <p:sldId id="310" r:id="rId25"/>
    <p:sldId id="371" r:id="rId26"/>
    <p:sldId id="398" r:id="rId27"/>
    <p:sldId id="359" r:id="rId28"/>
    <p:sldId id="365" r:id="rId29"/>
    <p:sldId id="400" r:id="rId30"/>
    <p:sldId id="401" r:id="rId31"/>
    <p:sldId id="402" r:id="rId32"/>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April" initials="MA" lastIdx="0" clrIdx="0"/>
  <p:cmAuthor id="1" name="Abbott, Cynthia" initials="AC" lastIdx="0" clrIdx="1"/>
  <p:cmAuthor id="2" name="Denyse Richardson" initials="DR"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4"/>
    <a:srgbClr val="007680"/>
    <a:srgbClr val="9A3324"/>
    <a:srgbClr val="F4753C"/>
    <a:srgbClr val="F4A34A"/>
    <a:srgbClr val="EF7521"/>
    <a:srgbClr val="2F5597"/>
    <a:srgbClr val="F39C3D"/>
    <a:srgbClr val="C87112"/>
    <a:srgbClr val="C49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6" autoAdjust="0"/>
    <p:restoredTop sz="68366" autoAdjust="0"/>
  </p:normalViewPr>
  <p:slideViewPr>
    <p:cSldViewPr snapToGrid="0" snapToObjects="1">
      <p:cViewPr>
        <p:scale>
          <a:sx n="60" d="100"/>
          <a:sy n="60" d="100"/>
        </p:scale>
        <p:origin x="-40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330"/>
    </p:cViewPr>
  </p:notesTextViewPr>
  <p:sorterViewPr>
    <p:cViewPr>
      <p:scale>
        <a:sx n="50" d="100"/>
        <a:sy n="50" d="100"/>
      </p:scale>
      <p:origin x="0" y="408"/>
    </p:cViewPr>
  </p:sorterViewPr>
  <p:notesViewPr>
    <p:cSldViewPr>
      <p:cViewPr>
        <p:scale>
          <a:sx n="100" d="100"/>
          <a:sy n="100" d="100"/>
        </p:scale>
        <p:origin x="-492" y="7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9B938E54-5CBB-49E2-8968-D7B557BD9824}" type="parTrans" cxnId="{60199440-417D-46A4-ADE3-2C928458C737}">
      <dgm:prSet/>
      <dgm:spPr/>
      <dgm:t>
        <a:bodyPr/>
        <a:lstStyle/>
        <a:p>
          <a:endParaRPr lang="en-US"/>
        </a:p>
      </dgm:t>
    </dgm:pt>
    <dgm:pt modelId="{CCDF9E5A-12C3-4EB3-BE5D-1D5AFDB55057}">
      <dgm:prSet phldrT="[Text]"/>
      <dgm:spPr>
        <a:solidFill>
          <a:srgbClr val="9A3324"/>
        </a:solidFill>
      </dgm:spPr>
      <dgm:t>
        <a:bodyPr/>
        <a:lstStyle/>
        <a:p>
          <a:r>
            <a:rPr lang="fr-CA" noProof="0" dirty="0" smtClean="0">
              <a:latin typeface="Verdana" panose="020B0604030504040204" pitchFamily="34" charset="0"/>
              <a:ea typeface="Verdana" panose="020B0604030504040204" pitchFamily="34" charset="0"/>
              <a:cs typeface="Verdana" panose="020B0604030504040204" pitchFamily="34" charset="0"/>
            </a:rPr>
            <a:t>Évaluation </a:t>
          </a:r>
          <a:br>
            <a:rPr lang="fr-CA" noProof="0" dirty="0" smtClean="0">
              <a:latin typeface="Verdana" panose="020B0604030504040204" pitchFamily="34" charset="0"/>
              <a:ea typeface="Verdana" panose="020B0604030504040204" pitchFamily="34" charset="0"/>
              <a:cs typeface="Verdana" panose="020B0604030504040204" pitchFamily="34" charset="0"/>
            </a:rPr>
          </a:br>
          <a:r>
            <a:rPr lang="fr-CA" noProof="0" dirty="0" smtClean="0">
              <a:latin typeface="Verdana" panose="020B0604030504040204" pitchFamily="34" charset="0"/>
              <a:ea typeface="Verdana" panose="020B0604030504040204" pitchFamily="34" charset="0"/>
              <a:cs typeface="Verdana" panose="020B0604030504040204" pitchFamily="34" charset="0"/>
            </a:rPr>
            <a:t>DE l'apprentissage </a:t>
          </a:r>
        </a:p>
      </dgm:t>
    </dgm:pt>
    <dgm:pt modelId="{608068A4-4E95-49F9-964D-62114BAFE66B}" type="parTrans" cxnId="{3F9EC5BF-F5E1-4D26-A7EE-5CD103D1A108}">
      <dgm:prSet/>
      <dgm:spPr/>
      <dgm:t>
        <a:bodyPr/>
        <a:lstStyle/>
        <a:p>
          <a:endParaRPr lang="en-US"/>
        </a:p>
      </dgm:t>
    </dgm:pt>
    <dgm:pt modelId="{548AA98E-8B44-44A3-A087-1635CA0E6E65}">
      <dgm:prSet phldrT="[Text]"/>
      <dgm:spPr>
        <a:ln>
          <a:solidFill>
            <a:srgbClr val="9A3324"/>
          </a:solidFill>
        </a:ln>
      </dgm:spPr>
      <dgm:t>
        <a:bodyPr anchor="b"/>
        <a:lstStyle/>
        <a:p>
          <a:r>
            <a:rPr lang="fr-CA" noProof="0" dirty="0" smtClean="0">
              <a:latin typeface="Verdana" panose="020B0604030504040204" pitchFamily="34" charset="0"/>
              <a:ea typeface="Verdana" panose="020B0604030504040204" pitchFamily="34" charset="0"/>
              <a:cs typeface="Verdana" panose="020B0604030504040204" pitchFamily="34" charset="0"/>
            </a:rPr>
            <a:t>« Évaluation sommative »</a:t>
          </a:r>
        </a:p>
      </dgm:t>
    </dgm:pt>
    <dgm:pt modelId="{C642616A-7CC0-494D-A829-697640A68FD7}" type="sibTrans" cxnId="{3F9EC5BF-F5E1-4D26-A7EE-5CD103D1A108}">
      <dgm:prSet/>
      <dgm:spPr/>
      <dgm:t>
        <a:bodyPr/>
        <a:lstStyle/>
        <a:p>
          <a:endParaRPr lang="en-US"/>
        </a:p>
      </dgm:t>
    </dgm:pt>
    <dgm:pt modelId="{0A695D9A-B1DD-4FF1-8885-2DB5B5BEDA0D}" type="parTrans" cxnId="{8689DED9-517C-4EDD-A997-7AB174B2430F}">
      <dgm:prSet/>
      <dgm:spPr/>
      <dgm:t>
        <a:bodyPr/>
        <a:lstStyle/>
        <a:p>
          <a:endParaRPr lang="en-CA"/>
        </a:p>
      </dgm:t>
    </dgm:pt>
    <dgm:pt modelId="{9522F2D6-9853-411A-B4B0-B1F866E3AB83}">
      <dgm:prSet phldrT="[Text]"/>
      <dgm:spPr>
        <a:ln>
          <a:solidFill>
            <a:srgbClr val="9A3324"/>
          </a:solidFill>
        </a:ln>
      </dgm:spPr>
      <dgm:t>
        <a:bodyPr anchor="b"/>
        <a:lstStyle/>
        <a:p>
          <a:r>
            <a:rPr lang="fr-CA" noProof="0" dirty="0" smtClean="0">
              <a:latin typeface="Verdana" panose="020B0604030504040204" pitchFamily="34" charset="0"/>
              <a:ea typeface="Verdana" panose="020B0604030504040204" pitchFamily="34" charset="0"/>
              <a:cs typeface="Verdana" panose="020B0604030504040204" pitchFamily="34" charset="0"/>
            </a:rPr>
            <a:t>Grande incidence</a:t>
          </a:r>
        </a:p>
      </dgm:t>
    </dgm:pt>
    <dgm:pt modelId="{5381BF9B-BBF3-4CC8-878A-105C8D3012C8}" type="sibTrans" cxnId="{8689DED9-517C-4EDD-A997-7AB174B2430F}">
      <dgm:prSet/>
      <dgm:spPr/>
      <dgm:t>
        <a:bodyPr/>
        <a:lstStyle/>
        <a:p>
          <a:endParaRPr lang="en-CA"/>
        </a:p>
      </dgm:t>
    </dgm:pt>
    <dgm:pt modelId="{20F57230-8712-4598-AB56-5BA1EE239836}" type="parTrans" cxnId="{096DE3DF-B13C-4E23-AF24-A640FFBFBD1B}">
      <dgm:prSet/>
      <dgm:spPr/>
      <dgm:t>
        <a:bodyPr/>
        <a:lstStyle/>
        <a:p>
          <a:endParaRPr lang="en-CA"/>
        </a:p>
      </dgm:t>
    </dgm:pt>
    <dgm:pt modelId="{79FFF278-FAE5-4D91-BFD3-BC3691C9CEFF}">
      <dgm:prSet phldrT="[Text]"/>
      <dgm:spPr>
        <a:ln>
          <a:solidFill>
            <a:srgbClr val="9A3324"/>
          </a:solidFill>
        </a:ln>
      </dgm:spPr>
      <dgm:t>
        <a:bodyPr anchor="b"/>
        <a:lstStyle/>
        <a:p>
          <a:r>
            <a:rPr lang="fr-CA" noProof="0" dirty="0" smtClean="0">
              <a:latin typeface="Verdana" panose="020B0604030504040204" pitchFamily="34" charset="0"/>
              <a:ea typeface="Verdana" panose="020B0604030504040204" pitchFamily="34" charset="0"/>
              <a:cs typeface="Verdana" panose="020B0604030504040204" pitchFamily="34" charset="0"/>
            </a:rPr>
            <a:t>À la fin du processus d’apprentissage</a:t>
          </a:r>
        </a:p>
      </dgm:t>
    </dgm:pt>
    <dgm:pt modelId="{CE50FC86-0181-4C95-B93B-16B81B6B1C00}" type="sibTrans" cxnId="{096DE3DF-B13C-4E23-AF24-A640FFBFBD1B}">
      <dgm:prSet/>
      <dgm:spPr/>
      <dgm:t>
        <a:bodyPr/>
        <a:lstStyle/>
        <a:p>
          <a:endParaRPr lang="en-CA"/>
        </a:p>
      </dgm:t>
    </dgm:pt>
    <dgm:pt modelId="{AF3A22C9-9315-43BE-814F-9A8D650453D9}" type="parTrans" cxnId="{F8EA923D-D7AC-4A76-AE6A-415E0FC86387}">
      <dgm:prSet/>
      <dgm:spPr/>
      <dgm:t>
        <a:bodyPr/>
        <a:lstStyle/>
        <a:p>
          <a:endParaRPr lang="en-CA"/>
        </a:p>
      </dgm:t>
    </dgm:pt>
    <dgm:pt modelId="{5916C3D1-489E-40EB-8273-B711B165814F}">
      <dgm:prSet phldrT="[Text]"/>
      <dgm:spPr>
        <a:ln>
          <a:solidFill>
            <a:srgbClr val="9A3324"/>
          </a:solidFill>
        </a:ln>
      </dgm:spPr>
      <dgm:t>
        <a:bodyPr anchor="b"/>
        <a:lstStyle/>
        <a:p>
          <a:r>
            <a:rPr lang="fr-CA" noProof="0" dirty="0" smtClean="0">
              <a:latin typeface="Verdana" panose="020B0604030504040204" pitchFamily="34" charset="0"/>
              <a:ea typeface="Verdana" panose="020B0604030504040204" pitchFamily="34" charset="0"/>
              <a:cs typeface="Verdana" panose="020B0604030504040204" pitchFamily="34" charset="0"/>
            </a:rPr>
            <a:t>Objectif : évaluer le résident à un moment précis de son apprentissage </a:t>
          </a:r>
        </a:p>
      </dgm:t>
    </dgm:pt>
    <dgm:pt modelId="{7E8FCDC8-3F68-41A8-8A48-790809649F40}" type="sibTrans" cxnId="{F8EA923D-D7AC-4A76-AE6A-415E0FC86387}">
      <dgm:prSet/>
      <dgm:spPr/>
      <dgm:t>
        <a:bodyPr/>
        <a:lstStyle/>
        <a:p>
          <a:endParaRPr lang="en-CA"/>
        </a:p>
      </dgm:t>
    </dgm:pt>
    <dgm:pt modelId="{F3B7D072-6D77-4AEE-8765-61D1128EA12F}" type="sibTrans" cxnId="{60199440-417D-46A4-ADE3-2C928458C737}">
      <dgm:prSet/>
      <dgm:spPr/>
      <dgm:t>
        <a:bodyPr/>
        <a:lstStyle/>
        <a:p>
          <a:endParaRPr lang="en-US"/>
        </a:p>
      </dgm:t>
    </dgm:pt>
    <dgm:pt modelId="{F6460205-422B-4A12-8C82-5235BCA30202}" type="parTrans" cxnId="{4910B2AA-DC3F-409D-9BC0-B03F176A91C1}">
      <dgm:prSet/>
      <dgm:spPr/>
      <dgm:t>
        <a:bodyPr/>
        <a:lstStyle/>
        <a:p>
          <a:endParaRPr lang="en-US"/>
        </a:p>
      </dgm:t>
    </dgm:pt>
    <dgm:pt modelId="{6D81CA73-BBC8-44DE-8485-60BBD84D3B3A}">
      <dgm:prSet phldrT="[Text]"/>
      <dgm:spPr>
        <a:solidFill>
          <a:srgbClr val="9A3324"/>
        </a:solidFill>
      </dgm:spPr>
      <dgm:t>
        <a:bodyPr/>
        <a:lstStyle/>
        <a:p>
          <a:r>
            <a:rPr lang="fr-CA" noProof="0" dirty="0" smtClean="0">
              <a:latin typeface="Verdana" panose="020B0604030504040204" pitchFamily="34" charset="0"/>
              <a:ea typeface="Verdana" panose="020B0604030504040204" pitchFamily="34" charset="0"/>
              <a:cs typeface="Verdana" panose="020B0604030504040204" pitchFamily="34" charset="0"/>
            </a:rPr>
            <a:t>Évaluation AUX FINS d’apprentissage (</a:t>
          </a:r>
          <a:r>
            <a:rPr lang="fr-CA" noProof="0" dirty="0" smtClean="0">
              <a:latin typeface="Verdana" panose="020B0604030504040204" pitchFamily="34" charset="0"/>
              <a:ea typeface="Verdana" panose="020B0604030504040204" pitchFamily="34" charset="0"/>
              <a:cs typeface="Verdana" panose="020B0604030504040204" pitchFamily="34" charset="0"/>
            </a:rPr>
            <a:t>observations</a:t>
          </a:r>
          <a:r>
            <a:rPr lang="fr-CA" noProof="0" dirty="0" smtClean="0">
              <a:latin typeface="Verdana" panose="020B0604030504040204" pitchFamily="34" charset="0"/>
              <a:ea typeface="Verdana" panose="020B0604030504040204" pitchFamily="34" charset="0"/>
              <a:cs typeface="Verdana" panose="020B0604030504040204" pitchFamily="34" charset="0"/>
            </a:rPr>
            <a:t>) </a:t>
          </a:r>
        </a:p>
      </dgm:t>
    </dgm:pt>
    <dgm:pt modelId="{E139E4D9-B969-4D45-AC14-CFEC99EC456F}" type="parTrans" cxnId="{636BC86C-63FB-4309-BB83-B674DE08418C}">
      <dgm:prSet/>
      <dgm:spPr/>
      <dgm:t>
        <a:bodyPr/>
        <a:lstStyle/>
        <a:p>
          <a:endParaRPr lang="en-US"/>
        </a:p>
      </dgm:t>
    </dgm:pt>
    <dgm:pt modelId="{3D80BF38-9300-4E61-8A01-9A0E656BD631}">
      <dgm:prSet phldrT="[Text]"/>
      <dgm:spPr>
        <a:ln>
          <a:solidFill>
            <a:srgbClr val="9A3324"/>
          </a:solidFill>
        </a:ln>
      </dgm:spPr>
      <dgm:t>
        <a:bodyPr anchor="t"/>
        <a:lstStyle/>
        <a:p>
          <a:r>
            <a:rPr lang="fr-CA" noProof="0" dirty="0" smtClean="0">
              <a:latin typeface="Verdana" panose="020B0604030504040204" pitchFamily="34" charset="0"/>
              <a:ea typeface="Verdana" panose="020B0604030504040204" pitchFamily="34" charset="0"/>
              <a:cs typeface="Verdana" panose="020B0604030504040204" pitchFamily="34" charset="0"/>
            </a:rPr>
            <a:t>« Évaluation formative »</a:t>
          </a:r>
        </a:p>
      </dgm:t>
    </dgm:pt>
    <dgm:pt modelId="{4BA1E3D5-21DB-4E36-8438-AF921B4B9D71}" type="sibTrans" cxnId="{636BC86C-63FB-4309-BB83-B674DE08418C}">
      <dgm:prSet/>
      <dgm:spPr/>
      <dgm:t>
        <a:bodyPr/>
        <a:lstStyle/>
        <a:p>
          <a:endParaRPr lang="en-US"/>
        </a:p>
      </dgm:t>
    </dgm:pt>
    <dgm:pt modelId="{5B8C9C45-32EC-496D-ACBF-1984386CBCF3}" type="parTrans" cxnId="{B018385B-5A77-4999-8CB8-F253FA4539F7}">
      <dgm:prSet/>
      <dgm:spPr/>
      <dgm:t>
        <a:bodyPr/>
        <a:lstStyle/>
        <a:p>
          <a:endParaRPr lang="en-CA"/>
        </a:p>
      </dgm:t>
    </dgm:pt>
    <dgm:pt modelId="{D1FBE7FE-593E-48D2-BF93-B759517666EB}">
      <dgm:prSet phldrT="[Text]"/>
      <dgm:spPr>
        <a:ln>
          <a:solidFill>
            <a:srgbClr val="9A3324"/>
          </a:solidFill>
        </a:ln>
      </dgm:spPr>
      <dgm:t>
        <a:bodyPr anchor="t"/>
        <a:lstStyle/>
        <a:p>
          <a:r>
            <a:rPr lang="fr-CA" noProof="0" dirty="0" smtClean="0">
              <a:latin typeface="Verdana" panose="020B0604030504040204" pitchFamily="34" charset="0"/>
              <a:ea typeface="Verdana" panose="020B0604030504040204" pitchFamily="34" charset="0"/>
              <a:cs typeface="Verdana" panose="020B0604030504040204" pitchFamily="34" charset="0"/>
            </a:rPr>
            <a:t>Faible incidence, environnement sécuritaire</a:t>
          </a:r>
        </a:p>
      </dgm:t>
    </dgm:pt>
    <dgm:pt modelId="{B5F1A1A4-F8AD-4561-A43E-744C57874410}" type="sibTrans" cxnId="{B018385B-5A77-4999-8CB8-F253FA4539F7}">
      <dgm:prSet/>
      <dgm:spPr/>
      <dgm:t>
        <a:bodyPr/>
        <a:lstStyle/>
        <a:p>
          <a:endParaRPr lang="en-CA"/>
        </a:p>
      </dgm:t>
    </dgm:pt>
    <dgm:pt modelId="{33D73D43-5146-4091-B723-D3F5077EC91D}" type="parTrans" cxnId="{CB054C82-3911-4842-BC2D-BDCD89B66C0B}">
      <dgm:prSet/>
      <dgm:spPr/>
      <dgm:t>
        <a:bodyPr/>
        <a:lstStyle/>
        <a:p>
          <a:endParaRPr lang="en-CA"/>
        </a:p>
      </dgm:t>
    </dgm:pt>
    <dgm:pt modelId="{280C99EE-1A63-4205-8A72-EC79B99ECA5C}">
      <dgm:prSet phldrT="[Text]"/>
      <dgm:spPr>
        <a:ln>
          <a:solidFill>
            <a:srgbClr val="9A3324"/>
          </a:solidFill>
        </a:ln>
      </dgm:spPr>
      <dgm:t>
        <a:bodyPr anchor="t"/>
        <a:lstStyle/>
        <a:p>
          <a:r>
            <a:rPr lang="fr-CA" noProof="0" dirty="0" smtClean="0">
              <a:latin typeface="Verdana" panose="020B0604030504040204" pitchFamily="34" charset="0"/>
              <a:ea typeface="Verdana" panose="020B0604030504040204" pitchFamily="34" charset="0"/>
              <a:cs typeface="Verdana" panose="020B0604030504040204" pitchFamily="34" charset="0"/>
            </a:rPr>
            <a:t>Partie intégrante du processus d’apprentissage (fréquente et continue)</a:t>
          </a:r>
        </a:p>
      </dgm:t>
    </dgm:pt>
    <dgm:pt modelId="{2AE16535-DC7B-4668-8EE3-1A1CD88B1B15}" type="sibTrans" cxnId="{CB054C82-3911-4842-BC2D-BDCD89B66C0B}">
      <dgm:prSet/>
      <dgm:spPr/>
      <dgm:t>
        <a:bodyPr/>
        <a:lstStyle/>
        <a:p>
          <a:endParaRPr lang="en-CA"/>
        </a:p>
      </dgm:t>
    </dgm:pt>
    <dgm:pt modelId="{D647038E-C96B-40E1-88C7-397DC22FDD6D}" type="parTrans" cxnId="{2D982732-7D74-462B-8B58-1D8DDF812F54}">
      <dgm:prSet/>
      <dgm:spPr/>
      <dgm:t>
        <a:bodyPr/>
        <a:lstStyle/>
        <a:p>
          <a:endParaRPr lang="en-CA"/>
        </a:p>
      </dgm:t>
    </dgm:pt>
    <dgm:pt modelId="{1CBBAE6A-4371-44F3-9827-4E3A475190A2}">
      <dgm:prSet phldrT="[Text]"/>
      <dgm:spPr>
        <a:ln>
          <a:solidFill>
            <a:srgbClr val="9A3324"/>
          </a:solidFill>
        </a:ln>
      </dgm:spPr>
      <dgm:t>
        <a:bodyPr anchor="t"/>
        <a:lstStyle/>
        <a:p>
          <a:r>
            <a:rPr lang="fr-CA" noProof="0" dirty="0" smtClean="0">
              <a:latin typeface="Verdana" panose="020B0604030504040204" pitchFamily="34" charset="0"/>
              <a:ea typeface="Verdana" panose="020B0604030504040204" pitchFamily="34" charset="0"/>
              <a:cs typeface="Verdana" panose="020B0604030504040204" pitchFamily="34" charset="0"/>
            </a:rPr>
            <a:t>Objectif : suivre l’apprentissage/la progression et fournir une rétroaction immédiate pour améliorer l’enseignement/l’apprentissage (boucle de rétroaction)</a:t>
          </a:r>
        </a:p>
      </dgm:t>
    </dgm:pt>
    <dgm:pt modelId="{58E443E0-D4BB-442E-A58F-866349C2CF86}" type="sibTrans" cxnId="{2D982732-7D74-462B-8B58-1D8DDF812F54}">
      <dgm:prSet/>
      <dgm:spPr/>
      <dgm:t>
        <a:bodyPr/>
        <a:lstStyle/>
        <a:p>
          <a:endParaRPr lang="en-CA"/>
        </a:p>
      </dgm:t>
    </dgm:pt>
    <dgm:pt modelId="{924D87C8-FF62-41B1-AB3D-90CB747B7A37}" type="sibTrans" cxnId="{4910B2AA-DC3F-409D-9BC0-B03F176A91C1}">
      <dgm:prSet/>
      <dgm:spPr/>
      <dgm:t>
        <a:bodyPr/>
        <a:lstStyle/>
        <a:p>
          <a:endParaRPr lang="en-US"/>
        </a:p>
      </dgm:t>
    </dgm:pt>
    <dgm:pt modelId="{C536BC7C-3975-400D-A95C-01C28B863FD6}" type="pres">
      <dgm:prSet presAssocID="{8CE70636-799B-4A2C-980D-8579D741475A}" presName="Name0" presStyleCnt="0">
        <dgm:presLayoutVars>
          <dgm:dir/>
          <dgm:animLvl val="lvl"/>
          <dgm:resizeHandles val="exact"/>
        </dgm:presLayoutVars>
      </dgm:prSet>
      <dgm:spPr/>
      <dgm:t>
        <a:bodyPr/>
        <a:lstStyle/>
        <a:p>
          <a:endParaRPr lang="en-US"/>
        </a:p>
      </dgm:t>
    </dgm:pt>
    <dgm:pt modelId="{CBEF8B8B-DFB5-4864-A8C6-632FDA56352F}" type="pres">
      <dgm:prSet presAssocID="{8CE70636-799B-4A2C-980D-8579D741475A}" presName="tSp" presStyleCnt="0"/>
      <dgm:spPr/>
      <dgm:t>
        <a:bodyPr/>
        <a:lstStyle/>
        <a:p>
          <a:endParaRPr/>
        </a:p>
      </dgm:t>
    </dgm:pt>
    <dgm:pt modelId="{41C7AB9D-FA08-43EB-8DE2-DA1ECE8F0DC3}" type="pres">
      <dgm:prSet presAssocID="{8CE70636-799B-4A2C-980D-8579D741475A}" presName="bSp" presStyleCnt="0"/>
      <dgm:spPr/>
      <dgm:t>
        <a:bodyPr/>
        <a:lstStyle/>
        <a:p>
          <a:endParaRPr/>
        </a:p>
      </dgm:t>
    </dgm:pt>
    <dgm:pt modelId="{EEABFBCD-BB5B-43E2-9E1C-8D70AD5EEA06}" type="pres">
      <dgm:prSet presAssocID="{8CE70636-799B-4A2C-980D-8579D741475A}" presName="process" presStyleCnt="0"/>
      <dgm:spPr/>
      <dgm:t>
        <a:bodyPr/>
        <a:lstStyle/>
        <a:p>
          <a:endParaRPr/>
        </a:p>
      </dgm:t>
    </dgm:pt>
    <dgm:pt modelId="{8F31AE4A-A32F-4E2C-AD36-DEB2BFB026EE}" type="pres">
      <dgm:prSet presAssocID="{CCDF9E5A-12C3-4EB3-BE5D-1D5AFDB55057}" presName="composite1" presStyleCnt="0"/>
      <dgm:spPr/>
      <dgm:t>
        <a:bodyPr/>
        <a:lstStyle/>
        <a:p>
          <a:endParaRPr/>
        </a:p>
      </dgm:t>
    </dgm:pt>
    <dgm:pt modelId="{8687F52C-7F9F-410C-8BBC-55DDA0C21C99}" type="pres">
      <dgm:prSet presAssocID="{CCDF9E5A-12C3-4EB3-BE5D-1D5AFDB55057}" presName="dummyNode1" presStyleLbl="node1" presStyleIdx="0" presStyleCnt="2"/>
      <dgm:spPr/>
      <dgm:t>
        <a:bodyPr/>
        <a:lstStyle/>
        <a:p>
          <a:endParaRPr/>
        </a:p>
      </dgm:t>
    </dgm:pt>
    <dgm:pt modelId="{62CDBCF0-9D4E-4D5B-9D7E-B5354BB1420D}" type="pres">
      <dgm:prSet presAssocID="{CCDF9E5A-12C3-4EB3-BE5D-1D5AFDB55057}" presName="childNode1" presStyleLbl="bgAcc1" presStyleIdx="0" presStyleCnt="2" custScaleX="141278" custScaleY="137377">
        <dgm:presLayoutVars>
          <dgm:bulletEnabled val="1"/>
        </dgm:presLayoutVars>
      </dgm:prSet>
      <dgm:spPr/>
      <dgm:t>
        <a:bodyPr/>
        <a:lstStyle/>
        <a:p>
          <a:endParaRPr lang="en-US"/>
        </a:p>
      </dgm:t>
    </dgm:pt>
    <dgm:pt modelId="{97994CD1-63A1-443B-BE64-AF0E96A47CC2}" type="pres">
      <dgm:prSet presAssocID="{CCDF9E5A-12C3-4EB3-BE5D-1D5AFDB55057}" presName="childNode1tx" presStyleLbl="bgAcc1" presStyleIdx="0" presStyleCnt="2">
        <dgm:presLayoutVars>
          <dgm:bulletEnabled val="1"/>
        </dgm:presLayoutVars>
      </dgm:prSet>
      <dgm:spPr/>
      <dgm:t>
        <a:bodyPr/>
        <a:lstStyle/>
        <a:p>
          <a:endParaRPr lang="en-US"/>
        </a:p>
      </dgm:t>
    </dgm:pt>
    <dgm:pt modelId="{0DE8A6E1-A9AE-41CE-8C29-34A763ED8B13}" type="pres">
      <dgm:prSet presAssocID="{CCDF9E5A-12C3-4EB3-BE5D-1D5AFDB55057}" presName="parentNode1" presStyleLbl="node1" presStyleIdx="0" presStyleCnt="2" custScaleX="120841" custLinFactNeighborX="7307" custLinFactNeighborY="34014">
        <dgm:presLayoutVars>
          <dgm:chMax val="1"/>
          <dgm:bulletEnabled val="1"/>
        </dgm:presLayoutVars>
      </dgm:prSet>
      <dgm:spPr/>
      <dgm:t>
        <a:bodyPr/>
        <a:lstStyle/>
        <a:p>
          <a:endParaRPr lang="en-US"/>
        </a:p>
      </dgm:t>
    </dgm:pt>
    <dgm:pt modelId="{344BF14F-1885-497D-B713-A2B7E4360452}" type="pres">
      <dgm:prSet presAssocID="{CCDF9E5A-12C3-4EB3-BE5D-1D5AFDB55057}" presName="connSite1" presStyleCnt="0"/>
      <dgm:spPr/>
      <dgm:t>
        <a:bodyPr/>
        <a:lstStyle/>
        <a:p>
          <a:endParaRPr/>
        </a:p>
      </dgm:t>
    </dgm:pt>
    <dgm:pt modelId="{C6E748BA-9659-4EC0-971A-D8C7E5626988}" type="pres">
      <dgm:prSet presAssocID="{F3B7D072-6D77-4AEE-8765-61D1128EA12F}" presName="Name9" presStyleLbl="sibTrans2D1" presStyleIdx="0" presStyleCnt="1" custLinFactNeighborX="-704" custLinFactNeighborY="-1760"/>
      <dgm:spPr/>
      <dgm:t>
        <a:bodyPr/>
        <a:lstStyle/>
        <a:p>
          <a:endParaRPr lang="en-US"/>
        </a:p>
      </dgm:t>
    </dgm:pt>
    <dgm:pt modelId="{75BB937A-ADCE-4C18-AD1B-5613DB7D8E5D}" type="pres">
      <dgm:prSet presAssocID="{6D81CA73-BBC8-44DE-8485-60BBD84D3B3A}" presName="composite2" presStyleCnt="0"/>
      <dgm:spPr/>
      <dgm:t>
        <a:bodyPr/>
        <a:lstStyle/>
        <a:p>
          <a:endParaRPr/>
        </a:p>
      </dgm:t>
    </dgm:pt>
    <dgm:pt modelId="{81DA2A8A-1485-4061-B1EE-ED8E56AA3D3A}" type="pres">
      <dgm:prSet presAssocID="{6D81CA73-BBC8-44DE-8485-60BBD84D3B3A}" presName="dummyNode2" presStyleLbl="node1" presStyleIdx="0" presStyleCnt="2"/>
      <dgm:spPr/>
      <dgm:t>
        <a:bodyPr/>
        <a:lstStyle/>
        <a:p>
          <a:endParaRPr/>
        </a:p>
      </dgm:t>
    </dgm:pt>
    <dgm:pt modelId="{1B7FB0BD-94A6-44B7-B783-463FE2CD3C44}" type="pres">
      <dgm:prSet presAssocID="{6D81CA73-BBC8-44DE-8485-60BBD84D3B3A}" presName="childNode2" presStyleLbl="bgAcc1" presStyleIdx="1" presStyleCnt="2" custScaleX="141211" custScaleY="137217" custLinFactNeighborX="1503" custLinFactNeighborY="-1215">
        <dgm:presLayoutVars>
          <dgm:bulletEnabled val="1"/>
        </dgm:presLayoutVars>
      </dgm:prSet>
      <dgm:spPr/>
      <dgm:t>
        <a:bodyPr/>
        <a:lstStyle/>
        <a:p>
          <a:endParaRPr lang="en-US"/>
        </a:p>
      </dgm:t>
    </dgm:pt>
    <dgm:pt modelId="{D6C67D12-2EF8-4E5C-A688-2C6298221B51}" type="pres">
      <dgm:prSet presAssocID="{6D81CA73-BBC8-44DE-8485-60BBD84D3B3A}" presName="childNode2tx" presStyleLbl="bgAcc1" presStyleIdx="1" presStyleCnt="2">
        <dgm:presLayoutVars>
          <dgm:bulletEnabled val="1"/>
        </dgm:presLayoutVars>
      </dgm:prSet>
      <dgm:spPr/>
      <dgm:t>
        <a:bodyPr/>
        <a:lstStyle/>
        <a:p>
          <a:endParaRPr lang="en-US"/>
        </a:p>
      </dgm:t>
    </dgm:pt>
    <dgm:pt modelId="{E2002D9A-83F7-41CD-AFC2-D986BAFE9C95}" type="pres">
      <dgm:prSet presAssocID="{6D81CA73-BBC8-44DE-8485-60BBD84D3B3A}" presName="parentNode2" presStyleLbl="node1" presStyleIdx="1" presStyleCnt="2" custScaleX="120916" custLinFactNeighborX="13320" custLinFactNeighborY="-41093">
        <dgm:presLayoutVars>
          <dgm:chMax val="0"/>
          <dgm:bulletEnabled val="1"/>
        </dgm:presLayoutVars>
      </dgm:prSet>
      <dgm:spPr/>
      <dgm:t>
        <a:bodyPr/>
        <a:lstStyle/>
        <a:p>
          <a:endParaRPr lang="en-US"/>
        </a:p>
      </dgm:t>
    </dgm:pt>
    <dgm:pt modelId="{160A20E2-7DF7-4C8F-B535-CBB8DD8F19FE}" type="pres">
      <dgm:prSet presAssocID="{6D81CA73-BBC8-44DE-8485-60BBD84D3B3A}" presName="connSite2" presStyleCnt="0"/>
      <dgm:spPr/>
      <dgm:t>
        <a:bodyPr/>
        <a:lstStyle/>
        <a:p>
          <a:endParaRPr/>
        </a:p>
      </dgm:t>
    </dgm:pt>
  </dgm:ptLst>
  <dgm:cxnLst>
    <dgm:cxn modelId="{60199440-417D-46A4-ADE3-2C928458C737}" srcId="{8CE70636-799B-4A2C-980D-8579D741475A}" destId="{CCDF9E5A-12C3-4EB3-BE5D-1D5AFDB55057}" srcOrd="0" destOrd="0" parTransId="{9B938E54-5CBB-49E2-8968-D7B557BD9824}" sibTransId="{F3B7D072-6D77-4AEE-8765-61D1128EA12F}"/>
    <dgm:cxn modelId="{5D8774DD-CCCD-4692-ADB6-51417DB919A5}" type="presOf" srcId="{1CBBAE6A-4371-44F3-9827-4E3A475190A2}" destId="{1B7FB0BD-94A6-44B7-B783-463FE2CD3C44}" srcOrd="0" destOrd="3" presId="urn:microsoft.com/office/officeart/2005/8/layout/hProcess4"/>
    <dgm:cxn modelId="{636BC86C-63FB-4309-BB83-B674DE08418C}" srcId="{6D81CA73-BBC8-44DE-8485-60BBD84D3B3A}" destId="{3D80BF38-9300-4E61-8A01-9A0E656BD631}" srcOrd="0" destOrd="0" parTransId="{E139E4D9-B969-4D45-AC14-CFEC99EC456F}" sibTransId="{4BA1E3D5-21DB-4E36-8438-AF921B4B9D71}"/>
    <dgm:cxn modelId="{1411E55E-A555-4D02-8DEF-6872187A39F4}" type="presOf" srcId="{280C99EE-1A63-4205-8A72-EC79B99ECA5C}" destId="{D6C67D12-2EF8-4E5C-A688-2C6298221B51}" srcOrd="1" destOrd="2" presId="urn:microsoft.com/office/officeart/2005/8/layout/hProcess4"/>
    <dgm:cxn modelId="{98EC1F9D-8BCA-4113-871B-3E2979C99834}" type="presOf" srcId="{6D81CA73-BBC8-44DE-8485-60BBD84D3B3A}" destId="{E2002D9A-83F7-41CD-AFC2-D986BAFE9C95}" srcOrd="0" destOrd="0" presId="urn:microsoft.com/office/officeart/2005/8/layout/hProcess4"/>
    <dgm:cxn modelId="{3F9EC5BF-F5E1-4D26-A7EE-5CD103D1A108}" srcId="{CCDF9E5A-12C3-4EB3-BE5D-1D5AFDB55057}" destId="{548AA98E-8B44-44A3-A087-1635CA0E6E65}" srcOrd="0" destOrd="0" parTransId="{608068A4-4E95-49F9-964D-62114BAFE66B}" sibTransId="{C642616A-7CC0-494D-A829-697640A68FD7}"/>
    <dgm:cxn modelId="{60FDD170-28AA-4720-8641-5D4238D738EC}" type="presOf" srcId="{D1FBE7FE-593E-48D2-BF93-B759517666EB}" destId="{1B7FB0BD-94A6-44B7-B783-463FE2CD3C44}" srcOrd="0" destOrd="1" presId="urn:microsoft.com/office/officeart/2005/8/layout/hProcess4"/>
    <dgm:cxn modelId="{CBA8B728-CD8C-4E68-AF31-9997B089998D}" type="presOf" srcId="{79FFF278-FAE5-4D91-BFD3-BC3691C9CEFF}" destId="{62CDBCF0-9D4E-4D5B-9D7E-B5354BB1420D}" srcOrd="0" destOrd="2" presId="urn:microsoft.com/office/officeart/2005/8/layout/hProcess4"/>
    <dgm:cxn modelId="{5F1C13D8-8921-4DCF-A296-9AB5A7668A6C}" type="presOf" srcId="{1CBBAE6A-4371-44F3-9827-4E3A475190A2}" destId="{D6C67D12-2EF8-4E5C-A688-2C6298221B51}" srcOrd="1" destOrd="3" presId="urn:microsoft.com/office/officeart/2005/8/layout/hProcess4"/>
    <dgm:cxn modelId="{8776BBC8-41DC-4830-B74F-63E9E9660940}" type="presOf" srcId="{3D80BF38-9300-4E61-8A01-9A0E656BD631}" destId="{D6C67D12-2EF8-4E5C-A688-2C6298221B51}" srcOrd="1" destOrd="0" presId="urn:microsoft.com/office/officeart/2005/8/layout/hProcess4"/>
    <dgm:cxn modelId="{58274CC7-1058-43B2-A96A-C46B08564C97}" type="presOf" srcId="{8CE70636-799B-4A2C-980D-8579D741475A}" destId="{C536BC7C-3975-400D-A95C-01C28B863FD6}" srcOrd="0" destOrd="0" presId="urn:microsoft.com/office/officeart/2005/8/layout/hProcess4"/>
    <dgm:cxn modelId="{7BC216F0-FA1E-4926-82E1-BEB92B6D7445}" type="presOf" srcId="{3D80BF38-9300-4E61-8A01-9A0E656BD631}" destId="{1B7FB0BD-94A6-44B7-B783-463FE2CD3C44}" srcOrd="0" destOrd="0" presId="urn:microsoft.com/office/officeart/2005/8/layout/hProcess4"/>
    <dgm:cxn modelId="{1A446508-853B-4C32-9779-D882162B7EB3}" type="presOf" srcId="{F3B7D072-6D77-4AEE-8765-61D1128EA12F}" destId="{C6E748BA-9659-4EC0-971A-D8C7E5626988}" srcOrd="0" destOrd="0" presId="urn:microsoft.com/office/officeart/2005/8/layout/hProcess4"/>
    <dgm:cxn modelId="{02C2AD86-D744-4D5D-8E39-100B4E70A18C}" type="presOf" srcId="{5916C3D1-489E-40EB-8273-B711B165814F}" destId="{62CDBCF0-9D4E-4D5B-9D7E-B5354BB1420D}" srcOrd="0" destOrd="3" presId="urn:microsoft.com/office/officeart/2005/8/layout/hProcess4"/>
    <dgm:cxn modelId="{2D982732-7D74-462B-8B58-1D8DDF812F54}" srcId="{6D81CA73-BBC8-44DE-8485-60BBD84D3B3A}" destId="{1CBBAE6A-4371-44F3-9827-4E3A475190A2}" srcOrd="3" destOrd="0" parTransId="{D647038E-C96B-40E1-88C7-397DC22FDD6D}" sibTransId="{58E443E0-D4BB-442E-A58F-866349C2CF86}"/>
    <dgm:cxn modelId="{4910B2AA-DC3F-409D-9BC0-B03F176A91C1}" srcId="{8CE70636-799B-4A2C-980D-8579D741475A}" destId="{6D81CA73-BBC8-44DE-8485-60BBD84D3B3A}" srcOrd="1" destOrd="0" parTransId="{F6460205-422B-4A12-8C82-5235BCA30202}" sibTransId="{924D87C8-FF62-41B1-AB3D-90CB747B7A37}"/>
    <dgm:cxn modelId="{096DE3DF-B13C-4E23-AF24-A640FFBFBD1B}" srcId="{CCDF9E5A-12C3-4EB3-BE5D-1D5AFDB55057}" destId="{79FFF278-FAE5-4D91-BFD3-BC3691C9CEFF}" srcOrd="2" destOrd="0" parTransId="{20F57230-8712-4598-AB56-5BA1EE239836}" sibTransId="{CE50FC86-0181-4C95-B93B-16B81B6B1C00}"/>
    <dgm:cxn modelId="{8B9EB5C8-9320-44B0-95EE-22461A8A77E4}" type="presOf" srcId="{280C99EE-1A63-4205-8A72-EC79B99ECA5C}" destId="{1B7FB0BD-94A6-44B7-B783-463FE2CD3C44}" srcOrd="0" destOrd="2" presId="urn:microsoft.com/office/officeart/2005/8/layout/hProcess4"/>
    <dgm:cxn modelId="{1B864A99-1F84-49F4-8BB9-25F855C3C937}" type="presOf" srcId="{9522F2D6-9853-411A-B4B0-B1F866E3AB83}" destId="{97994CD1-63A1-443B-BE64-AF0E96A47CC2}" srcOrd="1" destOrd="1" presId="urn:microsoft.com/office/officeart/2005/8/layout/hProcess4"/>
    <dgm:cxn modelId="{7F9CAE8E-CF31-4BA1-B6F6-F83DA9B8CC5F}" type="presOf" srcId="{79FFF278-FAE5-4D91-BFD3-BC3691C9CEFF}" destId="{97994CD1-63A1-443B-BE64-AF0E96A47CC2}" srcOrd="1" destOrd="2" presId="urn:microsoft.com/office/officeart/2005/8/layout/hProcess4"/>
    <dgm:cxn modelId="{F8EA923D-D7AC-4A76-AE6A-415E0FC86387}" srcId="{CCDF9E5A-12C3-4EB3-BE5D-1D5AFDB55057}" destId="{5916C3D1-489E-40EB-8273-B711B165814F}" srcOrd="3" destOrd="0" parTransId="{AF3A22C9-9315-43BE-814F-9A8D650453D9}" sibTransId="{7E8FCDC8-3F68-41A8-8A48-790809649F40}"/>
    <dgm:cxn modelId="{8689DED9-517C-4EDD-A997-7AB174B2430F}" srcId="{CCDF9E5A-12C3-4EB3-BE5D-1D5AFDB55057}" destId="{9522F2D6-9853-411A-B4B0-B1F866E3AB83}" srcOrd="1" destOrd="0" parTransId="{0A695D9A-B1DD-4FF1-8885-2DB5B5BEDA0D}" sibTransId="{5381BF9B-BBF3-4CC8-878A-105C8D3012C8}"/>
    <dgm:cxn modelId="{198BADC1-69F6-40F3-8C4F-9B08BDA9B793}" type="presOf" srcId="{548AA98E-8B44-44A3-A087-1635CA0E6E65}" destId="{97994CD1-63A1-443B-BE64-AF0E96A47CC2}" srcOrd="1" destOrd="0" presId="urn:microsoft.com/office/officeart/2005/8/layout/hProcess4"/>
    <dgm:cxn modelId="{69F65055-1E07-44CC-A795-FD15850F35DE}" type="presOf" srcId="{D1FBE7FE-593E-48D2-BF93-B759517666EB}" destId="{D6C67D12-2EF8-4E5C-A688-2C6298221B51}" srcOrd="1" destOrd="1" presId="urn:microsoft.com/office/officeart/2005/8/layout/hProcess4"/>
    <dgm:cxn modelId="{5283BF77-89B3-4058-B00D-41BD81CB48A2}" type="presOf" srcId="{548AA98E-8B44-44A3-A087-1635CA0E6E65}" destId="{62CDBCF0-9D4E-4D5B-9D7E-B5354BB1420D}" srcOrd="0" destOrd="0" presId="urn:microsoft.com/office/officeart/2005/8/layout/hProcess4"/>
    <dgm:cxn modelId="{CB054C82-3911-4842-BC2D-BDCD89B66C0B}" srcId="{6D81CA73-BBC8-44DE-8485-60BBD84D3B3A}" destId="{280C99EE-1A63-4205-8A72-EC79B99ECA5C}" srcOrd="2" destOrd="0" parTransId="{33D73D43-5146-4091-B723-D3F5077EC91D}" sibTransId="{2AE16535-DC7B-4668-8EE3-1A1CD88B1B15}"/>
    <dgm:cxn modelId="{0AD5236E-CA2B-4ABA-92F6-1E921622A335}" type="presOf" srcId="{9522F2D6-9853-411A-B4B0-B1F866E3AB83}" destId="{62CDBCF0-9D4E-4D5B-9D7E-B5354BB1420D}" srcOrd="0" destOrd="1" presId="urn:microsoft.com/office/officeart/2005/8/layout/hProcess4"/>
    <dgm:cxn modelId="{B018385B-5A77-4999-8CB8-F253FA4539F7}" srcId="{6D81CA73-BBC8-44DE-8485-60BBD84D3B3A}" destId="{D1FBE7FE-593E-48D2-BF93-B759517666EB}" srcOrd="1" destOrd="0" parTransId="{5B8C9C45-32EC-496D-ACBF-1984386CBCF3}" sibTransId="{B5F1A1A4-F8AD-4561-A43E-744C57874410}"/>
    <dgm:cxn modelId="{D5F21312-B7F9-4A5E-B21E-83AC68F9ABEE}" type="presOf" srcId="{CCDF9E5A-12C3-4EB3-BE5D-1D5AFDB55057}" destId="{0DE8A6E1-A9AE-41CE-8C29-34A763ED8B13}" srcOrd="0" destOrd="0" presId="urn:microsoft.com/office/officeart/2005/8/layout/hProcess4"/>
    <dgm:cxn modelId="{13E504EF-DA56-4FC2-AD79-DF5E566529C5}" type="presOf" srcId="{5916C3D1-489E-40EB-8273-B711B165814F}" destId="{97994CD1-63A1-443B-BE64-AF0E96A47CC2}" srcOrd="1" destOrd="3" presId="urn:microsoft.com/office/officeart/2005/8/layout/hProcess4"/>
    <dgm:cxn modelId="{26E7AF28-C781-423A-863D-2723C768FA44}" type="presParOf" srcId="{C536BC7C-3975-400D-A95C-01C28B863FD6}" destId="{CBEF8B8B-DFB5-4864-A8C6-632FDA56352F}" srcOrd="0" destOrd="0" presId="urn:microsoft.com/office/officeart/2005/8/layout/hProcess4"/>
    <dgm:cxn modelId="{23CEF775-B35D-40C3-9EE9-5714FFCC40AA}" type="presParOf" srcId="{C536BC7C-3975-400D-A95C-01C28B863FD6}" destId="{41C7AB9D-FA08-43EB-8DE2-DA1ECE8F0DC3}" srcOrd="1" destOrd="0" presId="urn:microsoft.com/office/officeart/2005/8/layout/hProcess4"/>
    <dgm:cxn modelId="{0BB91E3D-A4BC-4C37-BA22-3A71EAA82E78}" type="presParOf" srcId="{C536BC7C-3975-400D-A95C-01C28B863FD6}" destId="{EEABFBCD-BB5B-43E2-9E1C-8D70AD5EEA06}" srcOrd="2" destOrd="0" presId="urn:microsoft.com/office/officeart/2005/8/layout/hProcess4"/>
    <dgm:cxn modelId="{2F080205-266F-4025-90F4-8D59931B676B}" type="presParOf" srcId="{EEABFBCD-BB5B-43E2-9E1C-8D70AD5EEA06}" destId="{8F31AE4A-A32F-4E2C-AD36-DEB2BFB026EE}" srcOrd="0" destOrd="0" presId="urn:microsoft.com/office/officeart/2005/8/layout/hProcess4"/>
    <dgm:cxn modelId="{C995B24C-9FDB-43FD-A968-00470FA81D0C}" type="presParOf" srcId="{8F31AE4A-A32F-4E2C-AD36-DEB2BFB026EE}" destId="{8687F52C-7F9F-410C-8BBC-55DDA0C21C99}" srcOrd="0" destOrd="0" presId="urn:microsoft.com/office/officeart/2005/8/layout/hProcess4"/>
    <dgm:cxn modelId="{EB4DDC76-606E-47B7-99C6-2C30B5AE960A}" type="presParOf" srcId="{8F31AE4A-A32F-4E2C-AD36-DEB2BFB026EE}" destId="{62CDBCF0-9D4E-4D5B-9D7E-B5354BB1420D}" srcOrd="1" destOrd="0" presId="urn:microsoft.com/office/officeart/2005/8/layout/hProcess4"/>
    <dgm:cxn modelId="{05AE92C4-22A1-43E3-99D5-6B3F6CCFC3FA}" type="presParOf" srcId="{8F31AE4A-A32F-4E2C-AD36-DEB2BFB026EE}" destId="{97994CD1-63A1-443B-BE64-AF0E96A47CC2}" srcOrd="2" destOrd="0" presId="urn:microsoft.com/office/officeart/2005/8/layout/hProcess4"/>
    <dgm:cxn modelId="{4F17D767-96C6-4BC8-B88C-EF84F23B11AD}" type="presParOf" srcId="{8F31AE4A-A32F-4E2C-AD36-DEB2BFB026EE}" destId="{0DE8A6E1-A9AE-41CE-8C29-34A763ED8B13}" srcOrd="3" destOrd="0" presId="urn:microsoft.com/office/officeart/2005/8/layout/hProcess4"/>
    <dgm:cxn modelId="{83E3C071-9E48-4260-B08C-45353166309D}" type="presParOf" srcId="{8F31AE4A-A32F-4E2C-AD36-DEB2BFB026EE}" destId="{344BF14F-1885-497D-B713-A2B7E4360452}" srcOrd="4" destOrd="0" presId="urn:microsoft.com/office/officeart/2005/8/layout/hProcess4"/>
    <dgm:cxn modelId="{E952B908-F65B-4EBD-90FA-7A39FA989DD9}" type="presParOf" srcId="{EEABFBCD-BB5B-43E2-9E1C-8D70AD5EEA06}" destId="{C6E748BA-9659-4EC0-971A-D8C7E5626988}" srcOrd="1" destOrd="0" presId="urn:microsoft.com/office/officeart/2005/8/layout/hProcess4"/>
    <dgm:cxn modelId="{8AACED73-A8B3-47A2-B944-D59DC7045B27}" type="presParOf" srcId="{EEABFBCD-BB5B-43E2-9E1C-8D70AD5EEA06}" destId="{75BB937A-ADCE-4C18-AD1B-5613DB7D8E5D}" srcOrd="2" destOrd="0" presId="urn:microsoft.com/office/officeart/2005/8/layout/hProcess4"/>
    <dgm:cxn modelId="{456DCFB6-9C73-46A2-A31B-E82C067B687F}" type="presParOf" srcId="{75BB937A-ADCE-4C18-AD1B-5613DB7D8E5D}" destId="{81DA2A8A-1485-4061-B1EE-ED8E56AA3D3A}" srcOrd="0" destOrd="0" presId="urn:microsoft.com/office/officeart/2005/8/layout/hProcess4"/>
    <dgm:cxn modelId="{1538C577-927F-481A-B0E7-52B1B129DB73}" type="presParOf" srcId="{75BB937A-ADCE-4C18-AD1B-5613DB7D8E5D}" destId="{1B7FB0BD-94A6-44B7-B783-463FE2CD3C44}" srcOrd="1" destOrd="0" presId="urn:microsoft.com/office/officeart/2005/8/layout/hProcess4"/>
    <dgm:cxn modelId="{2F7B0B97-7CA6-4193-909F-1468CBF3A08E}" type="presParOf" srcId="{75BB937A-ADCE-4C18-AD1B-5613DB7D8E5D}" destId="{D6C67D12-2EF8-4E5C-A688-2C6298221B51}" srcOrd="2" destOrd="0" presId="urn:microsoft.com/office/officeart/2005/8/layout/hProcess4"/>
    <dgm:cxn modelId="{D7160E1B-C8B3-44C6-B686-3A0BF8AE60AF}" type="presParOf" srcId="{75BB937A-ADCE-4C18-AD1B-5613DB7D8E5D}" destId="{E2002D9A-83F7-41CD-AFC2-D986BAFE9C95}" srcOrd="3" destOrd="0" presId="urn:microsoft.com/office/officeart/2005/8/layout/hProcess4"/>
    <dgm:cxn modelId="{E91CA411-843C-40BF-AD1F-D0F7D1D802E1}" type="presParOf" srcId="{75BB937A-ADCE-4C18-AD1B-5613DB7D8E5D}" destId="{160A20E2-7DF7-4C8F-B535-CBB8DD8F19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0B101-915A-4090-ACFE-83A6409953E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a:p>
      </dgm:t>
    </dgm:pt>
    <dgm:pt modelId="{A3B968C4-BDCE-483F-9EE4-B6FF95C4D194}" type="parTrans" cxnId="{BF4B7E4F-20D1-4108-A2E3-24BC3A002F23}">
      <dgm:prSet/>
      <dgm:spPr/>
      <dgm:t>
        <a:bodyPr/>
        <a:lstStyle/>
        <a:p>
          <a:endParaRPr lang="en-CA"/>
        </a:p>
      </dgm:t>
    </dgm:pt>
    <dgm:pt modelId="{46AEDCA1-EF99-4B20-91AD-B06DDF03DC7F}">
      <dgm:prSet phldrT="[Text]" custT="1"/>
      <dgm:spPr>
        <a:solidFill>
          <a:srgbClr val="9A3324"/>
        </a:solidFill>
      </dgm:spPr>
      <dgm:t>
        <a:bodyPr/>
        <a:lstStyle/>
        <a:p>
          <a:r>
            <a:rPr lang="fr-CA" sz="2000" b="1" noProof="0" dirty="0" smtClean="0"/>
            <a:t>Rétroaction avec coaching</a:t>
          </a:r>
        </a:p>
      </dgm:t>
    </dgm:pt>
    <dgm:pt modelId="{C82CFD2D-0427-46A3-B28A-50A7F0601152}" type="sibTrans" cxnId="{BF4B7E4F-20D1-4108-A2E3-24BC3A002F23}">
      <dgm:prSet/>
      <dgm:spPr/>
      <dgm:t>
        <a:bodyPr/>
        <a:lstStyle/>
        <a:p>
          <a:endParaRPr lang="en-CA"/>
        </a:p>
      </dgm:t>
    </dgm:pt>
    <dgm:pt modelId="{52551032-CCF2-4BA9-8ED2-2218865410DB}" type="parTrans" cxnId="{5D754953-9789-44CC-A94C-12FAD70894A3}">
      <dgm:prSet/>
      <dgm:spPr/>
      <dgm:t>
        <a:bodyPr/>
        <a:lstStyle/>
        <a:p>
          <a:endParaRPr lang="en-CA"/>
        </a:p>
      </dgm:t>
    </dgm:pt>
    <dgm:pt modelId="{8F21DD30-C011-485F-8169-527538C42789}">
      <dgm:prSet phldrT="[Text]" custT="1"/>
      <dgm:spPr>
        <a:solidFill>
          <a:srgbClr val="007680"/>
        </a:solidFill>
      </dgm:spPr>
      <dgm:t>
        <a:bodyPr/>
        <a:lstStyle/>
        <a:p>
          <a:r>
            <a:rPr lang="fr-CA" sz="2000" noProof="0" dirty="0" smtClean="0"/>
            <a:t>Rétroaction</a:t>
          </a:r>
        </a:p>
      </dgm:t>
    </dgm:pt>
    <dgm:pt modelId="{86AC3898-8CA0-4A0A-9C80-FF117D90C34A}" type="sibTrans" cxnId="{5D754953-9789-44CC-A94C-12FAD70894A3}">
      <dgm:prSet/>
      <dgm:spPr/>
      <dgm:t>
        <a:bodyPr/>
        <a:lstStyle/>
        <a:p>
          <a:endParaRPr lang="en-CA"/>
        </a:p>
      </dgm:t>
    </dgm:pt>
    <dgm:pt modelId="{DCDD0074-423E-43E0-B866-8709DDBCC26B}" type="parTrans" cxnId="{36118E4C-74C5-4014-AB03-F9E7D901B2D9}">
      <dgm:prSet/>
      <dgm:spPr/>
      <dgm:t>
        <a:bodyPr/>
        <a:lstStyle/>
        <a:p>
          <a:endParaRPr lang="en-CA"/>
        </a:p>
      </dgm:t>
    </dgm:pt>
    <dgm:pt modelId="{48E84228-E2E2-4DE3-B500-A2CDB12AE733}">
      <dgm:prSet phldrT="[Text]" custT="1"/>
      <dgm:spPr>
        <a:solidFill>
          <a:srgbClr val="4B4F54"/>
        </a:solidFill>
      </dgm:spPr>
      <dgm:t>
        <a:bodyPr/>
        <a:lstStyle/>
        <a:p>
          <a:r>
            <a:rPr lang="en-CA" sz="2200" b="0" dirty="0" smtClean="0">
              <a:solidFill>
                <a:schemeClr val="bg1"/>
              </a:solidFill>
            </a:rPr>
            <a:t>Observation </a:t>
          </a:r>
          <a:r>
            <a:rPr lang="en-CA" sz="2200" b="0" dirty="0" err="1" smtClean="0">
              <a:solidFill>
                <a:schemeClr val="bg1"/>
              </a:solidFill>
            </a:rPr>
            <a:t>d’une</a:t>
          </a:r>
          <a:r>
            <a:rPr lang="en-CA" sz="2200" b="0" dirty="0" smtClean="0">
              <a:solidFill>
                <a:schemeClr val="bg1"/>
              </a:solidFill>
            </a:rPr>
            <a:t> </a:t>
          </a:r>
          <a:r>
            <a:rPr lang="en-CA" sz="2200" b="0" dirty="0" err="1" smtClean="0">
              <a:solidFill>
                <a:schemeClr val="bg1"/>
              </a:solidFill>
            </a:rPr>
            <a:t>tâche</a:t>
          </a:r>
          <a:r>
            <a:rPr lang="en-CA" sz="2200" b="0" dirty="0" smtClean="0">
              <a:solidFill>
                <a:schemeClr val="bg1"/>
              </a:solidFill>
            </a:rPr>
            <a:t> </a:t>
          </a:r>
          <a:r>
            <a:rPr lang="en-CA" sz="2200" b="0" dirty="0" err="1" smtClean="0">
              <a:solidFill>
                <a:schemeClr val="bg1"/>
              </a:solidFill>
            </a:rPr>
            <a:t>clinique</a:t>
          </a:r>
          <a:endParaRPr lang="en-CA" sz="2200" b="0" dirty="0" smtClean="0">
            <a:solidFill>
              <a:schemeClr val="bg1"/>
            </a:solidFill>
          </a:endParaRPr>
        </a:p>
      </dgm:t>
    </dgm:pt>
    <dgm:pt modelId="{384BE251-1903-4691-995E-BB60CE3F0367}" type="sibTrans" cxnId="{36118E4C-74C5-4014-AB03-F9E7D901B2D9}">
      <dgm:prSet/>
      <dgm:spPr/>
      <dgm:t>
        <a:bodyPr/>
        <a:lstStyle/>
        <a:p>
          <a:endParaRPr lang="en-CA"/>
        </a:p>
      </dgm:t>
    </dgm:pt>
    <dgm:pt modelId="{7DA94072-324E-49A5-9F4F-EA09AB6211AF}" type="pres">
      <dgm:prSet presAssocID="{9800B101-915A-4090-ACFE-83A6409953E2}" presName="Name0" presStyleCnt="0">
        <dgm:presLayoutVars>
          <dgm:chMax val="7"/>
          <dgm:resizeHandles val="exact"/>
        </dgm:presLayoutVars>
      </dgm:prSet>
      <dgm:spPr/>
      <dgm:t>
        <a:bodyPr/>
        <a:lstStyle/>
        <a:p>
          <a:endParaRPr/>
        </a:p>
      </dgm:t>
    </dgm:pt>
    <dgm:pt modelId="{91DFFA3A-6E7E-4B4D-90D8-ACD7D3250A8E}" type="pres">
      <dgm:prSet presAssocID="{9800B101-915A-4090-ACFE-83A6409953E2}" presName="comp1" presStyleCnt="0"/>
      <dgm:spPr/>
      <dgm:t>
        <a:bodyPr/>
        <a:lstStyle/>
        <a:p>
          <a:endParaRPr/>
        </a:p>
      </dgm:t>
    </dgm:pt>
    <dgm:pt modelId="{CD4D7537-4334-4F86-8C22-CDE0251D56E1}" type="pres">
      <dgm:prSet presAssocID="{9800B101-915A-4090-ACFE-83A6409953E2}" presName="circle1" presStyleLbl="node1" presStyleIdx="0" presStyleCnt="3"/>
      <dgm:spPr/>
      <dgm:t>
        <a:bodyPr/>
        <a:lstStyle/>
        <a:p>
          <a:endParaRPr lang="en-CA"/>
        </a:p>
      </dgm:t>
    </dgm:pt>
    <dgm:pt modelId="{DE5E3478-4EFC-42AC-AC63-88307457280F}" type="pres">
      <dgm:prSet presAssocID="{9800B101-915A-4090-ACFE-83A6409953E2}" presName="c1text" presStyleLbl="node1" presStyleIdx="0" presStyleCnt="3">
        <dgm:presLayoutVars>
          <dgm:bulletEnabled val="1"/>
        </dgm:presLayoutVars>
      </dgm:prSet>
      <dgm:spPr/>
      <dgm:t>
        <a:bodyPr/>
        <a:lstStyle/>
        <a:p>
          <a:endParaRPr lang="en-CA"/>
        </a:p>
      </dgm:t>
    </dgm:pt>
    <dgm:pt modelId="{560D216D-C223-4082-9C0B-D90BD6CF5671}" type="pres">
      <dgm:prSet presAssocID="{9800B101-915A-4090-ACFE-83A6409953E2}" presName="comp2" presStyleCnt="0"/>
      <dgm:spPr/>
      <dgm:t>
        <a:bodyPr/>
        <a:lstStyle/>
        <a:p>
          <a:endParaRPr/>
        </a:p>
      </dgm:t>
    </dgm:pt>
    <dgm:pt modelId="{3238BCDF-441B-44E7-A6F8-EE4067F91A11}" type="pres">
      <dgm:prSet presAssocID="{9800B101-915A-4090-ACFE-83A6409953E2}" presName="circle2" presStyleLbl="node1" presStyleIdx="1" presStyleCnt="3"/>
      <dgm:spPr/>
      <dgm:t>
        <a:bodyPr/>
        <a:lstStyle/>
        <a:p>
          <a:endParaRPr lang="en-CA"/>
        </a:p>
      </dgm:t>
    </dgm:pt>
    <dgm:pt modelId="{0883C5BB-C45E-4561-8190-7963B6C82BA3}" type="pres">
      <dgm:prSet presAssocID="{9800B101-915A-4090-ACFE-83A6409953E2}" presName="c2text" presStyleLbl="node1" presStyleIdx="1" presStyleCnt="3">
        <dgm:presLayoutVars>
          <dgm:bulletEnabled val="1"/>
        </dgm:presLayoutVars>
      </dgm:prSet>
      <dgm:spPr/>
      <dgm:t>
        <a:bodyPr/>
        <a:lstStyle/>
        <a:p>
          <a:endParaRPr lang="en-CA"/>
        </a:p>
      </dgm:t>
    </dgm:pt>
    <dgm:pt modelId="{A1DFB08D-DC3E-49BC-99FC-DEC01882079E}" type="pres">
      <dgm:prSet presAssocID="{9800B101-915A-4090-ACFE-83A6409953E2}" presName="comp3" presStyleCnt="0"/>
      <dgm:spPr/>
      <dgm:t>
        <a:bodyPr/>
        <a:lstStyle/>
        <a:p>
          <a:endParaRPr/>
        </a:p>
      </dgm:t>
    </dgm:pt>
    <dgm:pt modelId="{07F025BC-C989-42C0-8D17-75D58C59EA3F}" type="pres">
      <dgm:prSet presAssocID="{9800B101-915A-4090-ACFE-83A6409953E2}" presName="circle3" presStyleLbl="node1" presStyleIdx="2" presStyleCnt="3" custScaleX="109908"/>
      <dgm:spPr/>
      <dgm:t>
        <a:bodyPr/>
        <a:lstStyle/>
        <a:p>
          <a:endParaRPr lang="en-CA"/>
        </a:p>
      </dgm:t>
    </dgm:pt>
    <dgm:pt modelId="{094EBBAC-4721-406F-ABB4-A66D3AACD0AA}" type="pres">
      <dgm:prSet presAssocID="{9800B101-915A-4090-ACFE-83A6409953E2}" presName="c3text" presStyleLbl="node1" presStyleIdx="2" presStyleCnt="3">
        <dgm:presLayoutVars>
          <dgm:bulletEnabled val="1"/>
        </dgm:presLayoutVars>
      </dgm:prSet>
      <dgm:spPr/>
      <dgm:t>
        <a:bodyPr/>
        <a:lstStyle/>
        <a:p>
          <a:endParaRPr lang="en-CA"/>
        </a:p>
      </dgm:t>
    </dgm:pt>
  </dgm:ptLst>
  <dgm:cxnLst>
    <dgm:cxn modelId="{563E00B6-0C4F-438B-A060-3B5E8A71BF2B}" type="presOf" srcId="{48E84228-E2E2-4DE3-B500-A2CDB12AE733}" destId="{094EBBAC-4721-406F-ABB4-A66D3AACD0AA}" srcOrd="1" destOrd="0" presId="urn:microsoft.com/office/officeart/2005/8/layout/venn2"/>
    <dgm:cxn modelId="{5D754953-9789-44CC-A94C-12FAD70894A3}" srcId="{9800B101-915A-4090-ACFE-83A6409953E2}" destId="{8F21DD30-C011-485F-8169-527538C42789}" srcOrd="1" destOrd="0" parTransId="{52551032-CCF2-4BA9-8ED2-2218865410DB}" sibTransId="{86AC3898-8CA0-4A0A-9C80-FF117D90C34A}"/>
    <dgm:cxn modelId="{A6E81A47-BF2B-4CFA-BFCD-856C15F697E4}" type="presOf" srcId="{8F21DD30-C011-485F-8169-527538C42789}" destId="{3238BCDF-441B-44E7-A6F8-EE4067F91A11}" srcOrd="0" destOrd="0" presId="urn:microsoft.com/office/officeart/2005/8/layout/venn2"/>
    <dgm:cxn modelId="{7B5DE07A-CB8D-49AC-9540-61DCBAF3B179}" type="presOf" srcId="{46AEDCA1-EF99-4B20-91AD-B06DDF03DC7F}" destId="{DE5E3478-4EFC-42AC-AC63-88307457280F}" srcOrd="1" destOrd="0" presId="urn:microsoft.com/office/officeart/2005/8/layout/venn2"/>
    <dgm:cxn modelId="{312D5C18-F2A7-4AC9-978D-6348D354699C}" type="presOf" srcId="{48E84228-E2E2-4DE3-B500-A2CDB12AE733}" destId="{07F025BC-C989-42C0-8D17-75D58C59EA3F}" srcOrd="0" destOrd="0" presId="urn:microsoft.com/office/officeart/2005/8/layout/venn2"/>
    <dgm:cxn modelId="{BF4B7E4F-20D1-4108-A2E3-24BC3A002F23}" srcId="{9800B101-915A-4090-ACFE-83A6409953E2}" destId="{46AEDCA1-EF99-4B20-91AD-B06DDF03DC7F}" srcOrd="0" destOrd="0" parTransId="{A3B968C4-BDCE-483F-9EE4-B6FF95C4D194}" sibTransId="{C82CFD2D-0427-46A3-B28A-50A7F0601152}"/>
    <dgm:cxn modelId="{545D301B-A9A1-4CE8-B722-D289902753A6}" type="presOf" srcId="{9800B101-915A-4090-ACFE-83A6409953E2}" destId="{7DA94072-324E-49A5-9F4F-EA09AB6211AF}" srcOrd="0" destOrd="0" presId="urn:microsoft.com/office/officeart/2005/8/layout/venn2"/>
    <dgm:cxn modelId="{36118E4C-74C5-4014-AB03-F9E7D901B2D9}" srcId="{9800B101-915A-4090-ACFE-83A6409953E2}" destId="{48E84228-E2E2-4DE3-B500-A2CDB12AE733}" srcOrd="2" destOrd="0" parTransId="{DCDD0074-423E-43E0-B866-8709DDBCC26B}" sibTransId="{384BE251-1903-4691-995E-BB60CE3F0367}"/>
    <dgm:cxn modelId="{BA354C05-9142-4F60-8B79-511DD5510A33}" type="presOf" srcId="{46AEDCA1-EF99-4B20-91AD-B06DDF03DC7F}" destId="{CD4D7537-4334-4F86-8C22-CDE0251D56E1}" srcOrd="0" destOrd="0" presId="urn:microsoft.com/office/officeart/2005/8/layout/venn2"/>
    <dgm:cxn modelId="{A9624CCE-2BB5-4812-A936-F2BB839A2F5E}" type="presOf" srcId="{8F21DD30-C011-485F-8169-527538C42789}" destId="{0883C5BB-C45E-4561-8190-7963B6C82BA3}" srcOrd="1" destOrd="0" presId="urn:microsoft.com/office/officeart/2005/8/layout/venn2"/>
    <dgm:cxn modelId="{8FAEEAA9-ABED-4379-80B4-9117C0FAD193}" type="presParOf" srcId="{7DA94072-324E-49A5-9F4F-EA09AB6211AF}" destId="{91DFFA3A-6E7E-4B4D-90D8-ACD7D3250A8E}" srcOrd="0" destOrd="0" presId="urn:microsoft.com/office/officeart/2005/8/layout/venn2"/>
    <dgm:cxn modelId="{8EEF4FE6-BF1B-43E6-8487-111DAB07993D}" type="presParOf" srcId="{91DFFA3A-6E7E-4B4D-90D8-ACD7D3250A8E}" destId="{CD4D7537-4334-4F86-8C22-CDE0251D56E1}" srcOrd="0" destOrd="0" presId="urn:microsoft.com/office/officeart/2005/8/layout/venn2"/>
    <dgm:cxn modelId="{3C32E1B0-5038-4989-80AC-3A3F19A2CE05}" type="presParOf" srcId="{91DFFA3A-6E7E-4B4D-90D8-ACD7D3250A8E}" destId="{DE5E3478-4EFC-42AC-AC63-88307457280F}" srcOrd="1" destOrd="0" presId="urn:microsoft.com/office/officeart/2005/8/layout/venn2"/>
    <dgm:cxn modelId="{8ADB7439-37C0-4D59-AD51-B0664450DA4B}" type="presParOf" srcId="{7DA94072-324E-49A5-9F4F-EA09AB6211AF}" destId="{560D216D-C223-4082-9C0B-D90BD6CF5671}" srcOrd="1" destOrd="0" presId="urn:microsoft.com/office/officeart/2005/8/layout/venn2"/>
    <dgm:cxn modelId="{94411E35-DFC3-4D62-AFF9-B94AA271132C}" type="presParOf" srcId="{560D216D-C223-4082-9C0B-D90BD6CF5671}" destId="{3238BCDF-441B-44E7-A6F8-EE4067F91A11}" srcOrd="0" destOrd="0" presId="urn:microsoft.com/office/officeart/2005/8/layout/venn2"/>
    <dgm:cxn modelId="{55D49E21-B8B5-4B36-81A8-6260776661B8}" type="presParOf" srcId="{560D216D-C223-4082-9C0B-D90BD6CF5671}" destId="{0883C5BB-C45E-4561-8190-7963B6C82BA3}" srcOrd="1" destOrd="0" presId="urn:microsoft.com/office/officeart/2005/8/layout/venn2"/>
    <dgm:cxn modelId="{965B72D9-8E88-4BAB-9928-08E491515104}" type="presParOf" srcId="{7DA94072-324E-49A5-9F4F-EA09AB6211AF}" destId="{A1DFB08D-DC3E-49BC-99FC-DEC01882079E}" srcOrd="2" destOrd="0" presId="urn:microsoft.com/office/officeart/2005/8/layout/venn2"/>
    <dgm:cxn modelId="{D2DAE4FB-F43F-42A2-B6FB-20144E13FF79}" type="presParOf" srcId="{A1DFB08D-DC3E-49BC-99FC-DEC01882079E}" destId="{07F025BC-C989-42C0-8D17-75D58C59EA3F}" srcOrd="0" destOrd="0" presId="urn:microsoft.com/office/officeart/2005/8/layout/venn2"/>
    <dgm:cxn modelId="{1789EE92-00C5-454A-82B2-2D9BB4F40123}" type="presParOf" srcId="{A1DFB08D-DC3E-49BC-99FC-DEC01882079E}" destId="{094EBBAC-4721-406F-ABB4-A66D3AACD0AA}"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BCF0-9D4E-4D5B-9D7E-B5354BB1420D}">
      <dsp:nvSpPr>
        <dsp:cNvPr id="0" name=""/>
        <dsp:cNvSpPr/>
      </dsp:nvSpPr>
      <dsp:spPr>
        <a:xfrm>
          <a:off x="1192252" y="800187"/>
          <a:ext cx="4093188" cy="3282804"/>
        </a:xfrm>
        <a:prstGeom prst="roundRect">
          <a:avLst>
            <a:gd name="adj" fmla="val 10000"/>
          </a:avLst>
        </a:prstGeom>
        <a:solidFill>
          <a:schemeClr val="lt1">
            <a:alpha val="90000"/>
            <a:hueOff val="0"/>
            <a:satOff val="0"/>
            <a:lumOff val="0"/>
            <a:alphaOff val="0"/>
          </a:schemeClr>
        </a:solidFill>
        <a:ln w="12700" cap="flat" cmpd="sng" algn="ctr">
          <a:solidFill>
            <a:srgbClr val="9A33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b" anchorCtr="0">
          <a:noAutofit/>
        </a:bodyPr>
        <a:lstStyle/>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 Évaluation sommative »</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Grande incidence</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À la fin du processus d’apprentissage</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Objectif : évaluer le résident à un moment précis de son apprentissage </a:t>
          </a:r>
        </a:p>
      </dsp:txBody>
      <dsp:txXfrm>
        <a:off x="1267798" y="875733"/>
        <a:ext cx="3942096" cy="2428254"/>
      </dsp:txXfrm>
    </dsp:sp>
    <dsp:sp modelId="{C6E748BA-9659-4EC0-971A-D8C7E5626988}">
      <dsp:nvSpPr>
        <dsp:cNvPr id="0" name=""/>
        <dsp:cNvSpPr/>
      </dsp:nvSpPr>
      <dsp:spPr>
        <a:xfrm>
          <a:off x="3380249" y="1181385"/>
          <a:ext cx="4179371" cy="4179371"/>
        </a:xfrm>
        <a:prstGeom prst="leftCircularArrow">
          <a:avLst>
            <a:gd name="adj1" fmla="val 2795"/>
            <a:gd name="adj2" fmla="val 341073"/>
            <a:gd name="adj3" fmla="val 1735803"/>
            <a:gd name="adj4" fmla="val 8643708"/>
            <a:gd name="adj5" fmla="val 326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8A6E1-A9AE-41CE-8C29-34A763ED8B13}">
      <dsp:nvSpPr>
        <dsp:cNvPr id="0" name=""/>
        <dsp:cNvSpPr/>
      </dsp:nvSpPr>
      <dsp:spPr>
        <a:xfrm>
          <a:off x="2353869" y="3472688"/>
          <a:ext cx="3112067" cy="1024128"/>
        </a:xfrm>
        <a:prstGeom prst="roundRect">
          <a:avLst>
            <a:gd name="adj" fmla="val 10000"/>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fr-CA" sz="2100" kern="1200" noProof="0" dirty="0" smtClean="0">
              <a:latin typeface="Verdana" panose="020B0604030504040204" pitchFamily="34" charset="0"/>
              <a:ea typeface="Verdana" panose="020B0604030504040204" pitchFamily="34" charset="0"/>
              <a:cs typeface="Verdana" panose="020B0604030504040204" pitchFamily="34" charset="0"/>
            </a:rPr>
            <a:t>Évaluation </a:t>
          </a:r>
          <a:br>
            <a:rPr lang="fr-CA" sz="2100" kern="1200" noProof="0" dirty="0" smtClean="0">
              <a:latin typeface="Verdana" panose="020B0604030504040204" pitchFamily="34" charset="0"/>
              <a:ea typeface="Verdana" panose="020B0604030504040204" pitchFamily="34" charset="0"/>
              <a:cs typeface="Verdana" panose="020B0604030504040204" pitchFamily="34" charset="0"/>
            </a:rPr>
          </a:br>
          <a:r>
            <a:rPr lang="fr-CA" sz="2100" kern="1200" noProof="0" dirty="0" smtClean="0">
              <a:latin typeface="Verdana" panose="020B0604030504040204" pitchFamily="34" charset="0"/>
              <a:ea typeface="Verdana" panose="020B0604030504040204" pitchFamily="34" charset="0"/>
              <a:cs typeface="Verdana" panose="020B0604030504040204" pitchFamily="34" charset="0"/>
            </a:rPr>
            <a:t>DE l'apprentissage </a:t>
          </a:r>
        </a:p>
      </dsp:txBody>
      <dsp:txXfrm>
        <a:off x="2383865" y="3502684"/>
        <a:ext cx="3052075" cy="964136"/>
      </dsp:txXfrm>
    </dsp:sp>
    <dsp:sp modelId="{1B7FB0BD-94A6-44B7-B783-463FE2CD3C44}">
      <dsp:nvSpPr>
        <dsp:cNvPr id="0" name=""/>
        <dsp:cNvSpPr/>
      </dsp:nvSpPr>
      <dsp:spPr>
        <a:xfrm>
          <a:off x="5885246" y="766699"/>
          <a:ext cx="4091247" cy="3278981"/>
        </a:xfrm>
        <a:prstGeom prst="roundRect">
          <a:avLst>
            <a:gd name="adj" fmla="val 10000"/>
          </a:avLst>
        </a:prstGeom>
        <a:solidFill>
          <a:schemeClr val="lt1">
            <a:alpha val="90000"/>
            <a:hueOff val="0"/>
            <a:satOff val="0"/>
            <a:lumOff val="0"/>
            <a:alphaOff val="0"/>
          </a:schemeClr>
        </a:solidFill>
        <a:ln w="12700" cap="flat" cmpd="sng" algn="ctr">
          <a:solidFill>
            <a:srgbClr val="9A33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 Évaluation formative »</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Faible incidence, environnement sécuritaire</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Partie intégrante du processus d’apprentissage (fréquente et continue)</a:t>
          </a:r>
        </a:p>
        <a:p>
          <a:pPr marL="114300" lvl="1" indent="-114300" algn="l" defTabSz="622300">
            <a:lnSpc>
              <a:spcPct val="90000"/>
            </a:lnSpc>
            <a:spcBef>
              <a:spcPct val="0"/>
            </a:spcBef>
            <a:spcAft>
              <a:spcPct val="15000"/>
            </a:spcAft>
            <a:buChar char="••"/>
          </a:pPr>
          <a:r>
            <a:rPr lang="fr-CA" sz="1400" kern="1200" noProof="0" dirty="0" smtClean="0">
              <a:latin typeface="Verdana" panose="020B0604030504040204" pitchFamily="34" charset="0"/>
              <a:ea typeface="Verdana" panose="020B0604030504040204" pitchFamily="34" charset="0"/>
              <a:cs typeface="Verdana" panose="020B0604030504040204" pitchFamily="34" charset="0"/>
            </a:rPr>
            <a:t>Objectif : suivre l’apprentissage/la progression et fournir une rétroaction immédiate pour améliorer l’enseignement/l’apprentissage (boucle de rétroaction)</a:t>
          </a:r>
        </a:p>
      </dsp:txBody>
      <dsp:txXfrm>
        <a:off x="5960704" y="1544795"/>
        <a:ext cx="3940331" cy="2425426"/>
      </dsp:txXfrm>
    </dsp:sp>
    <dsp:sp modelId="{E2002D9A-83F7-41CD-AFC2-D986BAFE9C95}">
      <dsp:nvSpPr>
        <dsp:cNvPr id="0" name=""/>
        <dsp:cNvSpPr/>
      </dsp:nvSpPr>
      <dsp:spPr>
        <a:xfrm>
          <a:off x="7156236" y="307498"/>
          <a:ext cx="3113998" cy="1024128"/>
        </a:xfrm>
        <a:prstGeom prst="roundRect">
          <a:avLst>
            <a:gd name="adj" fmla="val 10000"/>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fr-CA" sz="2100" kern="1200" noProof="0" dirty="0" smtClean="0">
              <a:latin typeface="Verdana" panose="020B0604030504040204" pitchFamily="34" charset="0"/>
              <a:ea typeface="Verdana" panose="020B0604030504040204" pitchFamily="34" charset="0"/>
              <a:cs typeface="Verdana" panose="020B0604030504040204" pitchFamily="34" charset="0"/>
            </a:rPr>
            <a:t>Évaluation AUX FINS d’apprentissage (</a:t>
          </a:r>
          <a:r>
            <a:rPr lang="fr-CA" sz="2100" kern="1200" noProof="0" dirty="0" smtClean="0">
              <a:latin typeface="Verdana" panose="020B0604030504040204" pitchFamily="34" charset="0"/>
              <a:ea typeface="Verdana" panose="020B0604030504040204" pitchFamily="34" charset="0"/>
              <a:cs typeface="Verdana" panose="020B0604030504040204" pitchFamily="34" charset="0"/>
            </a:rPr>
            <a:t>observations</a:t>
          </a:r>
          <a:r>
            <a:rPr lang="fr-CA" sz="2100" kern="1200" noProof="0" dirty="0" smtClean="0">
              <a:latin typeface="Verdana" panose="020B0604030504040204" pitchFamily="34" charset="0"/>
              <a:ea typeface="Verdana" panose="020B0604030504040204" pitchFamily="34" charset="0"/>
              <a:cs typeface="Verdana" panose="020B0604030504040204" pitchFamily="34" charset="0"/>
            </a:rPr>
            <a:t>) </a:t>
          </a:r>
        </a:p>
      </dsp:txBody>
      <dsp:txXfrm>
        <a:off x="7186232" y="337494"/>
        <a:ext cx="3054006" cy="96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7537-4334-4F86-8C22-CDE0251D56E1}">
      <dsp:nvSpPr>
        <dsp:cNvPr id="0" name=""/>
        <dsp:cNvSpPr/>
      </dsp:nvSpPr>
      <dsp:spPr>
        <a:xfrm>
          <a:off x="597627" y="0"/>
          <a:ext cx="4640396" cy="4640396"/>
        </a:xfrm>
        <a:prstGeom prst="ellipse">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b="1" kern="1200" noProof="0" dirty="0" smtClean="0"/>
            <a:t>Rétroaction avec coaching</a:t>
          </a:r>
        </a:p>
      </dsp:txBody>
      <dsp:txXfrm>
        <a:off x="2106916" y="232019"/>
        <a:ext cx="1621818" cy="696059"/>
      </dsp:txXfrm>
    </dsp:sp>
    <dsp:sp modelId="{3238BCDF-441B-44E7-A6F8-EE4067F91A11}">
      <dsp:nvSpPr>
        <dsp:cNvPr id="0" name=""/>
        <dsp:cNvSpPr/>
      </dsp:nvSpPr>
      <dsp:spPr>
        <a:xfrm>
          <a:off x="1177676" y="1160099"/>
          <a:ext cx="3480297" cy="3480297"/>
        </a:xfrm>
        <a:prstGeom prst="ellipse">
          <a:avLst/>
        </a:prstGeom>
        <a:solidFill>
          <a:srgbClr val="0076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kern="1200" noProof="0" dirty="0" smtClean="0"/>
            <a:t>Rétroaction</a:t>
          </a:r>
        </a:p>
      </dsp:txBody>
      <dsp:txXfrm>
        <a:off x="2106916" y="1377617"/>
        <a:ext cx="1621818" cy="652555"/>
      </dsp:txXfrm>
    </dsp:sp>
    <dsp:sp modelId="{07F025BC-C989-42C0-8D17-75D58C59EA3F}">
      <dsp:nvSpPr>
        <dsp:cNvPr id="0" name=""/>
        <dsp:cNvSpPr/>
      </dsp:nvSpPr>
      <dsp:spPr>
        <a:xfrm>
          <a:off x="1642783" y="2320198"/>
          <a:ext cx="2550083" cy="2320198"/>
        </a:xfrm>
        <a:prstGeom prst="ellipse">
          <a:avLst/>
        </a:prstGeom>
        <a:solidFill>
          <a:srgbClr val="4B4F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CA" sz="2200" b="0" kern="1200" dirty="0" smtClean="0">
              <a:solidFill>
                <a:schemeClr val="bg1"/>
              </a:solidFill>
            </a:rPr>
            <a:t>Observation </a:t>
          </a:r>
          <a:r>
            <a:rPr lang="en-CA" sz="2200" b="0" kern="1200" dirty="0" err="1" smtClean="0">
              <a:solidFill>
                <a:schemeClr val="bg1"/>
              </a:solidFill>
            </a:rPr>
            <a:t>d’une</a:t>
          </a:r>
          <a:r>
            <a:rPr lang="en-CA" sz="2200" b="0" kern="1200" dirty="0" smtClean="0">
              <a:solidFill>
                <a:schemeClr val="bg1"/>
              </a:solidFill>
            </a:rPr>
            <a:t> </a:t>
          </a:r>
          <a:r>
            <a:rPr lang="en-CA" sz="2200" b="0" kern="1200" dirty="0" err="1" smtClean="0">
              <a:solidFill>
                <a:schemeClr val="bg1"/>
              </a:solidFill>
            </a:rPr>
            <a:t>tâche</a:t>
          </a:r>
          <a:r>
            <a:rPr lang="en-CA" sz="2200" b="0" kern="1200" dirty="0" smtClean="0">
              <a:solidFill>
                <a:schemeClr val="bg1"/>
              </a:solidFill>
            </a:rPr>
            <a:t> </a:t>
          </a:r>
          <a:r>
            <a:rPr lang="en-CA" sz="2200" b="0" kern="1200" dirty="0" err="1" smtClean="0">
              <a:solidFill>
                <a:schemeClr val="bg1"/>
              </a:solidFill>
            </a:rPr>
            <a:t>clinique</a:t>
          </a:r>
          <a:endParaRPr lang="en-CA" sz="2200" b="0" kern="1200" dirty="0" smtClean="0">
            <a:solidFill>
              <a:schemeClr val="bg1"/>
            </a:solidFill>
          </a:endParaRPr>
        </a:p>
      </dsp:txBody>
      <dsp:txXfrm>
        <a:off x="2016234" y="2900248"/>
        <a:ext cx="1803181" cy="11600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4359D6-CF16-2C47-B865-711BDEE61C3E}" type="datetimeFigureOut">
              <a:rPr lang="en-US" smtClean="0"/>
              <a:t>6/17/2019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3E9D8-54C9-C64E-AA8F-4430CA68FE93}"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bd@collegeroyal.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personnes à qui s’adresse cette présentation doivent au départ savoir en quoi consistent la CPC et l’évaluation en milieu de travail (EMT), et pourquoi l’évaluation formative est nécessaire. </a:t>
            </a:r>
          </a:p>
          <a:p>
            <a:endParaRPr lang="fr-CA" dirty="0" smtClean="0"/>
          </a:p>
          <a:p>
            <a:r>
              <a:rPr lang="fr-CA" dirty="0" smtClean="0"/>
              <a:t>Sinon, vous devriez d’abord leur faire voir la présentation suivante - http://www.kaltura.com/index.php/extwidget/preview/partner_id/1688662/uiconf_id/22517242/entry_id/1_n8prqyfy/embed/auto? </a:t>
            </a:r>
          </a:p>
          <a:p>
            <a:endParaRPr lang="fr-CA" dirty="0" smtClean="0"/>
          </a:p>
          <a:p>
            <a:r>
              <a:rPr lang="fr-CA" dirty="0" smtClean="0"/>
              <a:t>Les notes détaillées aideront les présentateurs et l’auditoire à comprendre certains concepts qui ne leur sont peut-être pas familiers. Si vous effectuez cette présentation, nous vous encourageons à l’adapter en choisissant les diapos les plus pertinentes, selon votre auditoire et vos objectifs. </a:t>
            </a:r>
          </a:p>
          <a:p>
            <a:endParaRPr lang="fr-CA" dirty="0" smtClean="0"/>
          </a:p>
          <a:p>
            <a:r>
              <a:rPr lang="fr-CA" dirty="0" smtClean="0"/>
              <a:t>Nous vous encourageons aussi à partager ou à modifier ces diapos au besoin, mais veuillez citer le Collège royal en tant que source. </a:t>
            </a:r>
          </a:p>
          <a:p>
            <a:endParaRPr lang="fr-CA" dirty="0" smtClean="0"/>
          </a:p>
          <a:p>
            <a:r>
              <a:rPr lang="fr-CA" dirty="0" smtClean="0"/>
              <a:t>Le texte et les logos présentés sont la propriété du Collège royal des médecins et chirurgiens du Canada.</a:t>
            </a:r>
          </a:p>
          <a:p>
            <a:pPr marL="0" marR="0" indent="0" algn="l" defTabSz="914400" rtl="0" eaLnBrk="1" fontAlgn="auto" latinLnBrk="0" hangingPunct="1">
              <a:lnSpc>
                <a:spcPct val="100000"/>
              </a:lnSpc>
              <a:spcBef>
                <a:spcPct val="0"/>
              </a:spcBef>
              <a:spcAft>
                <a:spcPct val="0"/>
              </a:spcAft>
              <a:buClrTx/>
              <a:buSzTx/>
              <a:buFontTx/>
              <a:buNone/>
              <a:defRPr/>
            </a:pPr>
            <a:endParaRPr lang="fr-CA" dirty="0" smtClean="0"/>
          </a:p>
          <a:p>
            <a:endParaRPr lang="fr-CA" dirty="0" smtClean="0"/>
          </a:p>
          <a:p>
            <a:r>
              <a:rPr lang="fr-CA" dirty="0" smtClean="0"/>
              <a:t>Des questions? Écrivez à </a:t>
            </a:r>
            <a:r>
              <a:rPr lang="fr-CA" dirty="0" smtClean="0">
                <a:hlinkClick r:id="rId3"/>
              </a:rPr>
              <a:t>cbd@collegeroyal.ca</a:t>
            </a:r>
            <a:r>
              <a:rPr lang="fr-CA" dirty="0" smtClean="0"/>
              <a:t> </a:t>
            </a:r>
          </a:p>
        </p:txBody>
      </p:sp>
      <p:sp>
        <p:nvSpPr>
          <p:cNvPr id="4" name="Slide Number Placeholder 3"/>
          <p:cNvSpPr>
            <a:spLocks noGrp="1"/>
          </p:cNvSpPr>
          <p:nvPr>
            <p:ph type="sldNum" sz="quarter" idx="10"/>
          </p:nvPr>
        </p:nvSpPr>
        <p:spPr/>
        <p:txBody>
          <a:bodyPr/>
          <a:lstStyle/>
          <a:p>
            <a:fld id="{C363E9D8-54C9-C64E-AA8F-4430CA68FE93}" type="slidenum">
              <a:rPr lang="en-US" smtClean="0"/>
              <a:t>1</a:t>
            </a:fld>
            <a:endParaRPr lang="en-US"/>
          </a:p>
        </p:txBody>
      </p:sp>
    </p:spTree>
    <p:extLst>
      <p:ext uri="{BB962C8B-B14F-4D97-AF65-F5344CB8AC3E}">
        <p14:creationId xmlns:p14="http://schemas.microsoft.com/office/powerpoint/2010/main" val="200877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ct val="0"/>
              </a:spcBef>
              <a:spcAft>
                <a:spcPct val="0"/>
              </a:spcAft>
              <a:buClrTx/>
              <a:buSzTx/>
              <a:buFontTx/>
              <a:buNone/>
              <a:defRPr/>
            </a:pPr>
            <a:r>
              <a:rPr lang="en-CA" b="1" baseline="0" smtClean="0"/>
              <a:t>CONSEIL À L’INTENTION DU PRÉSENTATEUR : Cette diapo illustre comment nous, résidents et enseignants, devons envisager et valoriser l’observation et l’évaluation. Le passage à l’évaluation (observation) AUX FINS d’apprentissage constitue une partie importante des changements nécessaires au succès de la mise en œuvre de l’approche par compétences en formation médicale. Ce changement de paradigme prendra du temps.</a:t>
            </a:r>
          </a:p>
          <a:p>
            <a:pPr defTabSz="931774">
              <a:defRPr/>
            </a:pPr>
            <a:endParaRPr lang="en-CA" b="1" baseline="0" smtClean="0"/>
          </a:p>
          <a:p>
            <a:pPr defTabSz="931774">
              <a:defRPr/>
            </a:pPr>
            <a:r>
              <a:rPr lang="en-US" smtClean="0"/>
              <a:t>Pour que la transition soit vraiment harmonieuse, le modèle de coaching de la CPC exige une perception différente de l’évaluation des résidents et plus particulièrement de son objectif. Actuellement, un grand nombre des méthodes d’évaluation courantes ne tiennent pas compte des tâches cliniques habituelles des résidents. Ceux-ci doivent être observés plus souvent au travail plutôt que dans le cadre d’un « examen ». Il faut donc mettre davantage l’accent sur l’évaluation AUX FINS d’apprentissage. Autrement dit, les évaluations (ou observations) permettent de cerner les possibilités d’apprentissage.</a:t>
            </a:r>
          </a:p>
          <a:p>
            <a:endParaRPr lang="en-US" baseline="0" smtClean="0"/>
          </a:p>
          <a:p>
            <a:r>
              <a:rPr lang="en-US" smtClean="0"/>
              <a:t>L’évaluation DE l’apprentissage (évaluation sommative) vise essentiellement à évaluer les connaissances d’un résident ou les tâches qu’il peut accomplir à un moment précis (ou même parfois les lacunes du résident dans ces deux domaines). Ceci peut susciter des inquiétudes chez le résident, qui croit souvent qu’il doit exécuter une « série » de tâches prédéfinies, plutôt que les tâches qu’il accomplirait normalement dans le milieu clinique réel. </a:t>
            </a:r>
          </a:p>
          <a:p>
            <a:endParaRPr lang="en-US" baseline="0" smtClean="0"/>
          </a:p>
          <a:p>
            <a:pPr defTabSz="931774">
              <a:defRPr/>
            </a:pPr>
            <a:r>
              <a:rPr lang="en-US" smtClean="0"/>
              <a:t>Dans l’évaluation AUX FINS d’apprentissage (évaluation formative), l’évaluation doit faire partie intégrante d’un processus visant à proposer aux résidents des activités pouvant les aider à mieux comprendre comment améliorer leurs connaissances ou leur pratique. L’évaluation formative est fréquente, continue et son incidence est plus faible; elle fait partie intégrante du processus d’apprentissage plutôt que de se situer à la fin du processus. L’objectif consiste à suivre l’apprentissage et à fournir une rétroaction immédiate pour améliorer l’enseignement, l’apprentissage et le rendement ultérieur des résidents, et par conséquent, à mettre l’accent sur leur progression. </a:t>
            </a:r>
          </a:p>
        </p:txBody>
      </p:sp>
      <p:sp>
        <p:nvSpPr>
          <p:cNvPr id="4" name="Slide Number Placeholder 3"/>
          <p:cNvSpPr>
            <a:spLocks noGrp="1"/>
          </p:cNvSpPr>
          <p:nvPr>
            <p:ph type="sldNum" sz="quarter" idx="10"/>
          </p:nvPr>
        </p:nvSpPr>
        <p:spPr/>
        <p:txBody>
          <a:bodyPr/>
          <a:lstStyle/>
          <a:p>
            <a:fld id="{C363E9D8-54C9-C64E-AA8F-4430CA68FE93}" type="slidenum">
              <a:rPr lang="en-US" smtClean="0"/>
              <a:t>10</a:t>
            </a:fld>
            <a:endParaRPr lang="en-US"/>
          </a:p>
        </p:txBody>
      </p:sp>
    </p:spTree>
    <p:extLst>
      <p:ext uri="{BB962C8B-B14F-4D97-AF65-F5344CB8AC3E}">
        <p14:creationId xmlns:p14="http://schemas.microsoft.com/office/powerpoint/2010/main" val="401728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baseline="0" dirty="0" smtClean="0"/>
              <a:t>Revenons au modèle de coaching de la CPC...</a:t>
            </a:r>
          </a:p>
          <a:p>
            <a:pPr defTabSz="931774">
              <a:defRPr/>
            </a:pPr>
            <a:endParaRPr lang="fr-CA" baseline="0" dirty="0" smtClean="0"/>
          </a:p>
          <a:p>
            <a:pPr defTabSz="931774">
              <a:defRPr/>
            </a:pPr>
            <a:r>
              <a:rPr lang="fr-CA" baseline="0" dirty="0" smtClean="0"/>
              <a:t>Les prochaines diapos décriront plus en détails la composante du « coaching en direct » du modèle, ainsi qu’une méthode toute simple pour la mettre en œuvre.</a:t>
            </a:r>
          </a:p>
          <a:p>
            <a:pPr defTabSz="931774">
              <a:defRPr/>
            </a:pPr>
            <a:endParaRPr lang="fr-CA" u="none"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b="1" baseline="0" dirty="0" smtClean="0"/>
              <a:t>CONSEIL À L’INTENTION DU PRÉSENTATEUR : Les diapos sur le coaching en direct peuvent s’appliquer de façon générale à tous les cliniciens enseignants, parce que l’on s’attend à ce qu’il touche directement leurs activités quotidiennes. Nous vous suggérons de mettre l’accent sur ces diapos lorsque vous vous adresserez à des cliniciens enseignants de première ligne.  Remarque : Si votre programme offre déjà des séances de coaching en direct satisfaisantes, vous pouvez simplement dire à vos collègues de poursuivre le bon travail. Sinon, encouragez vos collègues à se donner des objectifs réalistes afin d’intégrer le coaching en direct à leurs activités.</a:t>
            </a:r>
          </a:p>
          <a:p>
            <a:endParaRPr lang="fr-CA" dirty="0" smtClean="0"/>
          </a:p>
          <a:p>
            <a:r>
              <a:rPr lang="fr-CA" dirty="0" smtClean="0"/>
              <a:t>Le coaching en direct joue un rôle important dans l’approche par compétences en enseignement et l’apprentissage en milieu de travail.</a:t>
            </a:r>
          </a:p>
          <a:p>
            <a:endParaRPr lang="fr-CA" baseline="0" dirty="0" smtClean="0"/>
          </a:p>
          <a:p>
            <a:r>
              <a:rPr lang="fr-CA" baseline="0" dirty="0" smtClean="0"/>
              <a:t>Il s’agit d’un processus ponctuel, qui survient presque au moment où l’observation est réalisée, en milieu clinique. </a:t>
            </a:r>
          </a:p>
          <a:p>
            <a:endParaRPr lang="fr-CA" dirty="0" smtClean="0"/>
          </a:p>
          <a:p>
            <a:r>
              <a:rPr lang="fr-CA" dirty="0" smtClean="0"/>
              <a:t>Les cliniciens observent les résidents durant leurs tâches quotidiennes. Les observations sont communiquées aux résidents d’une manière qui guide l’apprentissage et l’amélioration, puis les observations et la rétroaction sont consignées dans le portfolio d’apprentissage des résidents.</a:t>
            </a:r>
          </a:p>
          <a:p>
            <a:endParaRPr lang="fr-CA" baseline="0" dirty="0" smtClean="0"/>
          </a:p>
          <a:p>
            <a:pPr marL="0" marR="0" indent="0" algn="l" defTabSz="914400" rtl="0" eaLnBrk="1" fontAlgn="auto" latinLnBrk="0" hangingPunct="1">
              <a:lnSpc>
                <a:spcPct val="100000"/>
              </a:lnSpc>
              <a:spcBef>
                <a:spcPct val="0"/>
              </a:spcBef>
              <a:spcAft>
                <a:spcPct val="0"/>
              </a:spcAft>
              <a:buClrTx/>
              <a:buSzTx/>
              <a:buFontTx/>
              <a:buNone/>
              <a:defRPr/>
            </a:pPr>
            <a:r>
              <a:rPr lang="fr-CA" dirty="0" smtClean="0"/>
              <a:t>Insister sur le fait que les observations réalisées dans le cadre du coaching en direct sont des évaluations quotidiennes de faible incidence et que la rétroaction fait partie du processus de développement pour exercer la médecine de façon compétente et devrait rassurer le résident. Ceci favorisera l’établissement d’un milieu d’apprentissage sécuritaire.</a:t>
            </a:r>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dirty="0" smtClean="0"/>
              <a:t>Le coaching en direct suit un processus et, s’il est offert de manière appropriée, les renseignements fournis seront extrêmement utiles pour l’apprentissage du résident.  </a:t>
            </a:r>
          </a:p>
          <a:p>
            <a:endParaRPr lang="fr-CA" baseline="0" dirty="0" smtClean="0"/>
          </a:p>
          <a:p>
            <a:r>
              <a:rPr lang="fr-CA" dirty="0" smtClean="0"/>
              <a:t>Il s’agit du processus de coaching RA-OCD, une interaction entre le clinicien enseignant, désormais le « coach clinicien », et le résident.</a:t>
            </a:r>
          </a:p>
          <a:p>
            <a:r>
              <a:rPr lang="fr-CA" dirty="0" smtClean="0"/>
              <a:t>Voici les étapes du processus : </a:t>
            </a:r>
          </a:p>
          <a:p>
            <a:r>
              <a:rPr lang="fr-CA" baseline="0" dirty="0" smtClean="0"/>
              <a:t>1) R : Établir un « Rapport » pédagogique entre le résident et le clinicien; </a:t>
            </a:r>
            <a:r>
              <a:rPr lang="fr-CA" dirty="0" smtClean="0"/>
              <a:t>un partenariat ou une alliance </a:t>
            </a:r>
            <a:endParaRPr lang="fr-CA" baseline="0" dirty="0" smtClean="0"/>
          </a:p>
          <a:p>
            <a:pPr marL="0" indent="0">
              <a:buNone/>
            </a:pPr>
            <a:r>
              <a:rPr lang="fr-CA" dirty="0" smtClean="0"/>
              <a:t>2) A : Déterminer les « Attentes » de la rencontre</a:t>
            </a:r>
          </a:p>
          <a:p>
            <a:pPr marL="228600" indent="-228600">
              <a:buNone/>
            </a:pPr>
            <a:endParaRPr lang="fr-CA" dirty="0" smtClean="0"/>
          </a:p>
          <a:p>
            <a:pPr marL="228600" indent="-228600">
              <a:buNone/>
            </a:pPr>
            <a:r>
              <a:rPr lang="fr-CA" baseline="0" dirty="0" smtClean="0"/>
              <a:t>Ces deux premières étapes ne doivent durer que quelques minutes.</a:t>
            </a:r>
          </a:p>
          <a:p>
            <a:pPr marL="228600" indent="-228600">
              <a:buNone/>
            </a:pPr>
            <a:endParaRPr lang="fr-CA" dirty="0" smtClean="0"/>
          </a:p>
          <a:p>
            <a:r>
              <a:rPr lang="fr-CA" dirty="0" smtClean="0"/>
              <a:t>3) O : « Observer » une tâche effectuée par le résident</a:t>
            </a:r>
          </a:p>
          <a:p>
            <a:r>
              <a:rPr lang="fr-CA" dirty="0" smtClean="0"/>
              <a:t>4) C : Établir une « </a:t>
            </a:r>
            <a:r>
              <a:rPr lang="fr-CA" dirty="0" smtClean="0"/>
              <a:t>conversation</a:t>
            </a:r>
            <a:r>
              <a:rPr lang="fr-CA" dirty="0" smtClean="0"/>
              <a:t> </a:t>
            </a:r>
            <a:r>
              <a:rPr lang="fr-CA" dirty="0" smtClean="0"/>
              <a:t>de Coaching» </a:t>
            </a:r>
            <a:r>
              <a:rPr lang="fr-CA" dirty="0" smtClean="0"/>
              <a:t>pour aider le résident à s’améliorer </a:t>
            </a:r>
            <a:endParaRPr lang="fr-CA" dirty="0" smtClean="0"/>
          </a:p>
          <a:p>
            <a:r>
              <a:rPr lang="fr-CA" dirty="0" smtClean="0"/>
              <a:t>5</a:t>
            </a:r>
            <a:r>
              <a:rPr lang="fr-CA" dirty="0" smtClean="0"/>
              <a:t>) D : « Documentation » d’un résumé du dialogue qui s’est établi, afin que le résident puisse constituer un portfolio d’observations montrant les progrès réalisés et les points à améliorer.</a:t>
            </a:r>
          </a:p>
          <a:p>
            <a:endParaRPr lang="fr-CA" baseline="0" dirty="0" smtClean="0"/>
          </a:p>
          <a:p>
            <a:r>
              <a:rPr lang="fr-CA" baseline="0" dirty="0" smtClean="0"/>
              <a:t>Les diapos suivantes décriront chaque étape de façon plus détaillée.</a:t>
            </a:r>
          </a:p>
          <a:p>
            <a:endParaRPr lang="fr-CA"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conversation initiale, l’établissement d’un RAPPORT, doit avoir lieu au début d’une expérience d’apprentissage, car elle permettra d’établir un environnement d’apprentissage sécuritaire. </a:t>
            </a:r>
          </a:p>
          <a:p>
            <a:endParaRPr lang="fr-CA" dirty="0" smtClean="0"/>
          </a:p>
          <a:p>
            <a:r>
              <a:rPr lang="fr-CA" dirty="0" smtClean="0"/>
              <a:t>L’établissement de ce partenariat (ou de cette alliance) entre le résident et le clinicien est une partie essentielle de cette conversation. Pour le résident, il confirme l’engagement du clinicien envers le processus d’apprentissage et surtout son engagement à donner des conseils qui favoriseront la progression (état d’esprit axé sur le développement du résident).  Insister sur l’importance de ces éléments pour vous assurer que tous comprennent.</a:t>
            </a:r>
          </a:p>
          <a:p>
            <a:endParaRPr lang="fr-CA" dirty="0" smtClean="0"/>
          </a:p>
          <a:p>
            <a:r>
              <a:rPr lang="fr-CA" dirty="0" smtClean="0"/>
              <a:t>Cette conversation initiale pourrait aussi permettre au résident de faire connaître ses expériences antérieures et ses préférences en matière d’apprentissage et d’évaluation. Le clinicien pourrait faire connaître l’approche qu’il préconise dans l’environnement d’apprentissage. </a:t>
            </a:r>
          </a:p>
          <a:p>
            <a:endParaRPr lang="fr-CA" dirty="0" smtClean="0"/>
          </a:p>
          <a:p>
            <a:r>
              <a:rPr lang="fr-CA" baseline="0" dirty="0" smtClean="0"/>
              <a:t>Dans le processus RA-OCD, la lettre « R » renvoie au mot </a:t>
            </a:r>
            <a:r>
              <a:rPr lang="fr-CA" b="1" baseline="0" dirty="0" smtClean="0"/>
              <a:t>R</a:t>
            </a:r>
            <a:r>
              <a:rPr lang="fr-CA" baseline="0" dirty="0" smtClean="0"/>
              <a:t>APPORT</a:t>
            </a:r>
          </a:p>
          <a:p>
            <a:endParaRPr lang="fr-CA" baseline="0" dirty="0" smtClean="0"/>
          </a:p>
          <a:p>
            <a:r>
              <a:rPr lang="fr-CA" baseline="0" dirty="0" smtClean="0"/>
              <a:t>Source de l’image : https://pixabay.com/en/shops-partnership-cooperation-1014038/ </a:t>
            </a:r>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14</a:t>
            </a:fld>
            <a:endParaRPr lang="en-US">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CA" baseline="0" dirty="0" err="1" smtClean="0"/>
              <a:t>Même</a:t>
            </a:r>
            <a:r>
              <a:rPr lang="en-CA" baseline="0" dirty="0" smtClean="0"/>
              <a:t> </a:t>
            </a:r>
            <a:r>
              <a:rPr lang="en-CA" baseline="0" dirty="0" err="1" smtClean="0"/>
              <a:t>si</a:t>
            </a:r>
            <a:r>
              <a:rPr lang="en-CA" baseline="0" dirty="0" smtClean="0"/>
              <a:t> les </a:t>
            </a:r>
            <a:r>
              <a:rPr lang="en-CA" baseline="0" dirty="0" err="1" smtClean="0"/>
              <a:t>recherches</a:t>
            </a:r>
            <a:r>
              <a:rPr lang="en-CA" baseline="0" dirty="0" smtClean="0"/>
              <a:t> ne font que commencer </a:t>
            </a:r>
            <a:r>
              <a:rPr lang="en-CA" baseline="0" dirty="0" err="1" smtClean="0"/>
              <a:t>dans</a:t>
            </a:r>
            <a:r>
              <a:rPr lang="en-CA" baseline="0" dirty="0" smtClean="0"/>
              <a:t> </a:t>
            </a:r>
            <a:r>
              <a:rPr lang="en-CA" baseline="0" dirty="0" err="1" smtClean="0"/>
              <a:t>ce</a:t>
            </a:r>
            <a:r>
              <a:rPr lang="en-CA" baseline="0" dirty="0" smtClean="0"/>
              <a:t> </a:t>
            </a:r>
            <a:r>
              <a:rPr lang="en-CA" baseline="0" dirty="0" err="1" smtClean="0"/>
              <a:t>domaine</a:t>
            </a:r>
            <a:r>
              <a:rPr lang="en-CA" baseline="0" dirty="0" smtClean="0"/>
              <a:t>, </a:t>
            </a:r>
            <a:r>
              <a:rPr lang="en-CA" baseline="0" dirty="0" err="1" smtClean="0"/>
              <a:t>particulièrement</a:t>
            </a:r>
            <a:r>
              <a:rPr lang="en-CA" baseline="0" dirty="0" smtClean="0"/>
              <a:t> </a:t>
            </a:r>
            <a:r>
              <a:rPr lang="en-CA" baseline="0" dirty="0" err="1" smtClean="0"/>
              <a:t>en</a:t>
            </a:r>
            <a:r>
              <a:rPr lang="en-CA" baseline="0" dirty="0" smtClean="0"/>
              <a:t> formation </a:t>
            </a:r>
            <a:r>
              <a:rPr lang="en-CA" baseline="0" dirty="0" err="1" smtClean="0"/>
              <a:t>médicale</a:t>
            </a:r>
            <a:r>
              <a:rPr lang="en-CA" baseline="0" dirty="0" smtClean="0"/>
              <a:t>, </a:t>
            </a:r>
            <a:r>
              <a:rPr lang="en-CA" baseline="0" dirty="0" err="1" smtClean="0"/>
              <a:t>certains</a:t>
            </a:r>
            <a:r>
              <a:rPr lang="en-CA" baseline="0" dirty="0" smtClean="0"/>
              <a:t> </a:t>
            </a:r>
            <a:r>
              <a:rPr lang="en-CA" baseline="0" dirty="0" err="1" smtClean="0"/>
              <a:t>travaux</a:t>
            </a:r>
            <a:r>
              <a:rPr lang="en-CA" baseline="0" dirty="0" smtClean="0"/>
              <a:t> </a:t>
            </a:r>
            <a:r>
              <a:rPr lang="en-CA" baseline="0" dirty="0" err="1" smtClean="0"/>
              <a:t>ont</a:t>
            </a:r>
            <a:r>
              <a:rPr lang="en-CA" baseline="0" dirty="0" smtClean="0"/>
              <a:t> </a:t>
            </a:r>
            <a:r>
              <a:rPr lang="en-CA" baseline="0" dirty="0" err="1" smtClean="0"/>
              <a:t>signalé</a:t>
            </a:r>
            <a:r>
              <a:rPr lang="en-CA" baseline="0" dirty="0" smtClean="0"/>
              <a:t> des </a:t>
            </a:r>
            <a:r>
              <a:rPr lang="en-CA" baseline="0" dirty="0" err="1" smtClean="0"/>
              <a:t>facteurs</a:t>
            </a:r>
            <a:r>
              <a:rPr lang="en-CA" baseline="0" dirty="0" smtClean="0"/>
              <a:t> qui influent sur </a:t>
            </a:r>
            <a:r>
              <a:rPr lang="en-CA" baseline="0" dirty="0" err="1" smtClean="0"/>
              <a:t>ce</a:t>
            </a:r>
            <a:r>
              <a:rPr lang="en-CA" baseline="0" dirty="0" smtClean="0"/>
              <a:t> </a:t>
            </a:r>
            <a:r>
              <a:rPr lang="en-CA" baseline="0" dirty="0" err="1" smtClean="0"/>
              <a:t>partenariat</a:t>
            </a:r>
            <a:r>
              <a:rPr lang="en-CA" baseline="0" dirty="0" smtClean="0"/>
              <a:t> </a:t>
            </a:r>
            <a:r>
              <a:rPr lang="en-CA" baseline="0" dirty="0" err="1" smtClean="0"/>
              <a:t>éducatif</a:t>
            </a:r>
            <a:r>
              <a:rPr lang="en-CA" baseline="0" dirty="0" smtClean="0"/>
              <a:t> :</a:t>
            </a:r>
          </a:p>
          <a:p>
            <a:pPr defTabSz="931774">
              <a:defRPr/>
            </a:pPr>
            <a:endParaRPr lang="en-CA" baseline="0" dirty="0" smtClean="0"/>
          </a:p>
          <a:p>
            <a:pPr defTabSz="931774">
              <a:buFont typeface="Arial" panose="020B0604020202020204" pitchFamily="34" charset="0"/>
              <a:buNone/>
              <a:defRPr/>
            </a:pPr>
            <a:r>
              <a:rPr lang="en-CA" baseline="0" dirty="0" smtClean="0"/>
              <a:t>La </a:t>
            </a:r>
            <a:r>
              <a:rPr lang="en-CA" baseline="0" dirty="0" err="1" smtClean="0"/>
              <a:t>compréhension</a:t>
            </a:r>
            <a:r>
              <a:rPr lang="en-CA" baseline="0" dirty="0" smtClean="0"/>
              <a:t> </a:t>
            </a:r>
            <a:r>
              <a:rPr lang="en-CA" baseline="0" dirty="0" err="1" smtClean="0"/>
              <a:t>explicite</a:t>
            </a:r>
            <a:r>
              <a:rPr lang="en-CA" baseline="0" dirty="0" smtClean="0"/>
              <a:t> et </a:t>
            </a:r>
            <a:r>
              <a:rPr lang="en-CA" baseline="0" dirty="0" err="1" smtClean="0"/>
              <a:t>mutuelle</a:t>
            </a:r>
            <a:r>
              <a:rPr lang="en-CA" baseline="0" dirty="0" smtClean="0"/>
              <a:t> des </a:t>
            </a:r>
            <a:r>
              <a:rPr lang="en-CA" baseline="0" dirty="0" err="1" smtClean="0"/>
              <a:t>objectifs</a:t>
            </a:r>
            <a:r>
              <a:rPr lang="en-CA" baseline="0" dirty="0" smtClean="0"/>
              <a:t>, </a:t>
            </a:r>
            <a:r>
              <a:rPr lang="en-CA" baseline="0" dirty="0" err="1" smtClean="0"/>
              <a:t>attentes</a:t>
            </a:r>
            <a:r>
              <a:rPr lang="en-CA" baseline="0" dirty="0" smtClean="0"/>
              <a:t> et </a:t>
            </a:r>
            <a:r>
              <a:rPr lang="en-CA" baseline="0" dirty="0" err="1" smtClean="0"/>
              <a:t>rôles</a:t>
            </a:r>
            <a:r>
              <a:rPr lang="en-CA" baseline="0" dirty="0" smtClean="0"/>
              <a:t> influence </a:t>
            </a:r>
            <a:r>
              <a:rPr lang="en-CA" baseline="0" dirty="0" err="1" smtClean="0"/>
              <a:t>l’interaction</a:t>
            </a:r>
            <a:r>
              <a:rPr lang="en-CA" baseline="0" dirty="0" smtClean="0"/>
              <a:t>, tout </a:t>
            </a:r>
            <a:r>
              <a:rPr lang="en-CA" baseline="0" dirty="0" err="1" smtClean="0"/>
              <a:t>comme</a:t>
            </a:r>
            <a:r>
              <a:rPr lang="en-CA" baseline="0" dirty="0" smtClean="0"/>
              <a:t> la </a:t>
            </a:r>
            <a:r>
              <a:rPr lang="en-CA" baseline="0" dirty="0" err="1" smtClean="0"/>
              <a:t>façon</a:t>
            </a:r>
            <a:r>
              <a:rPr lang="en-CA" baseline="0" dirty="0" smtClean="0"/>
              <a:t> </a:t>
            </a:r>
            <a:r>
              <a:rPr lang="en-CA" baseline="0" dirty="0" err="1" smtClean="0"/>
              <a:t>dont</a:t>
            </a:r>
            <a:r>
              <a:rPr lang="en-CA" baseline="0" dirty="0" smtClean="0"/>
              <a:t> le </a:t>
            </a:r>
            <a:r>
              <a:rPr lang="en-CA" baseline="0" dirty="0" err="1" smtClean="0"/>
              <a:t>résident</a:t>
            </a:r>
            <a:r>
              <a:rPr lang="en-CA" baseline="0" dirty="0" smtClean="0"/>
              <a:t> </a:t>
            </a:r>
            <a:r>
              <a:rPr lang="en-CA" baseline="0" dirty="0" err="1" smtClean="0"/>
              <a:t>perçoit</a:t>
            </a:r>
            <a:r>
              <a:rPr lang="en-CA" baseline="0" dirty="0" smtClean="0"/>
              <a:t> </a:t>
            </a:r>
            <a:r>
              <a:rPr lang="en-CA" baseline="0" dirty="0" err="1" smtClean="0"/>
              <a:t>l’engagement</a:t>
            </a:r>
            <a:r>
              <a:rPr lang="en-CA" baseline="0" dirty="0" smtClean="0"/>
              <a:t> du </a:t>
            </a:r>
            <a:r>
              <a:rPr lang="en-CA" baseline="0" dirty="0" err="1" smtClean="0"/>
              <a:t>clinicien</a:t>
            </a:r>
            <a:r>
              <a:rPr lang="en-CA" baseline="0" dirty="0" smtClean="0"/>
              <a:t> </a:t>
            </a:r>
            <a:r>
              <a:rPr lang="en-CA" baseline="0" dirty="0" err="1" smtClean="0"/>
              <a:t>enseignant</a:t>
            </a:r>
            <a:r>
              <a:rPr lang="en-CA" baseline="0" dirty="0" smtClean="0"/>
              <a:t> </a:t>
            </a:r>
            <a:r>
              <a:rPr lang="en-CA" baseline="0" dirty="0" err="1" smtClean="0"/>
              <a:t>dans</a:t>
            </a:r>
            <a:r>
              <a:rPr lang="en-CA" baseline="0" dirty="0" smtClean="0"/>
              <a:t> le </a:t>
            </a:r>
            <a:r>
              <a:rPr lang="en-CA" baseline="0" dirty="0" err="1" smtClean="0"/>
              <a:t>processus</a:t>
            </a:r>
            <a:r>
              <a:rPr lang="en-CA" baseline="0" dirty="0" smtClean="0"/>
              <a:t> </a:t>
            </a:r>
            <a:r>
              <a:rPr lang="en-CA" baseline="0" dirty="0" err="1" smtClean="0"/>
              <a:t>d’apprentissage</a:t>
            </a:r>
            <a:r>
              <a:rPr lang="en-CA" baseline="0" dirty="0" smtClean="0"/>
              <a:t>.</a:t>
            </a:r>
          </a:p>
          <a:p>
            <a:pPr defTabSz="931774">
              <a:defRPr/>
            </a:pPr>
            <a:endParaRPr lang="en-CA" baseline="0" dirty="0" smtClean="0"/>
          </a:p>
          <a:p>
            <a:pPr defTabSz="931774">
              <a:defRPr/>
            </a:pPr>
            <a:r>
              <a:rPr lang="en-CA" dirty="0" err="1" smtClean="0"/>
              <a:t>Autrement</a:t>
            </a:r>
            <a:r>
              <a:rPr lang="en-CA" dirty="0" smtClean="0"/>
              <a:t> </a:t>
            </a:r>
            <a:r>
              <a:rPr lang="en-CA" dirty="0" err="1" smtClean="0"/>
              <a:t>dit</a:t>
            </a:r>
            <a:r>
              <a:rPr lang="en-CA" dirty="0" smtClean="0"/>
              <a:t>, les </a:t>
            </a:r>
            <a:r>
              <a:rPr lang="en-CA" dirty="0" err="1" smtClean="0"/>
              <a:t>résidents</a:t>
            </a:r>
            <a:r>
              <a:rPr lang="en-CA" dirty="0" smtClean="0"/>
              <a:t> </a:t>
            </a:r>
            <a:r>
              <a:rPr lang="en-CA" dirty="0" err="1" smtClean="0"/>
              <a:t>doivent</a:t>
            </a:r>
            <a:r>
              <a:rPr lang="en-CA" dirty="0" smtClean="0"/>
              <a:t> savoir que nous, </a:t>
            </a:r>
            <a:r>
              <a:rPr lang="en-CA" dirty="0" err="1" smtClean="0"/>
              <a:t>cliniciens</a:t>
            </a:r>
            <a:r>
              <a:rPr lang="en-CA" dirty="0" smtClean="0"/>
              <a:t> </a:t>
            </a:r>
            <a:r>
              <a:rPr lang="en-CA" dirty="0" err="1" smtClean="0"/>
              <a:t>enseignants</a:t>
            </a:r>
            <a:r>
              <a:rPr lang="en-CA" dirty="0" smtClean="0"/>
              <a:t>, </a:t>
            </a:r>
            <a:r>
              <a:rPr lang="en-CA" dirty="0" err="1" smtClean="0"/>
              <a:t>participons</a:t>
            </a:r>
            <a:r>
              <a:rPr lang="en-CA" dirty="0" smtClean="0"/>
              <a:t> </a:t>
            </a:r>
            <a:r>
              <a:rPr lang="en-CA" dirty="0" err="1" smtClean="0"/>
              <a:t>vraiment</a:t>
            </a:r>
            <a:r>
              <a:rPr lang="en-CA" dirty="0" smtClean="0"/>
              <a:t> à </a:t>
            </a:r>
            <a:r>
              <a:rPr lang="en-CA" dirty="0" err="1" smtClean="0"/>
              <a:t>leur</a:t>
            </a:r>
            <a:r>
              <a:rPr lang="en-CA" dirty="0" smtClean="0"/>
              <a:t> </a:t>
            </a:r>
            <a:r>
              <a:rPr lang="en-CA" dirty="0" err="1" smtClean="0"/>
              <a:t>apprentissage</a:t>
            </a:r>
            <a:r>
              <a:rPr lang="en-CA" dirty="0" smtClean="0"/>
              <a:t>; </a:t>
            </a:r>
            <a:r>
              <a:rPr lang="en-CA" dirty="0" err="1" smtClean="0"/>
              <a:t>notre</a:t>
            </a:r>
            <a:r>
              <a:rPr lang="en-CA" dirty="0" smtClean="0"/>
              <a:t> </a:t>
            </a:r>
            <a:r>
              <a:rPr lang="en-CA" dirty="0" err="1" smtClean="0"/>
              <a:t>présence</a:t>
            </a:r>
            <a:r>
              <a:rPr lang="en-CA" dirty="0" smtClean="0"/>
              <a:t> et le </a:t>
            </a:r>
            <a:r>
              <a:rPr lang="en-CA" dirty="0" err="1" smtClean="0"/>
              <a:t>recours</a:t>
            </a:r>
            <a:r>
              <a:rPr lang="en-CA" dirty="0" smtClean="0"/>
              <a:t> à </a:t>
            </a:r>
            <a:r>
              <a:rPr lang="en-CA" dirty="0" err="1" smtClean="0"/>
              <a:t>une</a:t>
            </a:r>
            <a:r>
              <a:rPr lang="en-CA" dirty="0" smtClean="0"/>
              <a:t> </a:t>
            </a:r>
            <a:r>
              <a:rPr lang="en-CA" dirty="0" err="1" smtClean="0"/>
              <a:t>approche</a:t>
            </a:r>
            <a:r>
              <a:rPr lang="en-CA" dirty="0" smtClean="0"/>
              <a:t> qui </a:t>
            </a:r>
            <a:r>
              <a:rPr lang="en-CA" dirty="0" err="1" smtClean="0"/>
              <a:t>favorise</a:t>
            </a:r>
            <a:r>
              <a:rPr lang="en-CA" dirty="0" smtClean="0"/>
              <a:t> </a:t>
            </a:r>
            <a:r>
              <a:rPr lang="en-CA" dirty="0" err="1" smtClean="0"/>
              <a:t>leur</a:t>
            </a:r>
            <a:r>
              <a:rPr lang="en-CA" dirty="0" smtClean="0"/>
              <a:t> </a:t>
            </a:r>
            <a:r>
              <a:rPr lang="en-CA" dirty="0" err="1" smtClean="0"/>
              <a:t>apprentissage</a:t>
            </a:r>
            <a:r>
              <a:rPr lang="en-CA" dirty="0" smtClean="0"/>
              <a:t> </a:t>
            </a:r>
            <a:r>
              <a:rPr lang="en-CA" dirty="0" err="1" smtClean="0"/>
              <a:t>sont</a:t>
            </a:r>
            <a:r>
              <a:rPr lang="en-CA" dirty="0" smtClean="0"/>
              <a:t> </a:t>
            </a:r>
            <a:r>
              <a:rPr lang="en-CA" dirty="0" err="1" smtClean="0"/>
              <a:t>essentiels</a:t>
            </a:r>
            <a:r>
              <a:rPr lang="en-CA" dirty="0" smtClean="0"/>
              <a:t> à </a:t>
            </a:r>
            <a:r>
              <a:rPr lang="en-CA" dirty="0" err="1" smtClean="0"/>
              <a:t>ce</a:t>
            </a:r>
            <a:r>
              <a:rPr lang="en-CA" dirty="0" smtClean="0"/>
              <a:t> </a:t>
            </a:r>
            <a:r>
              <a:rPr lang="en-CA" dirty="0" err="1" smtClean="0"/>
              <a:t>partenariat</a:t>
            </a:r>
            <a:r>
              <a:rPr lang="en-CA" dirty="0" smtClean="0"/>
              <a:t>.</a:t>
            </a:r>
          </a:p>
          <a:p>
            <a:pPr defTabSz="931774">
              <a:defRPr/>
            </a:pPr>
            <a:endParaRPr lang="en-CA" baseline="0" dirty="0" smtClean="0"/>
          </a:p>
          <a:p>
            <a:pPr marL="0" marR="0" indent="0" algn="l" defTabSz="931774" rtl="0" eaLnBrk="1" fontAlgn="auto" latinLnBrk="0" hangingPunct="1">
              <a:lnSpc>
                <a:spcPct val="100000"/>
              </a:lnSpc>
              <a:spcBef>
                <a:spcPct val="0"/>
              </a:spcBef>
              <a:spcAft>
                <a:spcPct val="0"/>
              </a:spcAft>
              <a:buClrTx/>
              <a:buSzTx/>
              <a:buFontTx/>
              <a:buNone/>
              <a:defRPr/>
            </a:pPr>
            <a:r>
              <a:rPr lang="en-CA" b="1" baseline="0" dirty="0" smtClean="0"/>
              <a:t>Il </a:t>
            </a:r>
            <a:r>
              <a:rPr lang="en-CA" b="1" baseline="0" dirty="0" err="1" smtClean="0"/>
              <a:t>est</a:t>
            </a:r>
            <a:r>
              <a:rPr lang="en-CA" b="1" baseline="0" dirty="0" smtClean="0"/>
              <a:t> </a:t>
            </a:r>
            <a:r>
              <a:rPr lang="en-CA" b="1" baseline="0" dirty="0" err="1" smtClean="0"/>
              <a:t>donc</a:t>
            </a:r>
            <a:r>
              <a:rPr lang="en-CA" b="1" baseline="0" dirty="0" smtClean="0"/>
              <a:t> important de </a:t>
            </a:r>
            <a:r>
              <a:rPr lang="en-CA" b="1" baseline="0" dirty="0" err="1" smtClean="0"/>
              <a:t>prendre</a:t>
            </a:r>
            <a:r>
              <a:rPr lang="en-CA" b="1" baseline="0" dirty="0" smtClean="0"/>
              <a:t> le temps </a:t>
            </a:r>
            <a:r>
              <a:rPr lang="en-CA" b="1" baseline="0" dirty="0" err="1" smtClean="0"/>
              <a:t>d’établir</a:t>
            </a:r>
            <a:r>
              <a:rPr lang="en-CA" b="1" baseline="0" dirty="0" smtClean="0"/>
              <a:t> </a:t>
            </a:r>
            <a:r>
              <a:rPr lang="en-CA" b="1" baseline="0" dirty="0" err="1" smtClean="0"/>
              <a:t>ce</a:t>
            </a:r>
            <a:r>
              <a:rPr lang="en-CA" b="1" baseline="0" dirty="0" smtClean="0"/>
              <a:t> rapport!</a:t>
            </a:r>
          </a:p>
          <a:p>
            <a:pPr defTabSz="931774">
              <a:defRPr/>
            </a:pPr>
            <a:endParaRPr lang="en-CA" baseline="0" dirty="0" smtClean="0"/>
          </a:p>
          <a:p>
            <a:pPr defTabSz="931774">
              <a:defRPr/>
            </a:pPr>
            <a:endParaRPr lang="en-CA" baseline="0" dirty="0" smtClean="0"/>
          </a:p>
          <a:p>
            <a:pPr defTabSz="931774">
              <a:buFontTx/>
              <a:buNone/>
              <a:defRPr/>
            </a:pPr>
            <a:endParaRPr lang="en-CA" baseline="0" dirty="0" smtClean="0"/>
          </a:p>
          <a:p>
            <a:pPr defTabSz="931774">
              <a:buFontTx/>
              <a:buNone/>
              <a:defRPr/>
            </a:pPr>
            <a:r>
              <a:rPr lang="en-CA" baseline="0" dirty="0" err="1" smtClean="0"/>
              <a:t>Beneficience</a:t>
            </a:r>
            <a:r>
              <a:rPr lang="en-CA" baseline="0" dirty="0" smtClean="0"/>
              <a:t>  Eva et al 2012, </a:t>
            </a:r>
            <a:r>
              <a:rPr lang="en-CA" baseline="0" dirty="0" err="1" smtClean="0"/>
              <a:t>Adv</a:t>
            </a:r>
            <a:r>
              <a:rPr lang="en-CA" baseline="0" dirty="0" smtClean="0"/>
              <a:t> in Health </a:t>
            </a:r>
            <a:r>
              <a:rPr lang="en-CA" baseline="0" dirty="0" err="1" smtClean="0"/>
              <a:t>Sci</a:t>
            </a:r>
            <a:r>
              <a:rPr lang="en-CA" baseline="0" dirty="0" smtClean="0"/>
              <a:t> Ed Theory Practice – commitment</a:t>
            </a:r>
          </a:p>
          <a:p>
            <a:r>
              <a:rPr lang="en-CA" dirty="0" err="1" smtClean="0"/>
              <a:t>Telio</a:t>
            </a:r>
            <a:endParaRPr lang="en-CA" dirty="0" smtClean="0"/>
          </a:p>
          <a:p>
            <a:r>
              <a:rPr lang="en-CA" dirty="0" smtClean="0"/>
              <a:t>Bowen</a:t>
            </a:r>
            <a:r>
              <a:rPr lang="en-CA" baseline="0" dirty="0" smtClean="0"/>
              <a:t> – Med St perception 2017</a:t>
            </a:r>
          </a:p>
          <a:p>
            <a:r>
              <a:rPr lang="en-CA" baseline="0" dirty="0" smtClean="0"/>
              <a:t>Bing –You, Robert, Academic Medicine 2017</a:t>
            </a:r>
          </a:p>
        </p:txBody>
      </p:sp>
      <p:sp>
        <p:nvSpPr>
          <p:cNvPr id="4" name="Slide Number Placeholder 3"/>
          <p:cNvSpPr>
            <a:spLocks noGrp="1"/>
          </p:cNvSpPr>
          <p:nvPr>
            <p:ph type="sldNum" sz="quarter" idx="10"/>
          </p:nvPr>
        </p:nvSpPr>
        <p:spPr/>
        <p:txBody>
          <a:bodyPr/>
          <a:lstStyle/>
          <a:p>
            <a:fld id="{BBD228AE-4411-41F7-82C5-5B376E3946AB}" type="slidenum">
              <a:rPr lang="en-CA" smtClean="0">
                <a:solidFill>
                  <a:prstClr val="black"/>
                </a:solidFill>
              </a:rPr>
              <a:t>15</a:t>
            </a:fld>
            <a:endParaRPr lang="en-CA">
              <a:solidFill>
                <a:prstClr val="black"/>
              </a:solidFill>
            </a:endParaRPr>
          </a:p>
        </p:txBody>
      </p:sp>
    </p:spTree>
    <p:extLst>
      <p:ext uri="{BB962C8B-B14F-4D97-AF65-F5344CB8AC3E}">
        <p14:creationId xmlns:p14="http://schemas.microsoft.com/office/powerpoint/2010/main" val="38314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discussion qui aura lieu entre le résident et le clinicien sur les buts et les objectifs d’apprentissage spécifiques, surtout en ce qui a trait aux jalons, compétences et APC (activités professionnelles </a:t>
            </a:r>
            <a:r>
              <a:rPr lang="fr-CA" dirty="0" err="1" smtClean="0"/>
              <a:t>confiables</a:t>
            </a:r>
            <a:r>
              <a:rPr lang="fr-CA" dirty="0" smtClean="0"/>
              <a:t>) que le résident tente de maîtriser, compte tenu des attentes particulières du milieu clinique, assurera d’entrée de jeu une compréhension et une acceptation communes de ces buts et objectifs. </a:t>
            </a:r>
          </a:p>
          <a:p>
            <a:endParaRPr lang="fr-CA" dirty="0" smtClean="0"/>
          </a:p>
          <a:p>
            <a:r>
              <a:rPr lang="fr-CA" dirty="0" smtClean="0"/>
              <a:t>Rappelez-vous que cette conversation ne doit durer que quelques minutes et avoir lieu au début des activités cliniques ou de la journée (ou de la semaine) où le résident et le clinicien seront jumelés.</a:t>
            </a:r>
          </a:p>
          <a:p>
            <a:endParaRPr lang="fr-CA" dirty="0" smtClean="0"/>
          </a:p>
          <a:p>
            <a:r>
              <a:rPr lang="fr-CA" baseline="0" dirty="0" smtClean="0"/>
              <a:t>Dans le processus RA-OCD, la lettre « A » renvoie au mot </a:t>
            </a:r>
            <a:r>
              <a:rPr lang="fr-CA" b="1" baseline="0" dirty="0" smtClean="0"/>
              <a:t>A</a:t>
            </a:r>
            <a:r>
              <a:rPr lang="fr-CA" baseline="0" dirty="0" smtClean="0"/>
              <a:t>TTENTES</a:t>
            </a:r>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16</a:t>
            </a:fld>
            <a:endParaRPr lang="en-US">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dirty="0" smtClean="0"/>
              <a:t>L’observation est la pierre angulaire de l’évaluation en milieu de travail et l’occasion de fournir une rétroaction. Le milieu de travail convient parfaitement à l’apprentissage par la pratique. </a:t>
            </a:r>
          </a:p>
          <a:p>
            <a:endParaRPr lang="fr-CA" dirty="0" smtClean="0"/>
          </a:p>
          <a:p>
            <a:r>
              <a:rPr lang="fr-CA" dirty="0" smtClean="0"/>
              <a:t>Les tâches cliniques peuvent être de courte durée (p. ex., clinique d’une demi-journée avec un clinicien). Elles peuvent aussi se prêter au « coaching en direct ». Il est essentiel qu’elles comportent des observations et des suggestions d’amélioration. </a:t>
            </a:r>
          </a:p>
          <a:p>
            <a:endParaRPr lang="fr-CA" baseline="0" dirty="0" smtClean="0"/>
          </a:p>
          <a:p>
            <a:pPr defTabSz="931774">
              <a:defRPr/>
            </a:pPr>
            <a:r>
              <a:rPr lang="fr-CA" dirty="0" smtClean="0"/>
              <a:t>En raison de la structure et du déroulement des activités cliniques, une partie de l’observation directe d’un résident peut porter davantage sur une ou plusieurs tâches cliniques. Autrement dit, ce qui peut être observé porte davantage sur l’état de santé du patient plutôt que sur les objectifs d’apprentissage spécifiques dont il a été question au départ. On doit cependant tenir compte des buts et des objectifs du résident (peut-être de l’APC en cours de réalisation); de plus, les observations prévues pourraient être nécessaires. </a:t>
            </a:r>
          </a:p>
          <a:p>
            <a:endParaRPr lang="fr-CA" dirty="0" smtClean="0"/>
          </a:p>
          <a:p>
            <a:pPr defTabSz="931774">
              <a:defRPr/>
            </a:pPr>
            <a:endParaRPr lang="fr-CA" dirty="0" smtClean="0"/>
          </a:p>
          <a:p>
            <a:r>
              <a:rPr lang="fr-CA" baseline="0" dirty="0" smtClean="0"/>
              <a:t>Dans le processus RA-OCD, la lettre « O » renvoie au mot </a:t>
            </a:r>
            <a:r>
              <a:rPr lang="fr-CA" b="1" baseline="0" dirty="0" smtClean="0"/>
              <a:t>O</a:t>
            </a:r>
            <a:r>
              <a:rPr lang="fr-CA" baseline="0" dirty="0" smtClean="0"/>
              <a:t>BSERVATION</a:t>
            </a:r>
          </a:p>
          <a:p>
            <a:endParaRPr lang="fr-CA" dirty="0" smtClean="0"/>
          </a:p>
          <a:p>
            <a:endParaRPr lang="fr-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378176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CONSEIL À L’INTENTION DU PRÉSENTATEUR : </a:t>
            </a:r>
            <a:r>
              <a:rPr lang="en-CA" b="1" baseline="0" dirty="0" err="1" smtClean="0"/>
              <a:t>Vos</a:t>
            </a:r>
            <a:r>
              <a:rPr lang="en-CA" b="1" baseline="0" dirty="0" smtClean="0"/>
              <a:t> </a:t>
            </a:r>
            <a:r>
              <a:rPr lang="en-CA" b="1" baseline="0" dirty="0" err="1" smtClean="0"/>
              <a:t>collègues</a:t>
            </a:r>
            <a:r>
              <a:rPr lang="en-CA" b="1" baseline="0" dirty="0" smtClean="0"/>
              <a:t> </a:t>
            </a:r>
            <a:r>
              <a:rPr lang="en-CA" b="1" baseline="0" dirty="0" err="1" smtClean="0"/>
              <a:t>peuvent</a:t>
            </a:r>
            <a:r>
              <a:rPr lang="en-CA" b="1" baseline="0" dirty="0" smtClean="0"/>
              <a:t> </a:t>
            </a:r>
            <a:r>
              <a:rPr lang="en-CA" b="1" baseline="0" dirty="0" err="1" smtClean="0"/>
              <a:t>trouver</a:t>
            </a:r>
            <a:r>
              <a:rPr lang="en-CA" b="1" baseline="0" dirty="0" smtClean="0"/>
              <a:t> </a:t>
            </a:r>
            <a:r>
              <a:rPr lang="en-CA" b="1" baseline="0" dirty="0" err="1" smtClean="0"/>
              <a:t>qu’il</a:t>
            </a:r>
            <a:r>
              <a:rPr lang="en-CA" b="1" baseline="0" dirty="0" smtClean="0"/>
              <a:t> </a:t>
            </a:r>
            <a:r>
              <a:rPr lang="en-CA" b="1" baseline="0" dirty="0" err="1" smtClean="0"/>
              <a:t>est</a:t>
            </a:r>
            <a:r>
              <a:rPr lang="en-CA" b="1" baseline="0" dirty="0" smtClean="0"/>
              <a:t> inutile de tout « observer </a:t>
            </a:r>
            <a:r>
              <a:rPr lang="en-CA" b="1" baseline="0" dirty="0" err="1" smtClean="0"/>
              <a:t>directement</a:t>
            </a:r>
            <a:r>
              <a:rPr lang="en-CA" b="1" baseline="0" dirty="0" smtClean="0"/>
              <a:t> » </a:t>
            </a:r>
            <a:r>
              <a:rPr lang="en-CA" b="1" baseline="0" dirty="0" err="1" smtClean="0"/>
              <a:t>en</a:t>
            </a:r>
            <a:r>
              <a:rPr lang="en-CA" b="1" baseline="0" dirty="0" smtClean="0"/>
              <a:t> tout temps. </a:t>
            </a:r>
            <a:r>
              <a:rPr lang="en-CA" b="1" baseline="0" dirty="0" err="1" smtClean="0"/>
              <a:t>Cette</a:t>
            </a:r>
            <a:r>
              <a:rPr lang="en-CA" b="1" baseline="0" dirty="0" smtClean="0"/>
              <a:t> </a:t>
            </a:r>
            <a:r>
              <a:rPr lang="en-CA" b="1" baseline="0" dirty="0" err="1" smtClean="0"/>
              <a:t>diapo</a:t>
            </a:r>
            <a:r>
              <a:rPr lang="en-CA" b="1" baseline="0" dirty="0" smtClean="0"/>
              <a:t> les </a:t>
            </a:r>
            <a:r>
              <a:rPr lang="en-CA" b="1" baseline="0" dirty="0" err="1" smtClean="0"/>
              <a:t>rassurera</a:t>
            </a:r>
            <a:r>
              <a:rPr lang="en-CA" b="1" baseline="0" dirty="0" smtClean="0"/>
              <a:t>, car </a:t>
            </a:r>
            <a:r>
              <a:rPr lang="en-CA" b="1" baseline="0" dirty="0" err="1" smtClean="0"/>
              <a:t>ils</a:t>
            </a:r>
            <a:r>
              <a:rPr lang="en-CA" b="1" baseline="0" dirty="0" smtClean="0"/>
              <a:t> ne </a:t>
            </a:r>
            <a:r>
              <a:rPr lang="en-CA" b="1" baseline="0" dirty="0" err="1" smtClean="0"/>
              <a:t>sont</a:t>
            </a:r>
            <a:r>
              <a:rPr lang="en-CA" b="1" baseline="0" dirty="0" smtClean="0"/>
              <a:t> pas </a:t>
            </a:r>
            <a:r>
              <a:rPr lang="en-CA" b="1" baseline="0" dirty="0" err="1" smtClean="0"/>
              <a:t>tenus</a:t>
            </a:r>
            <a:r>
              <a:rPr lang="en-CA" b="1" baseline="0" dirty="0" smtClean="0"/>
              <a:t> de le faire : </a:t>
            </a:r>
            <a:r>
              <a:rPr lang="en-CA" b="1" baseline="0" dirty="0" err="1" smtClean="0"/>
              <a:t>l’observation</a:t>
            </a:r>
            <a:r>
              <a:rPr lang="en-CA" b="1" baseline="0" dirty="0" smtClean="0"/>
              <a:t> </a:t>
            </a:r>
            <a:r>
              <a:rPr lang="en-CA" b="1" baseline="0" dirty="0" err="1" smtClean="0"/>
              <a:t>indirecte</a:t>
            </a:r>
            <a:r>
              <a:rPr lang="en-CA" b="1" baseline="0" dirty="0" smtClean="0"/>
              <a:t> </a:t>
            </a:r>
            <a:r>
              <a:rPr lang="en-CA" b="1" baseline="0" dirty="0" err="1" smtClean="0"/>
              <a:t>est</a:t>
            </a:r>
            <a:r>
              <a:rPr lang="en-CA" b="1" baseline="0" dirty="0" smtClean="0"/>
              <a:t> </a:t>
            </a:r>
            <a:r>
              <a:rPr lang="en-CA" b="1" baseline="0" dirty="0" err="1" smtClean="0"/>
              <a:t>également</a:t>
            </a:r>
            <a:r>
              <a:rPr lang="en-CA" b="1" baseline="0" dirty="0" smtClean="0"/>
              <a:t> utile.</a:t>
            </a:r>
          </a:p>
          <a:p>
            <a:endParaRPr lang="en-CA" b="1" baseline="0" dirty="0" smtClean="0"/>
          </a:p>
          <a:p>
            <a:r>
              <a:rPr lang="en-US" dirty="0" err="1" smtClean="0"/>
              <a:t>L’observation</a:t>
            </a:r>
            <a:r>
              <a:rPr lang="en-US" dirty="0" smtClean="0"/>
              <a:t> </a:t>
            </a:r>
            <a:r>
              <a:rPr lang="en-US" dirty="0" err="1" smtClean="0"/>
              <a:t>directe</a:t>
            </a:r>
            <a:r>
              <a:rPr lang="en-US" dirty="0" smtClean="0"/>
              <a:t> du </a:t>
            </a:r>
            <a:r>
              <a:rPr lang="en-US" dirty="0" err="1" smtClean="0"/>
              <a:t>rendement</a:t>
            </a:r>
            <a:r>
              <a:rPr lang="en-US" dirty="0" smtClean="0"/>
              <a:t> (c.-à-d. </a:t>
            </a:r>
            <a:r>
              <a:rPr lang="en-US" dirty="0" err="1" smtClean="0"/>
              <a:t>lorsqu’un</a:t>
            </a:r>
            <a:r>
              <a:rPr lang="en-US" dirty="0" smtClean="0"/>
              <a:t> </a:t>
            </a:r>
            <a:r>
              <a:rPr lang="en-US" dirty="0" err="1" smtClean="0"/>
              <a:t>clinicien</a:t>
            </a:r>
            <a:r>
              <a:rPr lang="en-US" dirty="0" smtClean="0"/>
              <a:t> observe </a:t>
            </a:r>
            <a:r>
              <a:rPr lang="en-US" dirty="0" err="1" smtClean="0"/>
              <a:t>l’exécution</a:t>
            </a:r>
            <a:r>
              <a:rPr lang="en-US" dirty="0" smtClean="0"/>
              <a:t> </a:t>
            </a:r>
            <a:r>
              <a:rPr lang="en-US" dirty="0" err="1" smtClean="0"/>
              <a:t>d’une</a:t>
            </a:r>
            <a:r>
              <a:rPr lang="en-US" dirty="0" smtClean="0"/>
              <a:t> </a:t>
            </a:r>
            <a:r>
              <a:rPr lang="en-US" dirty="0" err="1" smtClean="0"/>
              <a:t>tâche</a:t>
            </a:r>
            <a:r>
              <a:rPr lang="en-US" dirty="0" smtClean="0"/>
              <a:t> – </a:t>
            </a:r>
            <a:r>
              <a:rPr lang="en-US" dirty="0" err="1" smtClean="0"/>
              <a:t>en</a:t>
            </a:r>
            <a:r>
              <a:rPr lang="en-US" dirty="0" smtClean="0"/>
              <a:t> temps </a:t>
            </a:r>
            <a:r>
              <a:rPr lang="en-US" dirty="0" err="1" smtClean="0"/>
              <a:t>réel</a:t>
            </a:r>
            <a:r>
              <a:rPr lang="en-US" dirty="0" smtClean="0"/>
              <a:t> </a:t>
            </a:r>
            <a:r>
              <a:rPr lang="en-US" dirty="0" err="1" smtClean="0"/>
              <a:t>ou</a:t>
            </a:r>
            <a:r>
              <a:rPr lang="en-US" dirty="0" smtClean="0"/>
              <a:t> non, p. ex., </a:t>
            </a:r>
            <a:r>
              <a:rPr lang="en-US" dirty="0" err="1" smtClean="0"/>
              <a:t>enregistrement</a:t>
            </a:r>
            <a:r>
              <a:rPr lang="en-US" dirty="0" smtClean="0"/>
              <a:t> </a:t>
            </a:r>
            <a:r>
              <a:rPr lang="en-US" dirty="0" err="1" smtClean="0"/>
              <a:t>vidéo</a:t>
            </a:r>
            <a:r>
              <a:rPr lang="en-US" dirty="0" smtClean="0"/>
              <a:t>) </a:t>
            </a:r>
            <a:r>
              <a:rPr lang="en-US" dirty="0" err="1" smtClean="0"/>
              <a:t>est</a:t>
            </a:r>
            <a:r>
              <a:rPr lang="en-US" dirty="0" smtClean="0"/>
              <a:t> </a:t>
            </a:r>
            <a:r>
              <a:rPr lang="en-US" dirty="0" err="1" smtClean="0"/>
              <a:t>extrêmement</a:t>
            </a:r>
            <a:r>
              <a:rPr lang="en-US" dirty="0" smtClean="0"/>
              <a:t> </a:t>
            </a:r>
            <a:r>
              <a:rPr lang="en-US" dirty="0" err="1" smtClean="0"/>
              <a:t>importante</a:t>
            </a:r>
            <a:r>
              <a:rPr lang="en-US" dirty="0" smtClean="0"/>
              <a:t> et </a:t>
            </a:r>
            <a:r>
              <a:rPr lang="en-US" dirty="0" err="1" smtClean="0"/>
              <a:t>doit</a:t>
            </a:r>
            <a:r>
              <a:rPr lang="en-US" dirty="0" smtClean="0"/>
              <a:t> </a:t>
            </a:r>
            <a:r>
              <a:rPr lang="en-US" dirty="0" err="1" smtClean="0"/>
              <a:t>constituer</a:t>
            </a:r>
            <a:r>
              <a:rPr lang="en-US" dirty="0" smtClean="0"/>
              <a:t> </a:t>
            </a:r>
            <a:r>
              <a:rPr lang="en-US" dirty="0" err="1" smtClean="0"/>
              <a:t>une</a:t>
            </a:r>
            <a:r>
              <a:rPr lang="en-US" dirty="0" smtClean="0"/>
              <a:t> </a:t>
            </a:r>
            <a:r>
              <a:rPr lang="en-US" dirty="0" err="1" smtClean="0"/>
              <a:t>grande</a:t>
            </a:r>
            <a:r>
              <a:rPr lang="en-US" dirty="0" smtClean="0"/>
              <a:t> </a:t>
            </a:r>
            <a:r>
              <a:rPr lang="en-US" dirty="0" err="1" smtClean="0"/>
              <a:t>partie</a:t>
            </a:r>
            <a:r>
              <a:rPr lang="en-US" dirty="0" smtClean="0"/>
              <a:t> de </a:t>
            </a:r>
            <a:r>
              <a:rPr lang="en-US" dirty="0" err="1" smtClean="0"/>
              <a:t>l’observation</a:t>
            </a:r>
            <a:r>
              <a:rPr lang="en-US" dirty="0" smtClean="0"/>
              <a:t> des </a:t>
            </a:r>
            <a:r>
              <a:rPr lang="en-US" dirty="0" err="1" smtClean="0"/>
              <a:t>tâches</a:t>
            </a:r>
            <a:r>
              <a:rPr lang="en-US" dirty="0" smtClean="0"/>
              <a:t> </a:t>
            </a:r>
            <a:r>
              <a:rPr lang="en-US" dirty="0" err="1" smtClean="0"/>
              <a:t>en</a:t>
            </a:r>
            <a:r>
              <a:rPr lang="en-US" dirty="0" smtClean="0"/>
              <a:t> </a:t>
            </a:r>
            <a:r>
              <a:rPr lang="en-US" dirty="0" err="1" smtClean="0"/>
              <a:t>cours</a:t>
            </a:r>
            <a:r>
              <a:rPr lang="en-US" dirty="0" smtClean="0"/>
              <a:t>. </a:t>
            </a:r>
          </a:p>
          <a:p>
            <a:endParaRPr lang="en-US" dirty="0" smtClean="0"/>
          </a:p>
          <a:p>
            <a:r>
              <a:rPr lang="en-US" dirty="0" smtClean="0"/>
              <a:t>On ne </a:t>
            </a:r>
            <a:r>
              <a:rPr lang="en-US" dirty="0" err="1" smtClean="0"/>
              <a:t>doit</a:t>
            </a:r>
            <a:r>
              <a:rPr lang="en-US" dirty="0" smtClean="0"/>
              <a:t> </a:t>
            </a:r>
            <a:r>
              <a:rPr lang="en-US" dirty="0" err="1" smtClean="0"/>
              <a:t>cependant</a:t>
            </a:r>
            <a:r>
              <a:rPr lang="en-US" dirty="0" smtClean="0"/>
              <a:t> pas </a:t>
            </a:r>
            <a:r>
              <a:rPr lang="en-US" dirty="0" err="1" smtClean="0"/>
              <a:t>recourir</a:t>
            </a:r>
            <a:r>
              <a:rPr lang="en-US" dirty="0" smtClean="0"/>
              <a:t> </a:t>
            </a:r>
            <a:r>
              <a:rPr lang="en-US" dirty="0" err="1" smtClean="0"/>
              <a:t>uniquement</a:t>
            </a:r>
            <a:r>
              <a:rPr lang="en-US" dirty="0" smtClean="0"/>
              <a:t> à </a:t>
            </a:r>
            <a:r>
              <a:rPr lang="en-US" dirty="0" err="1" smtClean="0"/>
              <a:t>cette</a:t>
            </a:r>
            <a:r>
              <a:rPr lang="en-US" dirty="0" smtClean="0"/>
              <a:t> </a:t>
            </a:r>
            <a:r>
              <a:rPr lang="en-US" dirty="0" err="1" smtClean="0"/>
              <a:t>forme</a:t>
            </a:r>
            <a:r>
              <a:rPr lang="en-US" dirty="0" smtClean="0"/>
              <a:t> </a:t>
            </a:r>
            <a:r>
              <a:rPr lang="en-US" dirty="0" err="1" smtClean="0"/>
              <a:t>d’observation</a:t>
            </a:r>
            <a:r>
              <a:rPr lang="en-US" dirty="0" smtClean="0"/>
              <a:t>. </a:t>
            </a:r>
          </a:p>
          <a:p>
            <a:endParaRPr lang="en-US" baseline="0" dirty="0" smtClean="0"/>
          </a:p>
          <a:p>
            <a:r>
              <a:rPr lang="en-US" baseline="0" dirty="0" err="1" smtClean="0"/>
              <a:t>L’observation</a:t>
            </a:r>
            <a:r>
              <a:rPr lang="en-US" baseline="0" dirty="0" smtClean="0"/>
              <a:t> </a:t>
            </a:r>
            <a:r>
              <a:rPr lang="en-US" baseline="0" dirty="0" err="1" smtClean="0"/>
              <a:t>indirecte</a:t>
            </a:r>
            <a:r>
              <a:rPr lang="en-US" baseline="0" dirty="0" smtClean="0"/>
              <a:t> </a:t>
            </a:r>
            <a:r>
              <a:rPr lang="en-US" baseline="0" dirty="0" err="1" smtClean="0"/>
              <a:t>est</a:t>
            </a:r>
            <a:r>
              <a:rPr lang="en-US" baseline="0" dirty="0" smtClean="0"/>
              <a:t> </a:t>
            </a:r>
            <a:r>
              <a:rPr lang="en-US" baseline="0" dirty="0" err="1" smtClean="0"/>
              <a:t>parfois</a:t>
            </a:r>
            <a:r>
              <a:rPr lang="en-US" baseline="0" dirty="0" smtClean="0"/>
              <a:t> possible; </a:t>
            </a:r>
            <a:r>
              <a:rPr lang="en-US" baseline="0" dirty="0" err="1" smtClean="0"/>
              <a:t>il</a:t>
            </a:r>
            <a:r>
              <a:rPr lang="en-US" baseline="0" dirty="0" smtClean="0"/>
              <a:t> </a:t>
            </a:r>
            <a:r>
              <a:rPr lang="en-US" baseline="0" dirty="0" err="1" smtClean="0"/>
              <a:t>peut</a:t>
            </a:r>
            <a:r>
              <a:rPr lang="en-US" baseline="0" dirty="0" smtClean="0"/>
              <a:t> </a:t>
            </a:r>
            <a:r>
              <a:rPr lang="en-US" baseline="0" dirty="0" err="1" smtClean="0"/>
              <a:t>s’agir</a:t>
            </a:r>
            <a:r>
              <a:rPr lang="en-US" baseline="0" dirty="0" smtClean="0"/>
              <a:t> </a:t>
            </a:r>
            <a:r>
              <a:rPr lang="en-US" baseline="0" dirty="0" err="1" smtClean="0"/>
              <a:t>d’examiner</a:t>
            </a:r>
            <a:r>
              <a:rPr lang="en-US" baseline="0" dirty="0" smtClean="0"/>
              <a:t> les </a:t>
            </a:r>
            <a:r>
              <a:rPr lang="en-US" baseline="0" dirty="0" err="1" smtClean="0"/>
              <a:t>produits</a:t>
            </a:r>
            <a:r>
              <a:rPr lang="en-US" baseline="0" dirty="0" smtClean="0"/>
              <a:t> (</a:t>
            </a:r>
            <a:r>
              <a:rPr lang="en-US" baseline="0" dirty="0" err="1" smtClean="0"/>
              <a:t>résultats</a:t>
            </a:r>
            <a:r>
              <a:rPr lang="en-US" baseline="0" dirty="0" smtClean="0"/>
              <a:t>) des </a:t>
            </a:r>
            <a:r>
              <a:rPr lang="en-US" baseline="0" dirty="0" err="1" smtClean="0"/>
              <a:t>tâches</a:t>
            </a:r>
            <a:r>
              <a:rPr lang="en-US" baseline="0" dirty="0" smtClean="0"/>
              <a:t> qui </a:t>
            </a:r>
            <a:r>
              <a:rPr lang="en-US" baseline="0" dirty="0" err="1" smtClean="0"/>
              <a:t>ont</a:t>
            </a:r>
            <a:r>
              <a:rPr lang="en-US" baseline="0" dirty="0" smtClean="0"/>
              <a:t> </a:t>
            </a:r>
            <a:r>
              <a:rPr lang="en-US" baseline="0" dirty="0" err="1" smtClean="0"/>
              <a:t>été</a:t>
            </a:r>
            <a:r>
              <a:rPr lang="en-US" baseline="0" dirty="0" smtClean="0"/>
              <a:t> </a:t>
            </a:r>
            <a:r>
              <a:rPr lang="en-US" baseline="0" dirty="0" err="1" smtClean="0"/>
              <a:t>exécutées</a:t>
            </a:r>
            <a:r>
              <a:rPr lang="en-US" baseline="0" dirty="0" smtClean="0"/>
              <a:t> (notes </a:t>
            </a:r>
            <a:r>
              <a:rPr lang="en-US" baseline="0" dirty="0" err="1" smtClean="0"/>
              <a:t>cliniques</a:t>
            </a:r>
            <a:r>
              <a:rPr lang="en-US" baseline="0" dirty="0" smtClean="0"/>
              <a:t>, </a:t>
            </a:r>
            <a:r>
              <a:rPr lang="en-US" baseline="0" dirty="0" err="1" smtClean="0"/>
              <a:t>présentations</a:t>
            </a:r>
            <a:r>
              <a:rPr lang="en-US" baseline="0" dirty="0" smtClean="0"/>
              <a:t> </a:t>
            </a:r>
            <a:r>
              <a:rPr lang="en-US" baseline="0" dirty="0" err="1" smtClean="0"/>
              <a:t>ou</a:t>
            </a:r>
            <a:r>
              <a:rPr lang="en-US" baseline="0" dirty="0" smtClean="0"/>
              <a:t> </a:t>
            </a:r>
            <a:r>
              <a:rPr lang="en-US" baseline="0" dirty="0" err="1" smtClean="0"/>
              <a:t>réflexions</a:t>
            </a:r>
            <a:r>
              <a:rPr lang="en-US" baseline="0" dirty="0" smtClean="0"/>
              <a:t> </a:t>
            </a:r>
            <a:r>
              <a:rPr lang="en-US" baseline="0" dirty="0" err="1" smtClean="0"/>
              <a:t>consignées</a:t>
            </a:r>
            <a:r>
              <a:rPr lang="en-US" baseline="0" dirty="0" smtClean="0"/>
              <a:t> par </a:t>
            </a:r>
            <a:r>
              <a:rPr lang="en-US" baseline="0" dirty="0" err="1" smtClean="0"/>
              <a:t>écrit</a:t>
            </a:r>
            <a:r>
              <a:rPr lang="en-US" baseline="0" dirty="0" smtClean="0"/>
              <a:t>). Les observations </a:t>
            </a:r>
            <a:r>
              <a:rPr lang="en-US" baseline="0" dirty="0" err="1" smtClean="0"/>
              <a:t>provenant</a:t>
            </a:r>
            <a:r>
              <a:rPr lang="en-US" baseline="0" dirty="0" smtClean="0"/>
              <a:t> de sources </a:t>
            </a:r>
            <a:r>
              <a:rPr lang="en-US" baseline="0" dirty="0" err="1" smtClean="0"/>
              <a:t>secondaires</a:t>
            </a:r>
            <a:r>
              <a:rPr lang="en-US" baseline="0" dirty="0" smtClean="0"/>
              <a:t> (</a:t>
            </a:r>
            <a:r>
              <a:rPr lang="en-US" baseline="0" dirty="0" err="1" smtClean="0"/>
              <a:t>rétroaction</a:t>
            </a:r>
            <a:r>
              <a:rPr lang="en-US" baseline="0" dirty="0" smtClean="0"/>
              <a:t> </a:t>
            </a:r>
            <a:r>
              <a:rPr lang="en-US" baseline="0" dirty="0" err="1" smtClean="0"/>
              <a:t>multisources</a:t>
            </a:r>
            <a:r>
              <a:rPr lang="en-US" baseline="0" dirty="0" smtClean="0"/>
              <a:t>) </a:t>
            </a:r>
            <a:r>
              <a:rPr lang="en-US" baseline="0" dirty="0" err="1" smtClean="0"/>
              <a:t>seraient</a:t>
            </a:r>
            <a:r>
              <a:rPr lang="en-US" baseline="0" dirty="0" smtClean="0"/>
              <a:t> </a:t>
            </a:r>
            <a:r>
              <a:rPr lang="en-US" baseline="0" dirty="0" err="1" smtClean="0"/>
              <a:t>une</a:t>
            </a:r>
            <a:r>
              <a:rPr lang="en-US" baseline="0" dirty="0" smtClean="0"/>
              <a:t> </a:t>
            </a:r>
            <a:r>
              <a:rPr lang="en-US" baseline="0" dirty="0" err="1" smtClean="0"/>
              <a:t>autre</a:t>
            </a:r>
            <a:r>
              <a:rPr lang="en-US" baseline="0" dirty="0" smtClean="0"/>
              <a:t> </a:t>
            </a:r>
            <a:r>
              <a:rPr lang="en-US" baseline="0" dirty="0" err="1" smtClean="0"/>
              <a:t>forme</a:t>
            </a:r>
            <a:r>
              <a:rPr lang="en-US" baseline="0" dirty="0" smtClean="0"/>
              <a:t> </a:t>
            </a:r>
            <a:r>
              <a:rPr lang="en-US" baseline="0" dirty="0" err="1" smtClean="0"/>
              <a:t>d’observation</a:t>
            </a:r>
            <a:r>
              <a:rPr lang="en-US" baseline="0" dirty="0" smtClean="0"/>
              <a:t> </a:t>
            </a:r>
            <a:r>
              <a:rPr lang="en-US" baseline="0" dirty="0" err="1" smtClean="0"/>
              <a:t>indirecte</a:t>
            </a:r>
            <a:r>
              <a:rPr lang="en-US" baseline="0" dirty="0" smtClean="0"/>
              <a:t>. </a:t>
            </a:r>
            <a:r>
              <a:rPr lang="en-US" baseline="0" dirty="0" err="1" smtClean="0"/>
              <a:t>Ces</a:t>
            </a:r>
            <a:r>
              <a:rPr lang="en-US" baseline="0" dirty="0" smtClean="0"/>
              <a:t> sources </a:t>
            </a:r>
            <a:r>
              <a:rPr lang="en-US" baseline="0" dirty="0" err="1" smtClean="0"/>
              <a:t>secondaires</a:t>
            </a:r>
            <a:r>
              <a:rPr lang="en-US" baseline="0" dirty="0" smtClean="0"/>
              <a:t> </a:t>
            </a:r>
            <a:r>
              <a:rPr lang="en-US" baseline="0" dirty="0" err="1" smtClean="0"/>
              <a:t>peuvent</a:t>
            </a:r>
            <a:r>
              <a:rPr lang="en-US" baseline="0" dirty="0" smtClean="0"/>
              <a:t> </a:t>
            </a:r>
            <a:r>
              <a:rPr lang="en-US" baseline="0" dirty="0" err="1" smtClean="0"/>
              <a:t>être</a:t>
            </a:r>
            <a:r>
              <a:rPr lang="en-US" baseline="0" dirty="0" smtClean="0"/>
              <a:t> un </a:t>
            </a:r>
            <a:r>
              <a:rPr lang="en-US" baseline="0" dirty="0" err="1" smtClean="0"/>
              <a:t>autre</a:t>
            </a:r>
            <a:r>
              <a:rPr lang="en-US" baseline="0" dirty="0" smtClean="0"/>
              <a:t> </a:t>
            </a:r>
            <a:r>
              <a:rPr lang="en-US" baseline="0" dirty="0" err="1" smtClean="0"/>
              <a:t>clinicien</a:t>
            </a:r>
            <a:r>
              <a:rPr lang="en-US" baseline="0" dirty="0" smtClean="0"/>
              <a:t>, un </a:t>
            </a:r>
            <a:r>
              <a:rPr lang="en-US" baseline="0" dirty="0" err="1" smtClean="0"/>
              <a:t>employé</a:t>
            </a:r>
            <a:r>
              <a:rPr lang="en-US" baseline="0" dirty="0" smtClean="0"/>
              <a:t>, un patient </a:t>
            </a:r>
            <a:r>
              <a:rPr lang="en-US" baseline="0" dirty="0" err="1" smtClean="0"/>
              <a:t>ou</a:t>
            </a:r>
            <a:r>
              <a:rPr lang="en-US" baseline="0" dirty="0" smtClean="0"/>
              <a:t> la </a:t>
            </a:r>
            <a:r>
              <a:rPr lang="en-US" baseline="0" dirty="0" err="1" smtClean="0"/>
              <a:t>famille</a:t>
            </a:r>
            <a:r>
              <a:rPr lang="en-US" baseline="0" dirty="0" smtClean="0"/>
              <a:t>, </a:t>
            </a:r>
            <a:r>
              <a:rPr lang="en-US" baseline="0" dirty="0" err="1" smtClean="0"/>
              <a:t>mais</a:t>
            </a:r>
            <a:r>
              <a:rPr lang="en-US" baseline="0" dirty="0" smtClean="0"/>
              <a:t> la </a:t>
            </a:r>
            <a:r>
              <a:rPr lang="en-US" baseline="0" dirty="0" err="1" smtClean="0"/>
              <a:t>rétroaction</a:t>
            </a:r>
            <a:r>
              <a:rPr lang="en-US" baseline="0" dirty="0" smtClean="0"/>
              <a:t> </a:t>
            </a:r>
            <a:r>
              <a:rPr lang="en-US" baseline="0" dirty="0" err="1" smtClean="0"/>
              <a:t>est</a:t>
            </a:r>
            <a:r>
              <a:rPr lang="en-US" baseline="0" dirty="0" smtClean="0"/>
              <a:t> </a:t>
            </a:r>
            <a:r>
              <a:rPr lang="en-US" baseline="0" dirty="0" err="1" smtClean="0"/>
              <a:t>transmise</a:t>
            </a:r>
            <a:r>
              <a:rPr lang="en-US" baseline="0" dirty="0" smtClean="0"/>
              <a:t> au </a:t>
            </a:r>
            <a:r>
              <a:rPr lang="en-US" baseline="0" dirty="0" err="1" smtClean="0"/>
              <a:t>clinicien</a:t>
            </a:r>
            <a:r>
              <a:rPr lang="en-US" baseline="0" dirty="0" smtClean="0"/>
              <a:t> qui </a:t>
            </a:r>
            <a:r>
              <a:rPr lang="en-US" baseline="0" dirty="0" err="1" smtClean="0"/>
              <a:t>travaille</a:t>
            </a:r>
            <a:r>
              <a:rPr lang="en-US" baseline="0" dirty="0" smtClean="0"/>
              <a:t> </a:t>
            </a:r>
            <a:r>
              <a:rPr lang="en-US" baseline="0" dirty="0" err="1" smtClean="0"/>
              <a:t>directement</a:t>
            </a:r>
            <a:r>
              <a:rPr lang="en-US" baseline="0" dirty="0" smtClean="0"/>
              <a:t> avec le </a:t>
            </a:r>
            <a:r>
              <a:rPr lang="en-US" baseline="0" dirty="0" err="1" smtClean="0"/>
              <a:t>résident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18</a:t>
            </a:fld>
            <a:endParaRPr lang="en-US"/>
          </a:p>
        </p:txBody>
      </p:sp>
    </p:spTree>
    <p:extLst>
      <p:ext uri="{BB962C8B-B14F-4D97-AF65-F5344CB8AC3E}">
        <p14:creationId xmlns:p14="http://schemas.microsoft.com/office/powerpoint/2010/main" val="425142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Lorsque le clinicien a observé le résident ou la tâche qu’il a exécutée, il est essentiel d’engager une </a:t>
            </a:r>
            <a:r>
              <a:rPr lang="fr-CA" dirty="0" smtClean="0"/>
              <a:t>conversation de coaching </a:t>
            </a:r>
            <a:r>
              <a:rPr lang="fr-CA" dirty="0" smtClean="0"/>
              <a:t>très importante avec celui-ci. </a:t>
            </a:r>
          </a:p>
          <a:p>
            <a:endParaRPr lang="fr-CA" baseline="0" dirty="0" smtClean="0"/>
          </a:p>
          <a:p>
            <a:r>
              <a:rPr lang="fr-CA" dirty="0" smtClean="0"/>
              <a:t>Cette conversation a pour but de s’assurer que le résident comprend ce qu’il doit faire pour s’améliorer; c’est la « </a:t>
            </a:r>
            <a:r>
              <a:rPr lang="fr-CA" b="1" dirty="0" smtClean="0"/>
              <a:t>rétroaction avec coaching </a:t>
            </a:r>
            <a:r>
              <a:rPr lang="fr-CA" dirty="0" smtClean="0"/>
              <a:t>».</a:t>
            </a:r>
          </a:p>
          <a:p>
            <a:endParaRPr lang="fr-CA" dirty="0" smtClean="0"/>
          </a:p>
          <a:p>
            <a:r>
              <a:rPr lang="fr-CA" dirty="0" smtClean="0"/>
              <a:t>Ce type de coaching serait offert le plus souvent après l’exécution de la tâche, mais toujours « en direct », c’est-à-dire pendant l’expérience clinique.  </a:t>
            </a:r>
          </a:p>
          <a:p>
            <a:endParaRPr lang="fr-CA" dirty="0" smtClean="0"/>
          </a:p>
          <a:p>
            <a:r>
              <a:rPr lang="fr-CA" dirty="0" smtClean="0"/>
              <a:t>Dans certains cas, cette rétroaction peut être fournie en temps réel par le clinicien pendant l’exécution de la tâche (coaching en direct). Le recours au coaching en direct doit évidemment faire l’objet d’une entente entre le résident et le clinicien avant que l’observation n’ait lieu et si le contexte s’y prête. </a:t>
            </a:r>
          </a:p>
          <a:p>
            <a:endParaRPr lang="fr-CA" dirty="0" smtClean="0"/>
          </a:p>
          <a:p>
            <a:r>
              <a:rPr lang="fr-CA" baseline="0" dirty="0" smtClean="0"/>
              <a:t>Dans le processus RA-OCD, la lettre « C » renvoie au mot </a:t>
            </a:r>
            <a:r>
              <a:rPr lang="fr-CA" b="1" baseline="0" dirty="0" smtClean="0"/>
              <a:t>C</a:t>
            </a:r>
            <a:r>
              <a:rPr lang="fr-CA" b="0" baseline="0" dirty="0" smtClean="0"/>
              <a:t>OACHING</a:t>
            </a:r>
            <a:endParaRPr lang="fr-CA" b="0"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t>19</a:t>
            </a:fld>
            <a:endParaRPr lang="en-US"/>
          </a:p>
        </p:txBody>
      </p:sp>
    </p:spTree>
    <p:extLst>
      <p:ext uri="{BB962C8B-B14F-4D97-AF65-F5344CB8AC3E}">
        <p14:creationId xmlns:p14="http://schemas.microsoft.com/office/powerpoint/2010/main" val="29838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CA" dirty="0" smtClean="0">
                <a:solidFill>
                  <a:schemeClr val="tx1"/>
                </a:solidFill>
              </a:rPr>
              <a:t>Nous </a:t>
            </a:r>
            <a:r>
              <a:rPr lang="en-CA" dirty="0" err="1" smtClean="0">
                <a:solidFill>
                  <a:schemeClr val="tx1"/>
                </a:solidFill>
              </a:rPr>
              <a:t>souhaitons</a:t>
            </a:r>
            <a:r>
              <a:rPr lang="en-CA" dirty="0" smtClean="0">
                <a:solidFill>
                  <a:schemeClr val="tx1"/>
                </a:solidFill>
              </a:rPr>
              <a:t> </a:t>
            </a:r>
            <a:r>
              <a:rPr lang="en-CA" dirty="0" err="1" smtClean="0">
                <a:solidFill>
                  <a:schemeClr val="tx1"/>
                </a:solidFill>
              </a:rPr>
              <a:t>remercier</a:t>
            </a:r>
            <a:r>
              <a:rPr lang="en-CA" dirty="0" smtClean="0">
                <a:solidFill>
                  <a:schemeClr val="tx1"/>
                </a:solidFill>
              </a:rPr>
              <a:t> les </a:t>
            </a:r>
            <a:r>
              <a:rPr lang="en-CA" dirty="0" err="1" smtClean="0">
                <a:solidFill>
                  <a:schemeClr val="tx1"/>
                </a:solidFill>
              </a:rPr>
              <a:t>personnes</a:t>
            </a:r>
            <a:r>
              <a:rPr lang="en-CA" dirty="0" smtClean="0">
                <a:solidFill>
                  <a:schemeClr val="tx1"/>
                </a:solidFill>
              </a:rPr>
              <a:t> </a:t>
            </a:r>
            <a:r>
              <a:rPr lang="en-CA" dirty="0" err="1" smtClean="0">
                <a:solidFill>
                  <a:schemeClr val="tx1"/>
                </a:solidFill>
              </a:rPr>
              <a:t>suivantes</a:t>
            </a:r>
            <a:r>
              <a:rPr lang="en-CA" dirty="0" smtClean="0">
                <a:solidFill>
                  <a:schemeClr val="tx1"/>
                </a:solidFill>
              </a:rPr>
              <a:t> qui </a:t>
            </a:r>
            <a:r>
              <a:rPr lang="en-CA" dirty="0" err="1" smtClean="0">
                <a:solidFill>
                  <a:schemeClr val="tx1"/>
                </a:solidFill>
              </a:rPr>
              <a:t>ont</a:t>
            </a:r>
            <a:r>
              <a:rPr lang="en-CA" dirty="0" smtClean="0">
                <a:solidFill>
                  <a:schemeClr val="tx1"/>
                </a:solidFill>
              </a:rPr>
              <a:t> </a:t>
            </a:r>
            <a:r>
              <a:rPr lang="en-CA" dirty="0" err="1" smtClean="0">
                <a:solidFill>
                  <a:schemeClr val="tx1"/>
                </a:solidFill>
              </a:rPr>
              <a:t>contribué</a:t>
            </a:r>
            <a:r>
              <a:rPr lang="en-CA" dirty="0" smtClean="0">
                <a:solidFill>
                  <a:schemeClr val="tx1"/>
                </a:solidFill>
              </a:rPr>
              <a:t> au </a:t>
            </a:r>
            <a:r>
              <a:rPr lang="en-CA" dirty="0" err="1" smtClean="0">
                <a:solidFill>
                  <a:schemeClr val="tx1"/>
                </a:solidFill>
              </a:rPr>
              <a:t>développement</a:t>
            </a:r>
            <a:r>
              <a:rPr lang="en-CA" dirty="0" smtClean="0">
                <a:solidFill>
                  <a:schemeClr val="tx1"/>
                </a:solidFill>
              </a:rPr>
              <a:t> du </a:t>
            </a:r>
            <a:r>
              <a:rPr lang="en-CA" dirty="0" err="1" smtClean="0">
                <a:solidFill>
                  <a:schemeClr val="tx1"/>
                </a:solidFill>
              </a:rPr>
              <a:t>présent</a:t>
            </a:r>
            <a:r>
              <a:rPr lang="en-CA" dirty="0" smtClean="0">
                <a:solidFill>
                  <a:schemeClr val="tx1"/>
                </a:solidFill>
              </a:rPr>
              <a:t> module :</a:t>
            </a:r>
          </a:p>
          <a:p>
            <a:pPr marL="171450" indent="-171450">
              <a:buFont typeface="Arial" panose="020B0604020202020204" pitchFamily="34" charset="0"/>
              <a:buChar char="•"/>
            </a:pPr>
            <a:r>
              <a:rPr lang="en-CA" sz="1200" dirty="0" smtClean="0"/>
              <a:t>Denyse Richardson, MD, MEd, FRCPC</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CA" sz="1200" dirty="0" smtClean="0"/>
              <a:t>Carol </a:t>
            </a:r>
            <a:r>
              <a:rPr lang="en-CA" sz="1200" dirty="0" err="1" smtClean="0"/>
              <a:t>Aschenbrener</a:t>
            </a:r>
            <a:r>
              <a:rPr lang="en-CA" sz="1200" dirty="0" smtClean="0"/>
              <a:t>, MD; </a:t>
            </a:r>
            <a:r>
              <a:rPr lang="en-CA" sz="1200" dirty="0" err="1" smtClean="0"/>
              <a:t>ancienne</a:t>
            </a:r>
            <a:r>
              <a:rPr lang="en-CA" sz="1200" dirty="0" smtClean="0"/>
              <a:t> </a:t>
            </a:r>
            <a:r>
              <a:rPr lang="en-CA" sz="1200" dirty="0" err="1" smtClean="0"/>
              <a:t>conseillère</a:t>
            </a:r>
            <a:r>
              <a:rPr lang="en-CA" sz="1200" dirty="0" smtClean="0"/>
              <a:t> </a:t>
            </a:r>
            <a:r>
              <a:rPr lang="en-CA" sz="1200" dirty="0" err="1" smtClean="0"/>
              <a:t>en</a:t>
            </a:r>
            <a:r>
              <a:rPr lang="en-CA" sz="1200" dirty="0" smtClean="0"/>
              <a:t> chef </a:t>
            </a:r>
            <a:r>
              <a:rPr lang="en-CA" sz="1200" dirty="0" err="1" smtClean="0"/>
              <a:t>en</a:t>
            </a:r>
            <a:r>
              <a:rPr lang="en-CA" sz="1200" dirty="0" smtClean="0"/>
              <a:t> </a:t>
            </a:r>
            <a:r>
              <a:rPr lang="en-CA" sz="1200" dirty="0" err="1" smtClean="0"/>
              <a:t>éducation</a:t>
            </a:r>
            <a:r>
              <a:rPr lang="en-CA" sz="1200" dirty="0" smtClean="0"/>
              <a:t> </a:t>
            </a:r>
            <a:r>
              <a:rPr lang="en-CA" sz="1200" dirty="0" err="1" smtClean="0"/>
              <a:t>médicale</a:t>
            </a:r>
            <a:r>
              <a:rPr lang="en-CA" sz="1200" dirty="0" smtClean="0"/>
              <a:t>, AAMC (</a:t>
            </a:r>
            <a:r>
              <a:rPr lang="en-CA" sz="1200" dirty="0" err="1" smtClean="0"/>
              <a:t>retraitée</a:t>
            </a:r>
            <a:r>
              <a:rPr lang="en-CA" sz="1200" dirty="0" smtClean="0"/>
              <a:t>); </a:t>
            </a:r>
            <a:r>
              <a:rPr lang="en-CA" sz="1200" dirty="0" err="1" smtClean="0"/>
              <a:t>maintenant</a:t>
            </a:r>
            <a:r>
              <a:rPr lang="en-CA" sz="1200" dirty="0" smtClean="0"/>
              <a:t> coach </a:t>
            </a:r>
            <a:r>
              <a:rPr lang="en-CA" sz="1200" dirty="0" err="1" smtClean="0"/>
              <a:t>auprès</a:t>
            </a:r>
            <a:r>
              <a:rPr lang="en-CA" sz="1200" dirty="0" smtClean="0"/>
              <a:t> de la haute direction</a:t>
            </a:r>
          </a:p>
          <a:p>
            <a:pPr marL="171450" indent="-171450">
              <a:buFont typeface="Arial" panose="020B0604020202020204" pitchFamily="34" charset="0"/>
              <a:buChar char="•"/>
            </a:pPr>
            <a:r>
              <a:rPr lang="en-CA" sz="1200" dirty="0" smtClean="0"/>
              <a:t>Farhan Bhanji, MD, MHPE, FRCPC</a:t>
            </a:r>
          </a:p>
          <a:p>
            <a:pPr marL="171450" indent="-171450">
              <a:buFont typeface="Arial" panose="020B0604020202020204" pitchFamily="34" charset="0"/>
              <a:buChar char="•"/>
            </a:pPr>
            <a:r>
              <a:rPr lang="en-CA" sz="1200" dirty="0" smtClean="0"/>
              <a:t>Marissa </a:t>
            </a:r>
            <a:r>
              <a:rPr lang="en-CA" sz="1200" dirty="0" err="1" smtClean="0"/>
              <a:t>Bonyun</a:t>
            </a:r>
            <a:r>
              <a:rPr lang="en-CA" sz="1200" dirty="0" smtClean="0"/>
              <a:t>, MD, MEd</a:t>
            </a:r>
          </a:p>
          <a:p>
            <a:pPr marL="171450" indent="-171450">
              <a:buFont typeface="Arial" panose="020B0604020202020204" pitchFamily="34" charset="0"/>
              <a:buChar char="•"/>
            </a:pPr>
            <a:r>
              <a:rPr lang="en-CA" sz="1200" dirty="0" smtClean="0"/>
              <a:t>Rose </a:t>
            </a:r>
            <a:r>
              <a:rPr lang="en-CA" sz="1200" dirty="0" err="1" smtClean="0"/>
              <a:t>Hatala</a:t>
            </a:r>
            <a:r>
              <a:rPr lang="en-CA" sz="1200" dirty="0" smtClean="0"/>
              <a:t>, </a:t>
            </a:r>
            <a:r>
              <a:rPr lang="en-CA" sz="1200" b="0" i="0" kern="1200" dirty="0" smtClean="0">
                <a:solidFill>
                  <a:schemeClr val="tx1"/>
                </a:solidFill>
                <a:latin typeface="+mn-lt"/>
                <a:ea typeface="+mn-ea"/>
                <a:cs typeface="+mn-cs"/>
              </a:rPr>
              <a:t>MD, MSc, FRCPC</a:t>
            </a:r>
            <a:endParaRPr lang="en-CA" sz="1200" dirty="0" smtClean="0"/>
          </a:p>
          <a:p>
            <a:pPr marL="171450" indent="-171450">
              <a:buFont typeface="Arial" panose="020B0604020202020204" pitchFamily="34" charset="0"/>
              <a:buChar char="•"/>
              <a:defRPr/>
            </a:pPr>
            <a:r>
              <a:rPr lang="en-CA" sz="1200" dirty="0" smtClean="0"/>
              <a:t>Shelley Ross, PhD</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CA" sz="1200" dirty="0" smtClean="0"/>
              <a:t>Joan </a:t>
            </a:r>
            <a:r>
              <a:rPr lang="en-CA" sz="1200" dirty="0" err="1" smtClean="0"/>
              <a:t>Sargeant</a:t>
            </a:r>
            <a:r>
              <a:rPr lang="en-CA" sz="1200" dirty="0" smtClean="0"/>
              <a:t>, MEd, PhD </a:t>
            </a:r>
          </a:p>
          <a:p>
            <a:pPr marL="171450" indent="-171450">
              <a:buFont typeface="Arial" panose="020B0604020202020204" pitchFamily="34" charset="0"/>
              <a:buChar char="•"/>
              <a:defRPr/>
            </a:pPr>
            <a:r>
              <a:rPr lang="en-CA" sz="1200" dirty="0" smtClean="0"/>
              <a:t>Shirley </a:t>
            </a:r>
            <a:r>
              <a:rPr lang="en-CA" sz="1200" dirty="0" err="1" smtClean="0"/>
              <a:t>Schipper</a:t>
            </a:r>
            <a:r>
              <a:rPr lang="en-CA" sz="1200" dirty="0" smtClean="0"/>
              <a:t>, MD, CCMF, FCMF</a:t>
            </a:r>
          </a:p>
          <a:p>
            <a:pPr marL="171450" lvl="0" indent="-171450">
              <a:buFont typeface="Arial" panose="020B0604020202020204" pitchFamily="34" charset="0"/>
              <a:buChar char="•"/>
              <a:defRPr/>
            </a:pPr>
            <a:r>
              <a:rPr lang="en-US" sz="1200" dirty="0" smtClean="0"/>
              <a:t>Chris Watling, MD, </a:t>
            </a:r>
            <a:r>
              <a:rPr lang="en-US" sz="1200" dirty="0" err="1" smtClean="0"/>
              <a:t>MMEd</a:t>
            </a:r>
            <a:r>
              <a:rPr lang="en-US" sz="1200" dirty="0" smtClean="0"/>
              <a:t>, PhD, FRCP(C)</a:t>
            </a:r>
          </a:p>
          <a:p>
            <a:pPr marL="171450" lvl="0" indent="-171450">
              <a:buFont typeface="Arial" panose="020B0604020202020204" pitchFamily="34" charset="0"/>
              <a:buNone/>
              <a:defRPr/>
            </a:pPr>
            <a:endParaRPr lang="en-US" sz="1200" baseline="0" dirty="0" smtClean="0"/>
          </a:p>
          <a:p>
            <a:pPr marL="171450" lvl="0" indent="-171450">
              <a:buFont typeface="Arial" panose="020B0604020202020204" pitchFamily="34" charset="0"/>
              <a:buNone/>
              <a:defRPr/>
            </a:pPr>
            <a:r>
              <a:rPr lang="en-US" baseline="0" dirty="0" smtClean="0"/>
              <a:t>Ce </a:t>
            </a:r>
            <a:r>
              <a:rPr lang="en-US" baseline="0" dirty="0" err="1" smtClean="0"/>
              <a:t>groupe</a:t>
            </a:r>
            <a:r>
              <a:rPr lang="en-US" baseline="0" dirty="0" smtClean="0"/>
              <a:t> </a:t>
            </a:r>
            <a:r>
              <a:rPr lang="en-US" baseline="0" dirty="0" err="1" smtClean="0"/>
              <a:t>comprenait</a:t>
            </a:r>
            <a:r>
              <a:rPr lang="en-US" baseline="0" dirty="0" smtClean="0"/>
              <a:t> des </a:t>
            </a:r>
            <a:r>
              <a:rPr lang="en-US" baseline="0" dirty="0" err="1" smtClean="0"/>
              <a:t>cliniciens</a:t>
            </a:r>
            <a:r>
              <a:rPr lang="en-US" baseline="0" dirty="0" smtClean="0"/>
              <a:t>, un </a:t>
            </a:r>
            <a:r>
              <a:rPr lang="en-US" baseline="0" dirty="0" err="1" smtClean="0"/>
              <a:t>résident</a:t>
            </a:r>
            <a:r>
              <a:rPr lang="en-US" baseline="0" dirty="0" smtClean="0"/>
              <a:t>, des </a:t>
            </a:r>
            <a:r>
              <a:rPr lang="en-US" baseline="0" dirty="0" err="1" smtClean="0"/>
              <a:t>chercheurs</a:t>
            </a:r>
            <a:r>
              <a:rPr lang="en-US" baseline="0" dirty="0" smtClean="0"/>
              <a:t> </a:t>
            </a:r>
            <a:r>
              <a:rPr lang="en-US" baseline="0" dirty="0" err="1" smtClean="0"/>
              <a:t>en</a:t>
            </a:r>
            <a:r>
              <a:rPr lang="en-US" baseline="0" dirty="0" smtClean="0"/>
              <a:t> </a:t>
            </a:r>
            <a:r>
              <a:rPr lang="en-US" baseline="0" dirty="0" err="1" smtClean="0"/>
              <a:t>éducation</a:t>
            </a:r>
            <a:r>
              <a:rPr lang="en-US" baseline="0" dirty="0" smtClean="0"/>
              <a:t> et un coach </a:t>
            </a:r>
            <a:r>
              <a:rPr lang="en-US" baseline="0" dirty="0" err="1" smtClean="0"/>
              <a:t>auprès</a:t>
            </a:r>
            <a:r>
              <a:rPr lang="en-US" baseline="0" dirty="0" smtClean="0"/>
              <a:t> de la haute direction.</a:t>
            </a:r>
          </a:p>
        </p:txBody>
      </p:sp>
      <p:sp>
        <p:nvSpPr>
          <p:cNvPr id="4" name="Slide Number Placeholder 3"/>
          <p:cNvSpPr>
            <a:spLocks noGrp="1"/>
          </p:cNvSpPr>
          <p:nvPr>
            <p:ph type="sldNum" sz="quarter" idx="10"/>
          </p:nvPr>
        </p:nvSpPr>
        <p:spPr/>
        <p:txBody>
          <a:bodyPr/>
          <a:lstStyle/>
          <a:p>
            <a:fld id="{C363E9D8-54C9-C64E-AA8F-4430CA68FE93}" type="slidenum">
              <a:rPr lang="en-US" smtClean="0"/>
              <a:t>2</a:t>
            </a:fld>
            <a:endParaRPr lang="en-US"/>
          </a:p>
        </p:txBody>
      </p:sp>
    </p:spTree>
    <p:extLst>
      <p:ext uri="{BB962C8B-B14F-4D97-AF65-F5344CB8AC3E}">
        <p14:creationId xmlns:p14="http://schemas.microsoft.com/office/powerpoint/2010/main" val="283092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 coaching est une forme d’</a:t>
            </a:r>
            <a:r>
              <a:rPr lang="fr-CA" b="1" dirty="0" smtClean="0"/>
              <a:t>enseignement axé sur l’approche par compétences</a:t>
            </a:r>
            <a:r>
              <a:rPr lang="fr-CA" dirty="0" smtClean="0"/>
              <a:t>. </a:t>
            </a:r>
          </a:p>
          <a:p>
            <a:endParaRPr lang="fr-CA" dirty="0" smtClean="0"/>
          </a:p>
          <a:p>
            <a:r>
              <a:rPr lang="fr-CA" dirty="0" smtClean="0"/>
              <a:t>En éducation, le coaching est défini comme une conversation individuelle ciblée sur l’amélioration de l’apprentissage et du développement au moyen d’un accroissement de la conscience de soi et d’un sentiment de responsabilité personnelle. La personne qui offre le coaching permet à [l’apprenant] de gérer lui-même son apprentissage en le questionnant, en lui offrant une écoute attentive et en lui proposant des défis appropriés dans un environnement de soutien et d’encouragement. </a:t>
            </a:r>
          </a:p>
          <a:p>
            <a:endParaRPr lang="fr-CA" dirty="0" smtClean="0"/>
          </a:p>
          <a:p>
            <a:pPr marL="0" marR="0" indent="0" algn="l" defTabSz="914400" rtl="0" eaLnBrk="1" fontAlgn="auto" latinLnBrk="0" hangingPunct="1">
              <a:lnSpc>
                <a:spcPct val="100000"/>
              </a:lnSpc>
              <a:spcBef>
                <a:spcPct val="0"/>
              </a:spcBef>
              <a:spcAft>
                <a:spcPct val="0"/>
              </a:spcAft>
              <a:buClrTx/>
              <a:buSzTx/>
              <a:buFontTx/>
              <a:buNone/>
              <a:defRPr/>
            </a:pPr>
            <a:r>
              <a:rPr lang="fr-CA" dirty="0" smtClean="0"/>
              <a:t>Le coaching peut aussi prendre la forme de questions que le clinicien de première ligne pose de manière délibérée pour susciter une réflexion sur d’autres facteurs ou possibilités. C’est un échange entre ce dernier et le résident. Le résident peut préciser ce qui est offert. </a:t>
            </a:r>
          </a:p>
          <a:p>
            <a:endParaRPr lang="fr-CA" dirty="0" smtClean="0"/>
          </a:p>
          <a:p>
            <a:r>
              <a:rPr lang="fr-CA" dirty="0" smtClean="0"/>
              <a:t>Réf. - Van </a:t>
            </a:r>
            <a:r>
              <a:rPr lang="fr-CA" dirty="0" err="1" smtClean="0"/>
              <a:t>Niewerburgh</a:t>
            </a:r>
            <a:r>
              <a:rPr lang="fr-CA" dirty="0" smtClean="0"/>
              <a:t> C. </a:t>
            </a:r>
            <a:r>
              <a:rPr lang="fr-CA" i="1" dirty="0" smtClean="0"/>
              <a:t>Coaching in </a:t>
            </a:r>
            <a:r>
              <a:rPr lang="fr-CA" i="1" dirty="0" err="1" smtClean="0"/>
              <a:t>Education</a:t>
            </a:r>
            <a:r>
              <a:rPr lang="fr-CA" i="1" dirty="0" smtClean="0"/>
              <a:t>: </a:t>
            </a:r>
            <a:r>
              <a:rPr lang="fr-CA" i="1" dirty="0" err="1" smtClean="0"/>
              <a:t>Getting</a:t>
            </a:r>
            <a:r>
              <a:rPr lang="fr-CA" i="1" dirty="0" smtClean="0"/>
              <a:t> </a:t>
            </a:r>
            <a:r>
              <a:rPr lang="fr-CA" i="1" dirty="0" err="1" smtClean="0"/>
              <a:t>Better</a:t>
            </a:r>
            <a:r>
              <a:rPr lang="fr-CA" i="1" dirty="0" smtClean="0"/>
              <a:t> </a:t>
            </a:r>
            <a:r>
              <a:rPr lang="fr-CA" i="1" dirty="0" err="1" smtClean="0"/>
              <a:t>Results</a:t>
            </a:r>
            <a:r>
              <a:rPr lang="fr-CA" i="1" dirty="0" smtClean="0"/>
              <a:t> for </a:t>
            </a:r>
            <a:r>
              <a:rPr lang="fr-CA" i="1" dirty="0" err="1" smtClean="0"/>
              <a:t>Students</a:t>
            </a:r>
            <a:r>
              <a:rPr lang="fr-CA" i="1" dirty="0" smtClean="0"/>
              <a:t>, </a:t>
            </a:r>
            <a:r>
              <a:rPr lang="fr-CA" i="1" dirty="0" err="1" smtClean="0"/>
              <a:t>Educators</a:t>
            </a:r>
            <a:r>
              <a:rPr lang="fr-CA" i="1" dirty="0" smtClean="0"/>
              <a:t> and Parents</a:t>
            </a:r>
            <a:r>
              <a:rPr lang="fr-CA" dirty="0" smtClean="0"/>
              <a:t>. London, </a:t>
            </a:r>
            <a:r>
              <a:rPr lang="fr-CA" dirty="0" err="1" smtClean="0"/>
              <a:t>Karnac</a:t>
            </a:r>
            <a:r>
              <a:rPr lang="fr-CA" dirty="0" smtClean="0"/>
              <a:t> Books, 2012.</a:t>
            </a:r>
          </a:p>
          <a:p>
            <a:r>
              <a:rPr lang="fr-CA" dirty="0" smtClean="0"/>
              <a:t>[l’apprenant] a remplacé « la personne ainsi encadrée » dans la définition qui avait été donnée.</a:t>
            </a:r>
          </a:p>
          <a:p>
            <a:endParaRPr lang="fr-CA"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t>20</a:t>
            </a:fld>
            <a:endParaRPr lang="en-US"/>
          </a:p>
        </p:txBody>
      </p:sp>
    </p:spTree>
    <p:extLst>
      <p:ext uri="{BB962C8B-B14F-4D97-AF65-F5344CB8AC3E}">
        <p14:creationId xmlns:p14="http://schemas.microsoft.com/office/powerpoint/2010/main" val="49519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756488" cy="3660458"/>
          </a:xfrm>
        </p:spPr>
        <p:txBody>
          <a:bodyPr/>
          <a:lstStyle/>
          <a:p>
            <a:pPr defTabSz="931774">
              <a:defRPr/>
            </a:pPr>
            <a:r>
              <a:rPr lang="fr-CA" dirty="0" smtClean="0"/>
              <a:t>Dans le modèle de coaching de la CPC, nous encourageons les cliniciens à se considérer comme des entraîneurs sportifs, à guider les apprenants dans un processus qui permet d’améliorer leur rendement. Les personnes qui offrent le coaching peuvent aider l’apprenant à mieux accomplir certaines tâches, à acquérir une habileté nouvelle ou à atteindre un but précis. </a:t>
            </a:r>
          </a:p>
          <a:p>
            <a:endParaRPr lang="fr-CA" baseline="0" dirty="0" smtClean="0"/>
          </a:p>
          <a:p>
            <a:pPr marL="174708" indent="-174708">
              <a:buFont typeface="Arial" panose="020B0604020202020204" pitchFamily="34" charset="0"/>
              <a:buChar char="•"/>
            </a:pPr>
            <a:r>
              <a:rPr lang="fr-CA" baseline="0" dirty="0" smtClean="0"/>
              <a:t>Comme un entraîneur sportif, les cliniciens enseignants doivent observer le résident pendant que celui-ci s’exerce afin d’acquérir une habileté, puis discuter avec lui de ce qu’ils ont observé. Ils leur font ainsi connaître les points positifs et les points à améliorer par rapport à une norme établie. </a:t>
            </a:r>
          </a:p>
          <a:p>
            <a:pPr marL="174708" indent="-174708">
              <a:buFont typeface="Arial" panose="020B0604020202020204" pitchFamily="34" charset="0"/>
              <a:buChar char="•"/>
            </a:pPr>
            <a:endParaRPr lang="fr-CA" baseline="0" dirty="0" smtClean="0"/>
          </a:p>
          <a:p>
            <a:pPr marL="174708" indent="-174708" defTabSz="931774">
              <a:buFont typeface="Arial" panose="020B0604020202020204" pitchFamily="34" charset="0"/>
              <a:buChar char="•"/>
              <a:defRPr/>
            </a:pPr>
            <a:r>
              <a:rPr lang="fr-CA" baseline="0" dirty="0" smtClean="0"/>
              <a:t>Les meilleurs entraîneurs poursuivent cependant la conversation avec leurs athlètes, et discutent des améliorations attendues et de ce que les athlètes peuvent faire pour satisfaire à ces attentes. Le coaching aide le résident à comprendre les ajustements et les modifications qui lui permettront de passer à la prochaine étape pour acquérir la compétence requise. </a:t>
            </a:r>
          </a:p>
          <a:p>
            <a:pPr marL="174708" indent="-174708" defTabSz="931774">
              <a:buFont typeface="Arial" panose="020B0604020202020204" pitchFamily="34" charset="0"/>
              <a:buNone/>
              <a:defRPr/>
            </a:pPr>
            <a:endParaRPr lang="fr-CA" baseline="0" dirty="0" smtClean="0"/>
          </a:p>
          <a:p>
            <a:pPr marL="174708" indent="-174708">
              <a:buFont typeface="Arial" panose="020B0604020202020204" pitchFamily="34" charset="0"/>
              <a:buNone/>
            </a:pPr>
            <a:r>
              <a:rPr lang="fr-CA" baseline="0" dirty="0" smtClean="0"/>
              <a:t>Cette</a:t>
            </a:r>
            <a:r>
              <a:rPr lang="fr-CA" b="1" baseline="0" dirty="0" smtClean="0"/>
              <a:t> rétroaction </a:t>
            </a:r>
            <a:r>
              <a:rPr lang="fr-CA" baseline="0" dirty="0" smtClean="0"/>
              <a:t>indique de quelle façon le rendement observé se compare à ce qui est attendu de la part du résident, et </a:t>
            </a:r>
            <a:r>
              <a:rPr lang="fr-CA" b="1" baseline="0" dirty="0" smtClean="0"/>
              <a:t>a pour but </a:t>
            </a:r>
            <a:r>
              <a:rPr lang="fr-CA" baseline="0" dirty="0" smtClean="0"/>
              <a:t>de l’aider à améliorer son rendement.</a:t>
            </a:r>
          </a:p>
          <a:p>
            <a:pPr marL="174708" indent="-174708">
              <a:buFont typeface="Arial" panose="020B0604020202020204" pitchFamily="34" charset="0"/>
              <a:buNone/>
            </a:pPr>
            <a:r>
              <a:rPr lang="fr-CA" dirty="0" smtClean="0"/>
              <a:t>La </a:t>
            </a:r>
            <a:r>
              <a:rPr lang="fr-CA" b="1" dirty="0" smtClean="0"/>
              <a:t>rétroaction avec coaching </a:t>
            </a:r>
            <a:r>
              <a:rPr lang="fr-CA" dirty="0" smtClean="0"/>
              <a:t>ne se limite pas à fournir de l’information; elle propose des améliorations concrètes et des moyens pour que les résidents puissent apporter ces améliorations. </a:t>
            </a:r>
          </a:p>
          <a:p>
            <a:pPr marL="174708" indent="-174708">
              <a:buFont typeface="Arial" panose="020B0604020202020204" pitchFamily="34" charset="0"/>
              <a:buNone/>
            </a:pPr>
            <a:endParaRPr lang="fr-CA" baseline="0" dirty="0" smtClean="0"/>
          </a:p>
          <a:p>
            <a:pPr marL="174708" indent="-174708">
              <a:buFont typeface="Arial" panose="020B0604020202020204" pitchFamily="34" charset="0"/>
              <a:buChar char="•"/>
            </a:pPr>
            <a:r>
              <a:rPr lang="fr-CA" baseline="0" dirty="0" smtClean="0"/>
              <a:t>Tout comme dans le sport, le modèle de coaching de la CPC souhaite que les cliniciens enseignants (observateurs) visent le plus grand cercle (c.-à-d. où l’observateur devient un coach qui offre une rétroaction et des conseils pratiques pour que l’apprenant s’améliore). </a:t>
            </a:r>
          </a:p>
        </p:txBody>
      </p:sp>
      <p:sp>
        <p:nvSpPr>
          <p:cNvPr id="4" name="Slide Number Placeholder 3"/>
          <p:cNvSpPr>
            <a:spLocks noGrp="1"/>
          </p:cNvSpPr>
          <p:nvPr>
            <p:ph type="sldNum" sz="quarter" idx="10"/>
          </p:nvPr>
        </p:nvSpPr>
        <p:spPr/>
        <p:txBody>
          <a:bodyPr/>
          <a:lstStyle/>
          <a:p>
            <a:fld id="{C363E9D8-54C9-C64E-AA8F-4430CA68FE93}" type="slidenum">
              <a:rPr lang="en-US" smtClean="0"/>
              <a:t>21</a:t>
            </a:fld>
            <a:endParaRPr lang="en-US"/>
          </a:p>
        </p:txBody>
      </p:sp>
    </p:spTree>
    <p:extLst>
      <p:ext uri="{BB962C8B-B14F-4D97-AF65-F5344CB8AC3E}">
        <p14:creationId xmlns:p14="http://schemas.microsoft.com/office/powerpoint/2010/main" val="420616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Une étape finale mais essentielle du processus de coaching en direct (CED) est celle où le clinicien prépare et verse dans le portfolio du résident un résumé du dialogue qui s’est établi pendant le coaching (au moins à quelques occasions). </a:t>
            </a:r>
          </a:p>
          <a:p>
            <a:endParaRPr lang="fr-CA" dirty="0" smtClean="0"/>
          </a:p>
          <a:p>
            <a:pPr defTabSz="931774">
              <a:defRPr/>
            </a:pPr>
            <a:r>
              <a:rPr lang="fr-CA" dirty="0" smtClean="0"/>
              <a:t>Il pourrait ne pas être nécessaire de documenter chacune des interactions liées à des tâches cliniques de longue durée, mais il est essentiel de choisir un échantillon représentatif des observations effectuées pendant ces tâches cliniques. Lors de tâches cliniques de courte durée (c.-à-d. clinique d’une demi-journée avec un clinicien), il faudrait consigner au moins une conversation survenue durant le coaching. Il peut dans certains cas y avoir plusieurs possibilités d’observation et de coaching durant une clinique; celles-ci pourraient être documentées.  </a:t>
            </a:r>
          </a:p>
          <a:p>
            <a:pPr defTabSz="931774">
              <a:defRPr/>
            </a:pPr>
            <a:endParaRPr lang="fr-CA" dirty="0" smtClean="0"/>
          </a:p>
          <a:p>
            <a:pPr defTabSz="931774">
              <a:defRPr/>
            </a:pPr>
            <a:r>
              <a:rPr lang="fr-CA" baseline="0" dirty="0" smtClean="0"/>
              <a:t>Il n’est pas essentiel que le clinicien sache si ce qu’il a observé est représentatif du rendement d’un résident. La documentation sur les observations et les améliorations suggérées, que le rendement ait été ou non représentatif de ce que le résident est en mesure d’exécuter, contribue à donner un aperçu de la compétence de ce dernier. Chaque observation donnant lieu au coaching en direct a une faible incidence et n’aura pas de conséquences graves, mais elle fait partie du processus visant à favoriser le développement et la progression des résidents.</a:t>
            </a:r>
          </a:p>
          <a:p>
            <a:pPr defTabSz="931774">
              <a:defRPr/>
            </a:pPr>
            <a:endParaRPr lang="fr-CA" dirty="0" smtClean="0"/>
          </a:p>
          <a:p>
            <a:r>
              <a:rPr lang="fr-CA" dirty="0" smtClean="0"/>
              <a:t>Qu’une rencontre soit documentée ou non par un clinicien n’empêche pas le résident de consigner la rétroaction et les suggestions qui lui ont été données, y compris ses propres réflexions sur leur utilité ou leur intégration à son rendement dans la pratique.</a:t>
            </a:r>
          </a:p>
          <a:p>
            <a:endParaRPr lang="fr-CA" dirty="0" smtClean="0"/>
          </a:p>
          <a:p>
            <a:r>
              <a:rPr lang="fr-CA" dirty="0" smtClean="0"/>
              <a:t>Dans le processus RA-OCD, la lettre « D » renvoie au mot </a:t>
            </a:r>
            <a:r>
              <a:rPr lang="fr-CA" b="1" dirty="0" smtClean="0"/>
              <a:t>D</a:t>
            </a:r>
            <a:r>
              <a:rPr lang="fr-CA" dirty="0" smtClean="0"/>
              <a:t>OCUMENTATION</a:t>
            </a:r>
          </a:p>
          <a:p>
            <a:endParaRPr lang="fr-CA" dirty="0"/>
          </a:p>
        </p:txBody>
      </p:sp>
      <p:sp>
        <p:nvSpPr>
          <p:cNvPr id="4" name="Slide Number Placeholder 3"/>
          <p:cNvSpPr>
            <a:spLocks noGrp="1"/>
          </p:cNvSpPr>
          <p:nvPr>
            <p:ph type="sldNum" sz="quarter" idx="10"/>
          </p:nvPr>
        </p:nvSpPr>
        <p:spPr/>
        <p:txBody>
          <a:bodyPr/>
          <a:lstStyle/>
          <a:p>
            <a:fld id="{C363E9D8-54C9-C64E-AA8F-4430CA68FE93}" type="slidenum">
              <a:rPr lang="en-US" smtClean="0"/>
              <a:t>22</a:t>
            </a:fld>
            <a:endParaRPr lang="en-US"/>
          </a:p>
        </p:txBody>
      </p:sp>
    </p:spTree>
    <p:extLst>
      <p:ext uri="{BB962C8B-B14F-4D97-AF65-F5344CB8AC3E}">
        <p14:creationId xmlns:p14="http://schemas.microsoft.com/office/powerpoint/2010/main" val="100460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None/>
            </a:pPr>
            <a:r>
              <a:rPr lang="en-CA" baseline="0" smtClean="0"/>
              <a:t>Penchons-nous maintenant sur la deuxième composante du modèle de coaching : le coaching en continu.</a:t>
            </a:r>
          </a:p>
          <a:p>
            <a:endParaRPr lang="en-CA" baseline="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23</a:t>
            </a:fld>
            <a:endParaRPr lang="en-US">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CONSEIL À L’INTENTION DU PRÉSENTATEUR : Il </a:t>
            </a:r>
            <a:r>
              <a:rPr lang="en-CA" b="1" baseline="0" dirty="0" err="1" smtClean="0"/>
              <a:t>est</a:t>
            </a:r>
            <a:r>
              <a:rPr lang="en-CA" b="1" baseline="0" dirty="0" smtClean="0"/>
              <a:t> probable que la </a:t>
            </a:r>
            <a:r>
              <a:rPr lang="en-CA" b="1" baseline="0" dirty="0" err="1" smtClean="0"/>
              <a:t>mise</a:t>
            </a:r>
            <a:r>
              <a:rPr lang="en-CA" b="1" baseline="0" dirty="0" smtClean="0"/>
              <a:t> </a:t>
            </a:r>
            <a:r>
              <a:rPr lang="en-CA" b="1" baseline="0" dirty="0" err="1" smtClean="0"/>
              <a:t>en</a:t>
            </a:r>
            <a:r>
              <a:rPr lang="en-CA" b="1" baseline="0" dirty="0" smtClean="0"/>
              <a:t> </a:t>
            </a:r>
            <a:r>
              <a:rPr lang="en-CA" b="1" baseline="0" dirty="0" err="1" smtClean="0"/>
              <a:t>œuvre</a:t>
            </a:r>
            <a:r>
              <a:rPr lang="en-CA" b="1" baseline="0" dirty="0" smtClean="0"/>
              <a:t> du concept de coaching </a:t>
            </a:r>
            <a:r>
              <a:rPr lang="en-CA" b="1" baseline="0" dirty="0" err="1" smtClean="0"/>
              <a:t>en</a:t>
            </a:r>
            <a:r>
              <a:rPr lang="en-CA" b="1" baseline="0" dirty="0" smtClean="0"/>
              <a:t> </a:t>
            </a:r>
            <a:r>
              <a:rPr lang="en-CA" b="1" baseline="0" dirty="0" err="1" smtClean="0"/>
              <a:t>continu</a:t>
            </a:r>
            <a:r>
              <a:rPr lang="en-CA" b="1" baseline="0" dirty="0" smtClean="0"/>
              <a:t> </a:t>
            </a:r>
            <a:r>
              <a:rPr lang="en-CA" b="1" baseline="0" dirty="0" err="1" smtClean="0"/>
              <a:t>soit</a:t>
            </a:r>
            <a:r>
              <a:rPr lang="en-CA" b="1" baseline="0" dirty="0" smtClean="0"/>
              <a:t> </a:t>
            </a:r>
            <a:r>
              <a:rPr lang="en-CA" b="1" baseline="0" dirty="0" err="1" smtClean="0"/>
              <a:t>légèrement</a:t>
            </a:r>
            <a:r>
              <a:rPr lang="en-CA" b="1" baseline="0" dirty="0" smtClean="0"/>
              <a:t> </a:t>
            </a:r>
            <a:r>
              <a:rPr lang="en-CA" b="1" baseline="0" dirty="0" err="1" smtClean="0"/>
              <a:t>différente</a:t>
            </a:r>
            <a:r>
              <a:rPr lang="en-CA" b="1" baseline="0" dirty="0" smtClean="0"/>
              <a:t> </a:t>
            </a:r>
            <a:r>
              <a:rPr lang="en-CA" b="1" baseline="0" dirty="0" err="1" smtClean="0"/>
              <a:t>dans</a:t>
            </a:r>
            <a:r>
              <a:rPr lang="en-CA" b="1" baseline="0" dirty="0" smtClean="0"/>
              <a:t> </a:t>
            </a:r>
            <a:r>
              <a:rPr lang="en-CA" b="1" baseline="0" dirty="0" err="1" smtClean="0"/>
              <a:t>chaque</a:t>
            </a:r>
            <a:r>
              <a:rPr lang="en-CA" b="1" baseline="0" dirty="0" smtClean="0"/>
              <a:t> programme. </a:t>
            </a:r>
            <a:r>
              <a:rPr lang="en-CA" b="1" baseline="0" dirty="0" err="1" smtClean="0"/>
              <a:t>Peu</a:t>
            </a:r>
            <a:r>
              <a:rPr lang="en-CA" b="1" baseline="0" dirty="0" smtClean="0"/>
              <a:t> </a:t>
            </a:r>
            <a:r>
              <a:rPr lang="en-CA" b="1" baseline="0" dirty="0" err="1" smtClean="0"/>
              <a:t>importe</a:t>
            </a:r>
            <a:r>
              <a:rPr lang="en-CA" b="1" baseline="0" dirty="0" smtClean="0"/>
              <a:t> qui </a:t>
            </a:r>
            <a:r>
              <a:rPr lang="en-CA" b="1" baseline="0" dirty="0" err="1" smtClean="0"/>
              <a:t>exerce</a:t>
            </a:r>
            <a:r>
              <a:rPr lang="en-CA" b="1" baseline="0" dirty="0" smtClean="0"/>
              <a:t> </a:t>
            </a:r>
            <a:r>
              <a:rPr lang="en-CA" b="1" baseline="0" dirty="0" err="1" smtClean="0"/>
              <a:t>ce</a:t>
            </a:r>
            <a:r>
              <a:rPr lang="en-CA" b="1" baseline="0" dirty="0" smtClean="0"/>
              <a:t> </a:t>
            </a:r>
            <a:r>
              <a:rPr lang="en-CA" b="1" baseline="0" dirty="0" err="1" smtClean="0"/>
              <a:t>rôle</a:t>
            </a:r>
            <a:r>
              <a:rPr lang="en-CA" b="1" baseline="0" dirty="0" smtClean="0"/>
              <a:t> (c.-à-d. le DP, un </a:t>
            </a:r>
            <a:r>
              <a:rPr lang="en-CA" b="1" baseline="0" dirty="0" err="1" smtClean="0"/>
              <a:t>conseiller</a:t>
            </a:r>
            <a:r>
              <a:rPr lang="en-CA" b="1" baseline="0" dirty="0" smtClean="0"/>
              <a:t> </a:t>
            </a:r>
            <a:r>
              <a:rPr lang="en-CA" b="1" baseline="0" dirty="0" err="1" smtClean="0"/>
              <a:t>pédagogique</a:t>
            </a:r>
            <a:r>
              <a:rPr lang="en-CA" b="1" baseline="0" dirty="0" smtClean="0"/>
              <a:t> </a:t>
            </a:r>
            <a:r>
              <a:rPr lang="en-CA" b="1" baseline="0" dirty="0" err="1" smtClean="0"/>
              <a:t>ou</a:t>
            </a:r>
            <a:r>
              <a:rPr lang="en-CA" b="1" baseline="0" dirty="0" smtClean="0"/>
              <a:t> </a:t>
            </a:r>
            <a:r>
              <a:rPr lang="en-CA" b="1" baseline="0" dirty="0" err="1" smtClean="0"/>
              <a:t>une</a:t>
            </a:r>
            <a:r>
              <a:rPr lang="en-CA" b="1" baseline="0" dirty="0" smtClean="0"/>
              <a:t> </a:t>
            </a:r>
            <a:r>
              <a:rPr lang="en-CA" b="1" baseline="0" dirty="0" err="1" smtClean="0"/>
              <a:t>autre</a:t>
            </a:r>
            <a:r>
              <a:rPr lang="en-CA" b="1" baseline="0" dirty="0" smtClean="0"/>
              <a:t> </a:t>
            </a:r>
            <a:r>
              <a:rPr lang="en-CA" b="1" baseline="0" dirty="0" err="1" smtClean="0"/>
              <a:t>personne</a:t>
            </a:r>
            <a:r>
              <a:rPr lang="en-CA" b="1" baseline="0" dirty="0" smtClean="0"/>
              <a:t>), </a:t>
            </a:r>
            <a:r>
              <a:rPr lang="en-CA" b="1" baseline="0" dirty="0" err="1" smtClean="0"/>
              <a:t>votre</a:t>
            </a:r>
            <a:r>
              <a:rPr lang="en-CA" b="1" baseline="0" dirty="0" smtClean="0"/>
              <a:t> programme </a:t>
            </a:r>
            <a:r>
              <a:rPr lang="en-CA" b="1" baseline="0" dirty="0" err="1" smtClean="0"/>
              <a:t>doit</a:t>
            </a:r>
            <a:r>
              <a:rPr lang="en-CA" b="1" baseline="0" dirty="0" smtClean="0"/>
              <a:t> </a:t>
            </a:r>
            <a:r>
              <a:rPr lang="en-CA" b="1" baseline="0" dirty="0" err="1" smtClean="0"/>
              <a:t>favoriser</a:t>
            </a:r>
            <a:r>
              <a:rPr lang="en-CA" b="1" baseline="0" dirty="0" smtClean="0"/>
              <a:t> </a:t>
            </a:r>
            <a:r>
              <a:rPr lang="en-CA" b="1" baseline="0" dirty="0" err="1" smtClean="0"/>
              <a:t>une</a:t>
            </a:r>
            <a:r>
              <a:rPr lang="en-CA" b="1" baseline="0" dirty="0" smtClean="0"/>
              <a:t> relation à long </a:t>
            </a:r>
            <a:r>
              <a:rPr lang="en-CA" b="1" baseline="0" dirty="0" err="1" smtClean="0"/>
              <a:t>terme</a:t>
            </a:r>
            <a:r>
              <a:rPr lang="en-CA" b="1" baseline="0" dirty="0" smtClean="0"/>
              <a:t> entre </a:t>
            </a:r>
            <a:r>
              <a:rPr lang="en-CA" b="1" baseline="0" dirty="0" err="1" smtClean="0"/>
              <a:t>l’apprenant</a:t>
            </a:r>
            <a:r>
              <a:rPr lang="en-CA" b="1" baseline="0" dirty="0" smtClean="0"/>
              <a:t> et </a:t>
            </a:r>
            <a:r>
              <a:rPr lang="en-CA" b="1" baseline="0" dirty="0" err="1" smtClean="0"/>
              <a:t>une</a:t>
            </a:r>
            <a:r>
              <a:rPr lang="en-CA" b="1" baseline="0" dirty="0" smtClean="0"/>
              <a:t> </a:t>
            </a:r>
            <a:r>
              <a:rPr lang="en-CA" b="1" baseline="0" dirty="0" err="1" smtClean="0"/>
              <a:t>personne</a:t>
            </a:r>
            <a:r>
              <a:rPr lang="en-CA" b="1" baseline="0" dirty="0" smtClean="0"/>
              <a:t> qui </a:t>
            </a:r>
            <a:r>
              <a:rPr lang="en-CA" b="1" baseline="0" dirty="0" err="1" smtClean="0"/>
              <a:t>peut</a:t>
            </a:r>
            <a:r>
              <a:rPr lang="en-CA" b="1" baseline="0" dirty="0" smtClean="0"/>
              <a:t> </a:t>
            </a:r>
            <a:r>
              <a:rPr lang="en-CA" b="1" baseline="0" dirty="0" err="1" smtClean="0"/>
              <a:t>orienter</a:t>
            </a:r>
            <a:r>
              <a:rPr lang="en-CA" b="1" baseline="0" dirty="0" smtClean="0"/>
              <a:t> son </a:t>
            </a:r>
            <a:r>
              <a:rPr lang="en-CA" b="1" baseline="0" dirty="0" err="1" smtClean="0"/>
              <a:t>apprentissage</a:t>
            </a:r>
            <a:r>
              <a:rPr lang="en-CA" b="1" baseline="0" dirty="0" smtClean="0"/>
              <a:t> avec le temps). </a:t>
            </a:r>
          </a:p>
          <a:p>
            <a:endParaRPr lang="en-CA" b="1" baseline="0" dirty="0" smtClean="0"/>
          </a:p>
          <a:p>
            <a:pPr marL="0" marR="0" indent="0" algn="l" defTabSz="914400" rtl="0" eaLnBrk="1" fontAlgn="auto" latinLnBrk="0" hangingPunct="1">
              <a:lnSpc>
                <a:spcPct val="100000"/>
              </a:lnSpc>
              <a:spcBef>
                <a:spcPct val="0"/>
              </a:spcBef>
              <a:spcAft>
                <a:spcPct val="0"/>
              </a:spcAft>
              <a:buClrTx/>
              <a:buSzTx/>
              <a:buFontTx/>
              <a:buNone/>
              <a:defRPr/>
            </a:pPr>
            <a:r>
              <a:rPr lang="en-CA" u="none" baseline="0" dirty="0" smtClean="0"/>
              <a:t>Le coaching </a:t>
            </a:r>
            <a:r>
              <a:rPr lang="en-CA" u="none" baseline="0" dirty="0" err="1" smtClean="0"/>
              <a:t>en</a:t>
            </a:r>
            <a:r>
              <a:rPr lang="en-CA" u="none" baseline="0" dirty="0" smtClean="0"/>
              <a:t> </a:t>
            </a:r>
            <a:r>
              <a:rPr lang="en-CA" u="none" baseline="0" dirty="0" err="1" smtClean="0"/>
              <a:t>continu</a:t>
            </a:r>
            <a:r>
              <a:rPr lang="en-CA" u="none" baseline="0" dirty="0" smtClean="0"/>
              <a:t> </a:t>
            </a:r>
            <a:r>
              <a:rPr lang="en-CA" u="none" baseline="0" dirty="0" err="1" smtClean="0"/>
              <a:t>prévoit</a:t>
            </a:r>
            <a:r>
              <a:rPr lang="en-CA" u="none" baseline="0" dirty="0" smtClean="0"/>
              <a:t> </a:t>
            </a:r>
            <a:r>
              <a:rPr lang="en-CA" u="none" baseline="0" dirty="0" err="1" smtClean="0"/>
              <a:t>l’établissement</a:t>
            </a:r>
            <a:r>
              <a:rPr lang="en-CA" u="none" baseline="0" dirty="0" smtClean="0"/>
              <a:t> d’un </a:t>
            </a:r>
            <a:r>
              <a:rPr lang="en-CA" u="none" baseline="0" dirty="0" err="1" smtClean="0"/>
              <a:t>partenariat</a:t>
            </a:r>
            <a:r>
              <a:rPr lang="en-CA" u="none" baseline="0" dirty="0" smtClean="0"/>
              <a:t> </a:t>
            </a:r>
            <a:r>
              <a:rPr lang="en-CA" u="none" baseline="0" dirty="0" err="1" smtClean="0"/>
              <a:t>éducatif</a:t>
            </a:r>
            <a:r>
              <a:rPr lang="en-CA" u="none" baseline="0" dirty="0" smtClean="0"/>
              <a:t> longitudinal entre un </a:t>
            </a:r>
            <a:r>
              <a:rPr lang="en-CA" u="none" baseline="0" dirty="0" err="1" smtClean="0"/>
              <a:t>clinicien</a:t>
            </a:r>
            <a:r>
              <a:rPr lang="en-CA" u="none" baseline="0" dirty="0" smtClean="0"/>
              <a:t> et un </a:t>
            </a:r>
            <a:r>
              <a:rPr lang="en-CA" u="none" baseline="0" dirty="0" err="1" smtClean="0"/>
              <a:t>résident</a:t>
            </a:r>
            <a:r>
              <a:rPr lang="en-CA" u="none" baseline="0" dirty="0" smtClean="0"/>
              <a:t>. </a:t>
            </a:r>
            <a:r>
              <a:rPr lang="en-CA" u="none" baseline="0" dirty="0" err="1" smtClean="0"/>
              <a:t>Cette</a:t>
            </a:r>
            <a:r>
              <a:rPr lang="en-CA" u="none" baseline="0" dirty="0" smtClean="0"/>
              <a:t> relation a pour but de </a:t>
            </a:r>
            <a:r>
              <a:rPr lang="en-CA" u="none" baseline="0" dirty="0" err="1" smtClean="0"/>
              <a:t>favoriser</a:t>
            </a:r>
            <a:r>
              <a:rPr lang="en-CA" u="none" baseline="0" dirty="0" smtClean="0"/>
              <a:t> la progression de la </a:t>
            </a:r>
            <a:r>
              <a:rPr lang="en-CA" u="none" baseline="0" dirty="0" err="1" smtClean="0"/>
              <a:t>compétence</a:t>
            </a:r>
            <a:r>
              <a:rPr lang="en-CA" u="none" baseline="0" dirty="0" smtClean="0"/>
              <a:t> et le </a:t>
            </a:r>
            <a:r>
              <a:rPr lang="en-CA" u="none" baseline="0" dirty="0" err="1" smtClean="0"/>
              <a:t>développement</a:t>
            </a:r>
            <a:r>
              <a:rPr lang="en-CA" u="none" baseline="0" dirty="0" smtClean="0"/>
              <a:t> des </a:t>
            </a:r>
            <a:r>
              <a:rPr lang="en-CA" u="none" baseline="0" dirty="0" err="1" smtClean="0"/>
              <a:t>compétences</a:t>
            </a:r>
            <a:r>
              <a:rPr lang="en-CA" u="none" baseline="0" dirty="0" smtClean="0"/>
              <a:t> </a:t>
            </a:r>
            <a:r>
              <a:rPr lang="en-CA" u="none" baseline="0" dirty="0" err="1" smtClean="0"/>
              <a:t>en</a:t>
            </a:r>
            <a:r>
              <a:rPr lang="en-CA" u="none" baseline="0" dirty="0" smtClean="0"/>
              <a:t> </a:t>
            </a:r>
            <a:r>
              <a:rPr lang="en-CA" u="none" baseline="0" dirty="0" err="1" smtClean="0"/>
              <a:t>matière</a:t>
            </a:r>
            <a:r>
              <a:rPr lang="en-CA" u="none" baseline="0" dirty="0" smtClean="0"/>
              <a:t> </a:t>
            </a:r>
            <a:r>
              <a:rPr lang="en-CA" u="none" baseline="0" dirty="0" err="1" smtClean="0"/>
              <a:t>d’apprentissage</a:t>
            </a:r>
            <a:r>
              <a:rPr lang="en-CA" u="none" baseline="0" dirty="0" smtClean="0"/>
              <a:t> à vie (</a:t>
            </a:r>
            <a:r>
              <a:rPr lang="en-CA" u="none" baseline="0" dirty="0" err="1" smtClean="0"/>
              <a:t>apprentissage</a:t>
            </a:r>
            <a:r>
              <a:rPr lang="en-CA" u="none" baseline="0" dirty="0" smtClean="0"/>
              <a:t> </a:t>
            </a:r>
            <a:r>
              <a:rPr lang="en-CA" u="none" baseline="0" dirty="0" err="1" smtClean="0"/>
              <a:t>autorégulé</a:t>
            </a:r>
            <a:r>
              <a:rPr lang="en-CA" u="none" baseline="0" dirty="0" smtClean="0"/>
              <a:t>). La </a:t>
            </a:r>
            <a:r>
              <a:rPr lang="en-CA" u="none" baseline="0" dirty="0" err="1" smtClean="0"/>
              <a:t>durée</a:t>
            </a:r>
            <a:r>
              <a:rPr lang="en-CA" u="none" baseline="0" dirty="0" smtClean="0"/>
              <a:t> de </a:t>
            </a:r>
            <a:r>
              <a:rPr lang="en-CA" u="none" baseline="0" dirty="0" err="1" smtClean="0"/>
              <a:t>cette</a:t>
            </a:r>
            <a:r>
              <a:rPr lang="en-CA" u="none" baseline="0" dirty="0" smtClean="0"/>
              <a:t> relation </a:t>
            </a:r>
            <a:r>
              <a:rPr lang="en-CA" u="none" baseline="0" dirty="0" err="1" smtClean="0"/>
              <a:t>est</a:t>
            </a:r>
            <a:r>
              <a:rPr lang="en-CA" u="none" baseline="0" dirty="0" smtClean="0"/>
              <a:t> plus longue que </a:t>
            </a:r>
            <a:r>
              <a:rPr lang="en-CA" u="none" baseline="0" dirty="0" err="1" smtClean="0"/>
              <a:t>celle</a:t>
            </a:r>
            <a:r>
              <a:rPr lang="en-CA" u="none" baseline="0" dirty="0" smtClean="0"/>
              <a:t> de </a:t>
            </a:r>
            <a:r>
              <a:rPr lang="en-CA" u="none" baseline="0" dirty="0" err="1" smtClean="0"/>
              <a:t>toute</a:t>
            </a:r>
            <a:r>
              <a:rPr lang="en-CA" u="none" baseline="0" dirty="0" smtClean="0"/>
              <a:t> </a:t>
            </a:r>
            <a:r>
              <a:rPr lang="en-CA" u="none" baseline="0" dirty="0" err="1" smtClean="0"/>
              <a:t>expérience</a:t>
            </a:r>
            <a:r>
              <a:rPr lang="en-CA" u="none" baseline="0" dirty="0" smtClean="0"/>
              <a:t> </a:t>
            </a:r>
            <a:r>
              <a:rPr lang="en-CA" u="none" baseline="0" dirty="0" err="1" smtClean="0"/>
              <a:t>clinique</a:t>
            </a:r>
            <a:r>
              <a:rPr lang="en-CA" u="none" baseline="0" dirty="0" smtClean="0"/>
              <a:t>, et </a:t>
            </a:r>
            <a:r>
              <a:rPr lang="en-CA" u="none" baseline="0" dirty="0" err="1" smtClean="0"/>
              <a:t>permettrait</a:t>
            </a:r>
            <a:r>
              <a:rPr lang="en-CA" u="none" baseline="0" dirty="0" smtClean="0"/>
              <a:t> </a:t>
            </a:r>
            <a:r>
              <a:rPr lang="en-CA" u="none" baseline="0" dirty="0" err="1" smtClean="0"/>
              <a:t>d’approfondir</a:t>
            </a:r>
            <a:r>
              <a:rPr lang="en-CA" u="none" baseline="0" dirty="0" smtClean="0"/>
              <a:t> </a:t>
            </a:r>
            <a:r>
              <a:rPr lang="en-CA" u="none" baseline="0" dirty="0" err="1" smtClean="0"/>
              <a:t>davantage</a:t>
            </a:r>
            <a:r>
              <a:rPr lang="en-CA" u="none" baseline="0" dirty="0" smtClean="0"/>
              <a:t> la relation entre le </a:t>
            </a:r>
            <a:r>
              <a:rPr lang="en-CA" u="none" baseline="0" dirty="0" err="1" smtClean="0"/>
              <a:t>clinicien</a:t>
            </a:r>
            <a:r>
              <a:rPr lang="en-CA" u="none" baseline="0" dirty="0" smtClean="0"/>
              <a:t> et le </a:t>
            </a:r>
            <a:r>
              <a:rPr lang="en-CA" u="none" baseline="0" dirty="0" err="1" smtClean="0"/>
              <a:t>résident</a:t>
            </a:r>
            <a:r>
              <a:rPr lang="en-CA" u="none" baseline="0" dirty="0" smtClean="0"/>
              <a:t> que </a:t>
            </a:r>
            <a:r>
              <a:rPr lang="en-CA" u="none" baseline="0" dirty="0" err="1" smtClean="0"/>
              <a:t>celle</a:t>
            </a:r>
            <a:r>
              <a:rPr lang="en-CA" u="none" baseline="0" dirty="0" smtClean="0"/>
              <a:t> qui </a:t>
            </a:r>
            <a:r>
              <a:rPr lang="en-CA" u="none" baseline="0" dirty="0" err="1" smtClean="0"/>
              <a:t>s’établit</a:t>
            </a:r>
            <a:r>
              <a:rPr lang="en-CA" u="none" baseline="0" dirty="0" smtClean="0"/>
              <a:t> </a:t>
            </a:r>
            <a:r>
              <a:rPr lang="en-CA" u="none" baseline="0" dirty="0" err="1" smtClean="0"/>
              <a:t>durant</a:t>
            </a:r>
            <a:r>
              <a:rPr lang="en-CA" u="none" baseline="0" dirty="0" smtClean="0"/>
              <a:t> le coaching </a:t>
            </a:r>
            <a:r>
              <a:rPr lang="en-CA" u="none" baseline="0" dirty="0" err="1" smtClean="0"/>
              <a:t>en</a:t>
            </a:r>
            <a:r>
              <a:rPr lang="en-CA" u="none" baseline="0" dirty="0" smtClean="0"/>
              <a:t> direct. </a:t>
            </a:r>
          </a:p>
          <a:p>
            <a:endParaRPr lang="en-CA" u="none" baseline="0" dirty="0" smtClean="0"/>
          </a:p>
          <a:p>
            <a:r>
              <a:rPr lang="en-CA" u="none" baseline="0" dirty="0" smtClean="0"/>
              <a:t>Le coaching </a:t>
            </a:r>
            <a:r>
              <a:rPr lang="en-CA" u="none" baseline="0" dirty="0" err="1" smtClean="0"/>
              <a:t>en</a:t>
            </a:r>
            <a:r>
              <a:rPr lang="en-CA" u="none" baseline="0" dirty="0" smtClean="0"/>
              <a:t> </a:t>
            </a:r>
            <a:r>
              <a:rPr lang="en-CA" u="none" baseline="0" dirty="0" err="1" smtClean="0"/>
              <a:t>continu</a:t>
            </a:r>
            <a:r>
              <a:rPr lang="en-CA" u="none" baseline="0" dirty="0" smtClean="0"/>
              <a:t> </a:t>
            </a:r>
            <a:r>
              <a:rPr lang="en-CA" u="none" baseline="0" dirty="0" err="1" smtClean="0"/>
              <a:t>comprend</a:t>
            </a:r>
            <a:r>
              <a:rPr lang="en-CA" u="none" baseline="0" dirty="0" smtClean="0"/>
              <a:t> des discussions </a:t>
            </a:r>
            <a:r>
              <a:rPr lang="en-CA" u="none" baseline="0" dirty="0" err="1" smtClean="0"/>
              <a:t>franches</a:t>
            </a:r>
            <a:r>
              <a:rPr lang="en-CA" u="none" baseline="0" dirty="0" smtClean="0"/>
              <a:t>, </a:t>
            </a:r>
            <a:r>
              <a:rPr lang="en-CA" u="none" baseline="0" dirty="0" err="1" smtClean="0"/>
              <a:t>approfondies</a:t>
            </a:r>
            <a:r>
              <a:rPr lang="en-CA" u="none" baseline="0" dirty="0" smtClean="0"/>
              <a:t> et </a:t>
            </a:r>
            <a:r>
              <a:rPr lang="en-CA" u="none" baseline="0" dirty="0" err="1" smtClean="0"/>
              <a:t>propices</a:t>
            </a:r>
            <a:r>
              <a:rPr lang="en-CA" u="none" baseline="0" dirty="0" smtClean="0"/>
              <a:t> à la </a:t>
            </a:r>
            <a:r>
              <a:rPr lang="en-CA" u="none" baseline="0" dirty="0" err="1" smtClean="0"/>
              <a:t>réflexion</a:t>
            </a:r>
            <a:r>
              <a:rPr lang="en-CA" u="none" baseline="0" dirty="0" smtClean="0"/>
              <a:t>; </a:t>
            </a:r>
            <a:r>
              <a:rPr lang="en-CA" u="none" baseline="0" dirty="0" err="1" smtClean="0"/>
              <a:t>il</a:t>
            </a:r>
            <a:r>
              <a:rPr lang="en-CA" u="none" baseline="0" dirty="0" smtClean="0"/>
              <a:t> </a:t>
            </a:r>
            <a:r>
              <a:rPr lang="en-CA" u="none" baseline="0" dirty="0" err="1" smtClean="0"/>
              <a:t>permet</a:t>
            </a:r>
            <a:r>
              <a:rPr lang="en-CA" u="none" baseline="0" dirty="0" smtClean="0"/>
              <a:t> de faire </a:t>
            </a:r>
            <a:r>
              <a:rPr lang="en-CA" u="none" baseline="0" dirty="0" err="1" smtClean="0"/>
              <a:t>ressortir</a:t>
            </a:r>
            <a:r>
              <a:rPr lang="en-CA" u="none" baseline="0" dirty="0" smtClean="0"/>
              <a:t> des </a:t>
            </a:r>
            <a:r>
              <a:rPr lang="en-CA" u="none" baseline="0" dirty="0" err="1" smtClean="0"/>
              <a:t>tendances</a:t>
            </a:r>
            <a:r>
              <a:rPr lang="en-CA" u="none" baseline="0" dirty="0" smtClean="0"/>
              <a:t>, </a:t>
            </a:r>
            <a:r>
              <a:rPr lang="en-CA" u="none" baseline="0" dirty="0" err="1" smtClean="0"/>
              <a:t>d’y</a:t>
            </a:r>
            <a:r>
              <a:rPr lang="en-CA" u="none" baseline="0" dirty="0" smtClean="0"/>
              <a:t> donner suite, et de </a:t>
            </a:r>
            <a:r>
              <a:rPr lang="en-CA" u="none" baseline="0" dirty="0" err="1" smtClean="0"/>
              <a:t>déterminer</a:t>
            </a:r>
            <a:r>
              <a:rPr lang="en-CA" u="none" baseline="0" dirty="0" smtClean="0"/>
              <a:t> comment </a:t>
            </a:r>
            <a:r>
              <a:rPr lang="en-CA" u="none" baseline="0" dirty="0" err="1" smtClean="0"/>
              <a:t>corriger</a:t>
            </a:r>
            <a:r>
              <a:rPr lang="en-CA" u="none" baseline="0" dirty="0" smtClean="0"/>
              <a:t> les </a:t>
            </a:r>
            <a:r>
              <a:rPr lang="en-CA" u="none" baseline="0" dirty="0" err="1" smtClean="0"/>
              <a:t>faiblesses</a:t>
            </a:r>
            <a:r>
              <a:rPr lang="en-CA" u="none" baseline="0" dirty="0" smtClean="0"/>
              <a:t> et </a:t>
            </a:r>
            <a:r>
              <a:rPr lang="en-CA" u="none" baseline="0" dirty="0" err="1" smtClean="0"/>
              <a:t>apporter</a:t>
            </a:r>
            <a:r>
              <a:rPr lang="en-CA" u="none" baseline="0" dirty="0" smtClean="0"/>
              <a:t> des </a:t>
            </a:r>
            <a:r>
              <a:rPr lang="en-CA" u="none" baseline="0" dirty="0" err="1" smtClean="0"/>
              <a:t>améliorations</a:t>
            </a:r>
            <a:r>
              <a:rPr lang="en-CA" u="none" baseline="0" dirty="0" smtClean="0"/>
              <a:t>. </a:t>
            </a:r>
            <a:r>
              <a:rPr lang="en-CA" u="none" baseline="0" dirty="0" err="1" smtClean="0"/>
              <a:t>Compte</a:t>
            </a:r>
            <a:r>
              <a:rPr lang="en-CA" u="none" baseline="0" dirty="0" smtClean="0"/>
              <a:t> </a:t>
            </a:r>
            <a:r>
              <a:rPr lang="en-CA" u="none" baseline="0" dirty="0" err="1" smtClean="0"/>
              <a:t>tenu</a:t>
            </a:r>
            <a:r>
              <a:rPr lang="en-CA" u="none" baseline="0" dirty="0" smtClean="0"/>
              <a:t> de la </a:t>
            </a:r>
            <a:r>
              <a:rPr lang="en-CA" u="none" baseline="0" dirty="0" err="1" smtClean="0"/>
              <a:t>teneur</a:t>
            </a:r>
            <a:r>
              <a:rPr lang="en-CA" u="none" baseline="0" dirty="0" smtClean="0"/>
              <a:t> possible de </a:t>
            </a:r>
            <a:r>
              <a:rPr lang="en-CA" u="none" baseline="0" dirty="0" err="1" smtClean="0"/>
              <a:t>ces</a:t>
            </a:r>
            <a:r>
              <a:rPr lang="en-CA" u="none" baseline="0" dirty="0" smtClean="0"/>
              <a:t> discussions, </a:t>
            </a:r>
            <a:r>
              <a:rPr lang="en-CA" u="none" baseline="0" dirty="0" err="1" smtClean="0"/>
              <a:t>il</a:t>
            </a:r>
            <a:r>
              <a:rPr lang="en-CA" u="none" baseline="0" dirty="0" smtClean="0"/>
              <a:t> </a:t>
            </a:r>
            <a:r>
              <a:rPr lang="en-CA" u="none" baseline="0" dirty="0" err="1" smtClean="0"/>
              <a:t>est</a:t>
            </a:r>
            <a:r>
              <a:rPr lang="en-CA" u="none" baseline="0" dirty="0" smtClean="0"/>
              <a:t> </a:t>
            </a:r>
            <a:r>
              <a:rPr lang="en-CA" u="none" baseline="0" dirty="0" err="1" smtClean="0"/>
              <a:t>essentiel</a:t>
            </a:r>
            <a:r>
              <a:rPr lang="en-CA" u="none" baseline="0" dirty="0" smtClean="0"/>
              <a:t> de </a:t>
            </a:r>
            <a:r>
              <a:rPr lang="en-CA" u="none" baseline="0" dirty="0" err="1" smtClean="0"/>
              <a:t>s’assurer</a:t>
            </a:r>
            <a:r>
              <a:rPr lang="en-CA" u="none" baseline="0" dirty="0" smtClean="0"/>
              <a:t> que </a:t>
            </a:r>
            <a:r>
              <a:rPr lang="en-CA" u="none" baseline="0" dirty="0" err="1" smtClean="0"/>
              <a:t>l’environnement</a:t>
            </a:r>
            <a:r>
              <a:rPr lang="en-CA" u="none" baseline="0" dirty="0" smtClean="0"/>
              <a:t> </a:t>
            </a:r>
            <a:r>
              <a:rPr lang="en-CA" u="none" baseline="0" dirty="0" err="1" smtClean="0"/>
              <a:t>d’apprentissage</a:t>
            </a:r>
            <a:r>
              <a:rPr lang="en-CA" u="none" baseline="0" dirty="0" smtClean="0"/>
              <a:t> </a:t>
            </a:r>
            <a:r>
              <a:rPr lang="en-CA" u="none" baseline="0" dirty="0" err="1" smtClean="0"/>
              <a:t>soit</a:t>
            </a:r>
            <a:r>
              <a:rPr lang="en-CA" u="none" baseline="0" dirty="0" smtClean="0"/>
              <a:t> </a:t>
            </a:r>
            <a:r>
              <a:rPr lang="en-CA" u="none" baseline="0" dirty="0" err="1" smtClean="0"/>
              <a:t>sécuritaire</a:t>
            </a:r>
            <a:r>
              <a:rPr lang="en-CA" u="none" baseline="0" dirty="0" smtClean="0"/>
              <a:t>. Un </a:t>
            </a:r>
            <a:r>
              <a:rPr lang="en-CA" u="none" baseline="0" dirty="0" err="1" smtClean="0"/>
              <a:t>directeur</a:t>
            </a:r>
            <a:r>
              <a:rPr lang="en-CA" u="none" baseline="0" dirty="0" smtClean="0"/>
              <a:t> de programme, un </a:t>
            </a:r>
            <a:r>
              <a:rPr lang="en-CA" u="none" baseline="0" dirty="0" err="1" smtClean="0"/>
              <a:t>conseiller</a:t>
            </a:r>
            <a:r>
              <a:rPr lang="en-CA" u="none" baseline="0" dirty="0" smtClean="0"/>
              <a:t> </a:t>
            </a:r>
            <a:r>
              <a:rPr lang="en-CA" u="none" baseline="0" dirty="0" err="1" smtClean="0"/>
              <a:t>pédagogique</a:t>
            </a:r>
            <a:r>
              <a:rPr lang="en-CA" u="none" baseline="0" dirty="0" smtClean="0"/>
              <a:t> (</a:t>
            </a:r>
            <a:r>
              <a:rPr lang="en-CA" u="none" baseline="0" dirty="0" err="1" smtClean="0"/>
              <a:t>facultatif</a:t>
            </a:r>
            <a:r>
              <a:rPr lang="en-CA" u="none" baseline="0" dirty="0" smtClean="0"/>
              <a:t>) </a:t>
            </a:r>
            <a:r>
              <a:rPr lang="en-CA" u="none" baseline="0" dirty="0" err="1" smtClean="0"/>
              <a:t>pourrait</a:t>
            </a:r>
            <a:r>
              <a:rPr lang="en-CA" u="none" baseline="0" dirty="0" smtClean="0"/>
              <a:t> </a:t>
            </a:r>
            <a:r>
              <a:rPr lang="en-CA" u="none" baseline="0" dirty="0" err="1" smtClean="0"/>
              <a:t>notamment</a:t>
            </a:r>
            <a:r>
              <a:rPr lang="en-CA" u="none" baseline="0" dirty="0" smtClean="0"/>
              <a:t> </a:t>
            </a:r>
            <a:r>
              <a:rPr lang="en-CA" u="none" baseline="0" dirty="0" err="1" smtClean="0"/>
              <a:t>s’en</a:t>
            </a:r>
            <a:r>
              <a:rPr lang="en-CA" u="none" baseline="0" dirty="0" smtClean="0"/>
              <a:t> charger.</a:t>
            </a:r>
          </a:p>
          <a:p>
            <a:endParaRPr lang="en-CA" u="none" baseline="0" dirty="0" smtClean="0"/>
          </a:p>
          <a:p>
            <a:r>
              <a:rPr lang="en-US" dirty="0" err="1" smtClean="0"/>
              <a:t>Même</a:t>
            </a:r>
            <a:r>
              <a:rPr lang="en-US" dirty="0" smtClean="0"/>
              <a:t> </a:t>
            </a:r>
            <a:r>
              <a:rPr lang="en-US" dirty="0" err="1" smtClean="0"/>
              <a:t>si</a:t>
            </a:r>
            <a:r>
              <a:rPr lang="en-US" dirty="0" smtClean="0"/>
              <a:t> le coaching </a:t>
            </a:r>
            <a:r>
              <a:rPr lang="en-US" dirty="0" err="1" smtClean="0"/>
              <a:t>en</a:t>
            </a:r>
            <a:r>
              <a:rPr lang="en-US" dirty="0" smtClean="0"/>
              <a:t> direct </a:t>
            </a:r>
            <a:r>
              <a:rPr lang="en-US" dirty="0" err="1" smtClean="0"/>
              <a:t>devrait</a:t>
            </a:r>
            <a:r>
              <a:rPr lang="en-US" dirty="0" smtClean="0"/>
              <a:t> </a:t>
            </a:r>
            <a:r>
              <a:rPr lang="en-US" dirty="0" err="1" smtClean="0"/>
              <a:t>être</a:t>
            </a:r>
            <a:r>
              <a:rPr lang="en-US" dirty="0" smtClean="0"/>
              <a:t> </a:t>
            </a:r>
            <a:r>
              <a:rPr lang="en-US" dirty="0" err="1" smtClean="0"/>
              <a:t>offert</a:t>
            </a:r>
            <a:r>
              <a:rPr lang="en-US" dirty="0" smtClean="0"/>
              <a:t> </a:t>
            </a:r>
            <a:r>
              <a:rPr lang="en-US" dirty="0" err="1" smtClean="0"/>
              <a:t>presque</a:t>
            </a:r>
            <a:r>
              <a:rPr lang="en-US" dirty="0" smtClean="0"/>
              <a:t> </a:t>
            </a:r>
            <a:r>
              <a:rPr lang="en-US" dirty="0" err="1" smtClean="0"/>
              <a:t>chaque</a:t>
            </a:r>
            <a:r>
              <a:rPr lang="en-US" dirty="0" smtClean="0"/>
              <a:t> jour </a:t>
            </a:r>
            <a:r>
              <a:rPr lang="en-US" dirty="0" err="1" smtClean="0"/>
              <a:t>durant</a:t>
            </a:r>
            <a:r>
              <a:rPr lang="en-US" dirty="0" smtClean="0"/>
              <a:t> la </a:t>
            </a:r>
            <a:r>
              <a:rPr lang="en-US" dirty="0" err="1" smtClean="0"/>
              <a:t>résidence</a:t>
            </a:r>
            <a:r>
              <a:rPr lang="en-US" dirty="0" smtClean="0"/>
              <a:t>, par </a:t>
            </a:r>
            <a:r>
              <a:rPr lang="en-US" dirty="0" err="1" smtClean="0"/>
              <a:t>tous</a:t>
            </a:r>
            <a:r>
              <a:rPr lang="en-US" dirty="0" smtClean="0"/>
              <a:t> les </a:t>
            </a:r>
            <a:r>
              <a:rPr lang="en-US" dirty="0" err="1" smtClean="0"/>
              <a:t>cliniciens</a:t>
            </a:r>
            <a:r>
              <a:rPr lang="en-US" dirty="0" smtClean="0"/>
              <a:t> de première </a:t>
            </a:r>
            <a:r>
              <a:rPr lang="en-US" dirty="0" err="1" smtClean="0"/>
              <a:t>ligne</a:t>
            </a:r>
            <a:r>
              <a:rPr lang="en-US" dirty="0" smtClean="0"/>
              <a:t>, le coaching </a:t>
            </a:r>
            <a:r>
              <a:rPr lang="en-US" dirty="0" err="1" smtClean="0"/>
              <a:t>en</a:t>
            </a:r>
            <a:r>
              <a:rPr lang="en-US" dirty="0" smtClean="0"/>
              <a:t> </a:t>
            </a:r>
            <a:r>
              <a:rPr lang="en-US" dirty="0" err="1" smtClean="0"/>
              <a:t>continu</a:t>
            </a:r>
            <a:r>
              <a:rPr lang="en-US" dirty="0" smtClean="0"/>
              <a:t> </a:t>
            </a:r>
            <a:r>
              <a:rPr lang="en-US" dirty="0" err="1" smtClean="0"/>
              <a:t>joue</a:t>
            </a:r>
            <a:r>
              <a:rPr lang="en-US" dirty="0" smtClean="0"/>
              <a:t> </a:t>
            </a:r>
            <a:r>
              <a:rPr lang="en-US" dirty="0" err="1" smtClean="0"/>
              <a:t>aussi</a:t>
            </a:r>
            <a:r>
              <a:rPr lang="en-US" dirty="0" smtClean="0"/>
              <a:t> un </a:t>
            </a:r>
            <a:r>
              <a:rPr lang="en-US" dirty="0" err="1" smtClean="0"/>
              <a:t>rôle</a:t>
            </a:r>
            <a:r>
              <a:rPr lang="en-US" dirty="0" smtClean="0"/>
              <a:t> crucial. Il </a:t>
            </a:r>
            <a:r>
              <a:rPr lang="en-US" dirty="0" err="1" smtClean="0"/>
              <a:t>doit</a:t>
            </a:r>
            <a:r>
              <a:rPr lang="en-US" dirty="0" smtClean="0"/>
              <a:t> </a:t>
            </a:r>
            <a:r>
              <a:rPr lang="en-US" dirty="0" err="1" smtClean="0"/>
              <a:t>inclure</a:t>
            </a:r>
            <a:r>
              <a:rPr lang="en-US" dirty="0" smtClean="0"/>
              <a:t> des discussions </a:t>
            </a:r>
            <a:r>
              <a:rPr lang="en-US" dirty="0" err="1" smtClean="0"/>
              <a:t>en</a:t>
            </a:r>
            <a:r>
              <a:rPr lang="en-US" dirty="0" smtClean="0"/>
              <a:t> tête à tête </a:t>
            </a:r>
            <a:r>
              <a:rPr lang="en-US" dirty="0" err="1" smtClean="0"/>
              <a:t>régulières</a:t>
            </a:r>
            <a:r>
              <a:rPr lang="en-US" dirty="0" smtClean="0"/>
              <a:t> et des </a:t>
            </a:r>
            <a:r>
              <a:rPr lang="en-US" dirty="0" err="1" smtClean="0"/>
              <a:t>décisions</a:t>
            </a:r>
            <a:r>
              <a:rPr lang="en-US" dirty="0" smtClean="0"/>
              <a:t> sur la progression </a:t>
            </a:r>
            <a:r>
              <a:rPr lang="en-US" dirty="0" err="1" smtClean="0"/>
              <a:t>vers</a:t>
            </a:r>
            <a:r>
              <a:rPr lang="en-US" dirty="0" smtClean="0"/>
              <a:t> </a:t>
            </a:r>
            <a:r>
              <a:rPr lang="en-US" dirty="0" err="1" smtClean="0"/>
              <a:t>l’atteinte</a:t>
            </a:r>
            <a:r>
              <a:rPr lang="en-US" dirty="0" smtClean="0"/>
              <a:t> de la </a:t>
            </a:r>
            <a:r>
              <a:rPr lang="en-US" dirty="0" err="1" smtClean="0"/>
              <a:t>compétence</a:t>
            </a:r>
            <a:r>
              <a:rPr lang="en-US" dirty="0" smtClean="0"/>
              <a:t>. La </a:t>
            </a:r>
            <a:r>
              <a:rPr lang="en-US" dirty="0" err="1" smtClean="0"/>
              <a:t>teneur</a:t>
            </a:r>
            <a:r>
              <a:rPr lang="en-US" dirty="0" smtClean="0"/>
              <a:t> de </a:t>
            </a:r>
            <a:r>
              <a:rPr lang="en-US" dirty="0" err="1" smtClean="0"/>
              <a:t>ces</a:t>
            </a:r>
            <a:r>
              <a:rPr lang="en-US" dirty="0" smtClean="0"/>
              <a:t> discussions </a:t>
            </a:r>
            <a:r>
              <a:rPr lang="en-US" dirty="0" err="1" smtClean="0"/>
              <a:t>peut</a:t>
            </a:r>
            <a:r>
              <a:rPr lang="en-US" dirty="0" smtClean="0"/>
              <a:t> </a:t>
            </a:r>
            <a:r>
              <a:rPr lang="en-US" dirty="0" err="1" smtClean="0"/>
              <a:t>parfois</a:t>
            </a:r>
            <a:r>
              <a:rPr lang="en-US" dirty="0" smtClean="0"/>
              <a:t> </a:t>
            </a:r>
            <a:r>
              <a:rPr lang="en-US" dirty="0" err="1" smtClean="0"/>
              <a:t>être</a:t>
            </a:r>
            <a:r>
              <a:rPr lang="en-US" dirty="0" smtClean="0"/>
              <a:t> plus </a:t>
            </a:r>
            <a:r>
              <a:rPr lang="en-US" dirty="0" err="1" smtClean="0"/>
              <a:t>délicate</a:t>
            </a:r>
            <a:r>
              <a:rPr lang="en-US" dirty="0" smtClean="0"/>
              <a:t>; </a:t>
            </a:r>
            <a:r>
              <a:rPr lang="en-US" dirty="0" err="1" smtClean="0"/>
              <a:t>il</a:t>
            </a:r>
            <a:r>
              <a:rPr lang="en-US" dirty="0" smtClean="0"/>
              <a:t> sera </a:t>
            </a:r>
            <a:r>
              <a:rPr lang="en-US" dirty="0" err="1" smtClean="0"/>
              <a:t>donc</a:t>
            </a:r>
            <a:r>
              <a:rPr lang="en-US" dirty="0" smtClean="0"/>
              <a:t> </a:t>
            </a:r>
            <a:r>
              <a:rPr lang="en-US" dirty="0" err="1" smtClean="0"/>
              <a:t>d’autant</a:t>
            </a:r>
            <a:r>
              <a:rPr lang="en-US" dirty="0" smtClean="0"/>
              <a:t> plus important </a:t>
            </a:r>
            <a:r>
              <a:rPr lang="en-US" dirty="0" err="1" smtClean="0"/>
              <a:t>d’établir</a:t>
            </a:r>
            <a:r>
              <a:rPr lang="en-US" dirty="0" smtClean="0"/>
              <a:t> </a:t>
            </a:r>
            <a:r>
              <a:rPr lang="en-US" dirty="0" err="1" smtClean="0"/>
              <a:t>une</a:t>
            </a:r>
            <a:r>
              <a:rPr lang="en-US" dirty="0" smtClean="0"/>
              <a:t> relation de </a:t>
            </a:r>
            <a:r>
              <a:rPr lang="en-US" dirty="0" err="1" smtClean="0"/>
              <a:t>confiance</a:t>
            </a:r>
            <a:r>
              <a:rPr lang="en-US" dirty="0" smtClean="0"/>
              <a:t> - le </a:t>
            </a:r>
            <a:r>
              <a:rPr lang="en-US" dirty="0" err="1" smtClean="0"/>
              <a:t>résident</a:t>
            </a:r>
            <a:r>
              <a:rPr lang="en-US" dirty="0" smtClean="0"/>
              <a:t> </a:t>
            </a:r>
            <a:r>
              <a:rPr lang="en-US" dirty="0" err="1" smtClean="0"/>
              <a:t>doit</a:t>
            </a:r>
            <a:r>
              <a:rPr lang="en-US" dirty="0" smtClean="0"/>
              <a:t> </a:t>
            </a:r>
            <a:r>
              <a:rPr lang="en-US" dirty="0" err="1" smtClean="0"/>
              <a:t>être</a:t>
            </a:r>
            <a:r>
              <a:rPr lang="en-US" dirty="0" smtClean="0"/>
              <a:t> </a:t>
            </a:r>
            <a:r>
              <a:rPr lang="en-US" dirty="0" err="1" smtClean="0"/>
              <a:t>convaincu</a:t>
            </a:r>
            <a:r>
              <a:rPr lang="en-US" dirty="0" smtClean="0"/>
              <a:t> que le </a:t>
            </a:r>
            <a:r>
              <a:rPr lang="en-US" dirty="0" err="1" smtClean="0"/>
              <a:t>clinicien</a:t>
            </a:r>
            <a:r>
              <a:rPr lang="en-US" dirty="0" smtClean="0"/>
              <a:t> </a:t>
            </a:r>
            <a:r>
              <a:rPr lang="en-US" dirty="0" err="1" smtClean="0"/>
              <a:t>l’aide</a:t>
            </a:r>
            <a:r>
              <a:rPr lang="en-US" dirty="0" smtClean="0"/>
              <a:t> à </a:t>
            </a:r>
            <a:r>
              <a:rPr lang="en-US" dirty="0" err="1" smtClean="0"/>
              <a:t>progresser</a:t>
            </a:r>
            <a:r>
              <a:rPr lang="en-US" dirty="0" smtClean="0"/>
              <a:t>.  </a:t>
            </a:r>
          </a:p>
          <a:p>
            <a:endParaRPr lang="en-US" dirty="0" smtClean="0"/>
          </a:p>
          <a:p>
            <a:pPr defTabSz="931774">
              <a:defRPr/>
            </a:pPr>
            <a:r>
              <a:rPr lang="en-US" dirty="0" smtClean="0"/>
              <a:t>La CPC </a:t>
            </a:r>
            <a:r>
              <a:rPr lang="en-US" dirty="0" err="1" smtClean="0"/>
              <a:t>favorise</a:t>
            </a:r>
            <a:r>
              <a:rPr lang="en-US" dirty="0" smtClean="0"/>
              <a:t> un </a:t>
            </a:r>
            <a:r>
              <a:rPr lang="en-US" dirty="0" err="1" smtClean="0"/>
              <a:t>processus</a:t>
            </a:r>
            <a:r>
              <a:rPr lang="en-US" dirty="0" smtClean="0"/>
              <a:t> </a:t>
            </a:r>
            <a:r>
              <a:rPr lang="en-US" dirty="0" err="1" smtClean="0"/>
              <a:t>d’apprentissage</a:t>
            </a:r>
            <a:r>
              <a:rPr lang="en-US" dirty="0" smtClean="0"/>
              <a:t> </a:t>
            </a:r>
            <a:r>
              <a:rPr lang="en-US" dirty="0" err="1" smtClean="0"/>
              <a:t>individuel</a:t>
            </a:r>
            <a:r>
              <a:rPr lang="en-US" dirty="0" smtClean="0"/>
              <a:t>. </a:t>
            </a:r>
            <a:r>
              <a:rPr lang="en-US" dirty="0" err="1" smtClean="0"/>
              <a:t>Cependant</a:t>
            </a:r>
            <a:r>
              <a:rPr lang="en-US" dirty="0" smtClean="0"/>
              <a:t>, les </a:t>
            </a:r>
            <a:r>
              <a:rPr lang="en-US" dirty="0" err="1" smtClean="0"/>
              <a:t>résidents</a:t>
            </a:r>
            <a:r>
              <a:rPr lang="en-US" dirty="0" smtClean="0"/>
              <a:t> </a:t>
            </a:r>
            <a:r>
              <a:rPr lang="en-US" dirty="0" err="1" smtClean="0"/>
              <a:t>sont</a:t>
            </a:r>
            <a:r>
              <a:rPr lang="en-US" dirty="0" smtClean="0"/>
              <a:t> </a:t>
            </a:r>
            <a:r>
              <a:rPr lang="en-US" dirty="0" err="1" smtClean="0"/>
              <a:t>responsables</a:t>
            </a:r>
            <a:r>
              <a:rPr lang="en-US" dirty="0" smtClean="0"/>
              <a:t> de </a:t>
            </a:r>
            <a:r>
              <a:rPr lang="en-US" dirty="0" err="1" smtClean="0"/>
              <a:t>prendre</a:t>
            </a:r>
            <a:r>
              <a:rPr lang="en-US" dirty="0" smtClean="0"/>
              <a:t> </a:t>
            </a:r>
            <a:r>
              <a:rPr lang="en-US" dirty="0" err="1" smtClean="0"/>
              <a:t>connaissance</a:t>
            </a:r>
            <a:r>
              <a:rPr lang="en-US" dirty="0" smtClean="0"/>
              <a:t> des </a:t>
            </a:r>
            <a:r>
              <a:rPr lang="en-US" dirty="0" err="1" smtClean="0"/>
              <a:t>données</a:t>
            </a:r>
            <a:r>
              <a:rPr lang="en-US" dirty="0" smtClean="0"/>
              <a:t> </a:t>
            </a:r>
            <a:r>
              <a:rPr lang="en-US" dirty="0" err="1" smtClean="0"/>
              <a:t>consignées</a:t>
            </a:r>
            <a:r>
              <a:rPr lang="en-US" dirty="0" smtClean="0"/>
              <a:t> </a:t>
            </a:r>
            <a:r>
              <a:rPr lang="en-US" dirty="0" err="1" smtClean="0"/>
              <a:t>dans</a:t>
            </a:r>
            <a:r>
              <a:rPr lang="en-US" dirty="0" smtClean="0"/>
              <a:t> </a:t>
            </a:r>
            <a:r>
              <a:rPr lang="en-US" dirty="0" err="1" smtClean="0"/>
              <a:t>leur</a:t>
            </a:r>
            <a:r>
              <a:rPr lang="en-US" dirty="0" smtClean="0"/>
              <a:t> portfolio et de </a:t>
            </a:r>
            <a:r>
              <a:rPr lang="en-US" dirty="0" err="1" smtClean="0"/>
              <a:t>planifier</a:t>
            </a:r>
            <a:r>
              <a:rPr lang="en-US" dirty="0" smtClean="0"/>
              <a:t> </a:t>
            </a:r>
            <a:r>
              <a:rPr lang="en-US" dirty="0" err="1" smtClean="0"/>
              <a:t>leurs</a:t>
            </a:r>
            <a:r>
              <a:rPr lang="en-US" dirty="0" smtClean="0"/>
              <a:t> </a:t>
            </a:r>
            <a:r>
              <a:rPr lang="en-US" dirty="0" err="1" smtClean="0"/>
              <a:t>objectifs</a:t>
            </a:r>
            <a:r>
              <a:rPr lang="en-US" dirty="0" smtClean="0"/>
              <a:t> </a:t>
            </a:r>
            <a:r>
              <a:rPr lang="en-US" dirty="0" err="1" smtClean="0"/>
              <a:t>d’apprentissage</a:t>
            </a:r>
            <a:r>
              <a:rPr lang="en-US" dirty="0" smtClean="0"/>
              <a:t>. </a:t>
            </a:r>
          </a:p>
          <a:p>
            <a:endParaRPr lang="en-CA" u="none" baseline="0" dirty="0" smtClean="0"/>
          </a:p>
          <a:p>
            <a:pPr defTabSz="931774">
              <a:defRPr/>
            </a:pPr>
            <a:r>
              <a:rPr lang="en-US" u="none" dirty="0" smtClean="0"/>
              <a:t>Le « coaching </a:t>
            </a:r>
            <a:r>
              <a:rPr lang="en-US" u="none" dirty="0" err="1" smtClean="0"/>
              <a:t>en</a:t>
            </a:r>
            <a:r>
              <a:rPr lang="en-US" u="none" dirty="0" smtClean="0"/>
              <a:t> direct » et le « coaching </a:t>
            </a:r>
            <a:r>
              <a:rPr lang="en-US" u="none" dirty="0" err="1" smtClean="0"/>
              <a:t>en</a:t>
            </a:r>
            <a:r>
              <a:rPr lang="en-US" u="none" dirty="0" smtClean="0"/>
              <a:t> </a:t>
            </a:r>
            <a:r>
              <a:rPr lang="en-US" u="none" dirty="0" err="1" smtClean="0"/>
              <a:t>continu</a:t>
            </a:r>
            <a:r>
              <a:rPr lang="en-US" u="none" dirty="0" smtClean="0"/>
              <a:t> » </a:t>
            </a:r>
            <a:r>
              <a:rPr lang="en-US" u="none" dirty="0" err="1" smtClean="0"/>
              <a:t>sont</a:t>
            </a:r>
            <a:r>
              <a:rPr lang="en-US" u="none" dirty="0" smtClean="0"/>
              <a:t> </a:t>
            </a:r>
            <a:r>
              <a:rPr lang="en-US" u="none" dirty="0" err="1" smtClean="0"/>
              <a:t>l’assise</a:t>
            </a:r>
            <a:r>
              <a:rPr lang="en-US" u="none" dirty="0" smtClean="0"/>
              <a:t> du </a:t>
            </a:r>
            <a:r>
              <a:rPr lang="en-US" u="none" dirty="0" err="1" smtClean="0"/>
              <a:t>modèle</a:t>
            </a:r>
            <a:r>
              <a:rPr lang="en-US" u="none" dirty="0" smtClean="0"/>
              <a:t> de coaching et </a:t>
            </a:r>
            <a:r>
              <a:rPr lang="en-US" u="none" dirty="0" err="1" smtClean="0"/>
              <a:t>d’une</a:t>
            </a:r>
            <a:r>
              <a:rPr lang="en-US" u="none" dirty="0" smtClean="0"/>
              <a:t> importance </a:t>
            </a:r>
            <a:r>
              <a:rPr lang="en-US" u="none" dirty="0" err="1" smtClean="0"/>
              <a:t>primordiale</a:t>
            </a:r>
            <a:r>
              <a:rPr lang="en-US" u="none" dirty="0" smtClean="0"/>
              <a:t> </a:t>
            </a:r>
            <a:r>
              <a:rPr lang="en-US" u="none" dirty="0" err="1" smtClean="0"/>
              <a:t>dans</a:t>
            </a:r>
            <a:r>
              <a:rPr lang="en-US" u="none" dirty="0" smtClean="0"/>
              <a:t> </a:t>
            </a:r>
            <a:r>
              <a:rPr lang="en-US" u="none" dirty="0" err="1" smtClean="0"/>
              <a:t>l’approche</a:t>
            </a:r>
            <a:r>
              <a:rPr lang="en-US" u="none" dirty="0" smtClean="0"/>
              <a:t> par </a:t>
            </a:r>
            <a:r>
              <a:rPr lang="en-US" u="none" dirty="0" err="1" smtClean="0"/>
              <a:t>compétences</a:t>
            </a:r>
            <a:r>
              <a:rPr lang="en-US" u="none" dirty="0" smtClean="0"/>
              <a:t> </a:t>
            </a:r>
            <a:r>
              <a:rPr lang="en-US" u="none" dirty="0" err="1" smtClean="0"/>
              <a:t>en</a:t>
            </a:r>
            <a:r>
              <a:rPr lang="en-US" u="none" dirty="0" smtClean="0"/>
              <a:t> formation </a:t>
            </a:r>
            <a:r>
              <a:rPr lang="en-US" u="none" dirty="0" err="1" smtClean="0"/>
              <a:t>médicale</a:t>
            </a:r>
            <a:r>
              <a:rPr lang="en-US" u="none" dirty="0" smtClean="0"/>
              <a:t>. </a:t>
            </a:r>
            <a:r>
              <a:rPr lang="en-US" u="none" dirty="0" err="1" smtClean="0"/>
              <a:t>Certains</a:t>
            </a:r>
            <a:r>
              <a:rPr lang="en-US" u="none" dirty="0" smtClean="0"/>
              <a:t> </a:t>
            </a:r>
            <a:r>
              <a:rPr lang="en-US" u="none" dirty="0" err="1" smtClean="0"/>
              <a:t>cliniciens</a:t>
            </a:r>
            <a:r>
              <a:rPr lang="en-US" u="none" dirty="0" smtClean="0"/>
              <a:t> </a:t>
            </a:r>
            <a:r>
              <a:rPr lang="en-US" u="none" dirty="0" err="1" smtClean="0"/>
              <a:t>pourraient</a:t>
            </a:r>
            <a:r>
              <a:rPr lang="en-US" u="none" dirty="0" smtClean="0"/>
              <a:t> </a:t>
            </a:r>
            <a:r>
              <a:rPr lang="en-US" u="none" dirty="0" err="1" smtClean="0"/>
              <a:t>exercer</a:t>
            </a:r>
            <a:r>
              <a:rPr lang="en-US" u="none" dirty="0" smtClean="0"/>
              <a:t> </a:t>
            </a:r>
            <a:r>
              <a:rPr lang="en-US" u="none" dirty="0" err="1" smtClean="0"/>
              <a:t>plusieurs</a:t>
            </a:r>
            <a:r>
              <a:rPr lang="en-US" u="none" dirty="0" smtClean="0"/>
              <a:t> de </a:t>
            </a:r>
            <a:r>
              <a:rPr lang="en-US" u="none" dirty="0" err="1" smtClean="0"/>
              <a:t>ces</a:t>
            </a:r>
            <a:r>
              <a:rPr lang="en-US" u="none" dirty="0" smtClean="0"/>
              <a:t> </a:t>
            </a:r>
            <a:r>
              <a:rPr lang="en-US" u="none" dirty="0" err="1" smtClean="0"/>
              <a:t>rôles</a:t>
            </a:r>
            <a:r>
              <a:rPr lang="en-US" u="none" dirty="0" smtClean="0"/>
              <a:t>, </a:t>
            </a:r>
            <a:r>
              <a:rPr lang="en-US" u="none" dirty="0" err="1" smtClean="0"/>
              <a:t>particulièrement</a:t>
            </a:r>
            <a:r>
              <a:rPr lang="en-US" u="none" dirty="0" smtClean="0"/>
              <a:t> </a:t>
            </a:r>
            <a:r>
              <a:rPr lang="en-US" u="none" dirty="0" err="1" smtClean="0"/>
              <a:t>dans</a:t>
            </a:r>
            <a:r>
              <a:rPr lang="en-US" u="none" dirty="0" smtClean="0"/>
              <a:t> les </a:t>
            </a:r>
            <a:r>
              <a:rPr lang="en-US" u="none" dirty="0" err="1" smtClean="0"/>
              <a:t>petits</a:t>
            </a:r>
            <a:r>
              <a:rPr lang="en-US" u="none" dirty="0" smtClean="0"/>
              <a:t> </a:t>
            </a:r>
            <a:r>
              <a:rPr lang="en-US" u="none" dirty="0" err="1" smtClean="0"/>
              <a:t>programmes</a:t>
            </a:r>
            <a:r>
              <a:rPr lang="en-US" u="none" dirty="0" smtClean="0"/>
              <a:t>. </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24</a:t>
            </a:fld>
            <a:endParaRPr lang="en-US"/>
          </a:p>
        </p:txBody>
      </p:sp>
    </p:spTree>
    <p:extLst>
      <p:ext uri="{BB962C8B-B14F-4D97-AF65-F5344CB8AC3E}">
        <p14:creationId xmlns:p14="http://schemas.microsoft.com/office/powerpoint/2010/main" val="234088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smtClean="0"/>
              <a:t>Le coaching en continu est essentiel pour guider la progression des résidents dans leurs tâches cliniques et pour les aider à devenir des cliniciens compétents. Il les aide aussi à interpréter les divers types de données d’observation. Aussi, il doit faciliter le développement des résidents en les aidant à réguler eux-mêmes leur apprentissage tout au long de leur formation.</a:t>
            </a:r>
          </a:p>
        </p:txBody>
      </p:sp>
      <p:sp>
        <p:nvSpPr>
          <p:cNvPr id="4" name="Slide Number Placeholder 3"/>
          <p:cNvSpPr>
            <a:spLocks noGrp="1"/>
          </p:cNvSpPr>
          <p:nvPr>
            <p:ph type="sldNum" sz="quarter" idx="10"/>
          </p:nvPr>
        </p:nvSpPr>
        <p:spPr/>
        <p:txBody>
          <a:bodyPr/>
          <a:lstStyle/>
          <a:p>
            <a:fld id="{C363E9D8-54C9-C64E-AA8F-4430CA68FE93}" type="slidenum">
              <a:rPr lang="en-US" smtClean="0"/>
              <a:t>25</a:t>
            </a:fld>
            <a:endParaRPr lang="en-US"/>
          </a:p>
        </p:txBody>
      </p:sp>
    </p:spTree>
    <p:extLst>
      <p:ext uri="{BB962C8B-B14F-4D97-AF65-F5344CB8AC3E}">
        <p14:creationId xmlns:p14="http://schemas.microsoft.com/office/powerpoint/2010/main" val="356569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Dans</a:t>
            </a:r>
            <a:r>
              <a:rPr lang="en-US" dirty="0" smtClean="0"/>
              <a:t> le cadre de la CPC et de </a:t>
            </a:r>
            <a:r>
              <a:rPr lang="en-US" dirty="0" err="1" smtClean="0"/>
              <a:t>l’EMT</a:t>
            </a:r>
            <a:r>
              <a:rPr lang="en-US" dirty="0" smtClean="0"/>
              <a:t>, les </a:t>
            </a:r>
            <a:r>
              <a:rPr lang="en-US" dirty="0" err="1" smtClean="0"/>
              <a:t>résidents</a:t>
            </a:r>
            <a:r>
              <a:rPr lang="en-US" dirty="0" smtClean="0"/>
              <a:t> </a:t>
            </a:r>
            <a:r>
              <a:rPr lang="en-US" dirty="0" err="1" smtClean="0"/>
              <a:t>reçoivent</a:t>
            </a:r>
            <a:r>
              <a:rPr lang="en-US" dirty="0" smtClean="0"/>
              <a:t> divers types - et un </a:t>
            </a:r>
            <a:r>
              <a:rPr lang="en-US" dirty="0" err="1" smtClean="0"/>
              <a:t>très</a:t>
            </a:r>
            <a:r>
              <a:rPr lang="en-US" dirty="0" smtClean="0"/>
              <a:t> grand </a:t>
            </a:r>
            <a:r>
              <a:rPr lang="en-US" dirty="0" err="1" smtClean="0"/>
              <a:t>nombre</a:t>
            </a:r>
            <a:r>
              <a:rPr lang="en-US" dirty="0" smtClean="0"/>
              <a:t> - de </a:t>
            </a:r>
            <a:r>
              <a:rPr lang="en-US" dirty="0" err="1" smtClean="0"/>
              <a:t>données</a:t>
            </a:r>
            <a:r>
              <a:rPr lang="en-US" dirty="0" smtClean="0"/>
              <a:t> </a:t>
            </a:r>
            <a:r>
              <a:rPr lang="en-US" dirty="0" err="1" smtClean="0"/>
              <a:t>d’évaluation</a:t>
            </a:r>
            <a:r>
              <a:rPr lang="en-US" dirty="0" smtClean="0"/>
              <a:t>, </a:t>
            </a:r>
            <a:r>
              <a:rPr lang="en-US" dirty="0" err="1" smtClean="0"/>
              <a:t>dont</a:t>
            </a:r>
            <a:r>
              <a:rPr lang="en-US" dirty="0" smtClean="0"/>
              <a:t> les plus </a:t>
            </a:r>
            <a:r>
              <a:rPr lang="en-US" dirty="0" err="1" smtClean="0"/>
              <a:t>fréquentes</a:t>
            </a:r>
            <a:r>
              <a:rPr lang="en-US" dirty="0" smtClean="0"/>
              <a:t> </a:t>
            </a:r>
            <a:r>
              <a:rPr lang="en-US" dirty="0" err="1" smtClean="0"/>
              <a:t>devraient</a:t>
            </a:r>
            <a:r>
              <a:rPr lang="en-US" dirty="0" smtClean="0"/>
              <a:t> </a:t>
            </a:r>
            <a:r>
              <a:rPr lang="en-US" dirty="0" err="1" smtClean="0"/>
              <a:t>être</a:t>
            </a:r>
            <a:r>
              <a:rPr lang="en-US" dirty="0" smtClean="0"/>
              <a:t> des observations </a:t>
            </a:r>
            <a:r>
              <a:rPr lang="en-US" dirty="0" err="1" smtClean="0"/>
              <a:t>consignées</a:t>
            </a:r>
            <a:r>
              <a:rPr lang="en-US" dirty="0" smtClean="0"/>
              <a:t> </a:t>
            </a:r>
            <a:r>
              <a:rPr lang="en-US" dirty="0" err="1" smtClean="0"/>
              <a:t>durant</a:t>
            </a:r>
            <a:r>
              <a:rPr lang="en-US" dirty="0" smtClean="0"/>
              <a:t> </a:t>
            </a:r>
            <a:r>
              <a:rPr lang="en-US" dirty="0" err="1" smtClean="0"/>
              <a:t>leurs</a:t>
            </a:r>
            <a:r>
              <a:rPr lang="en-US" dirty="0" smtClean="0"/>
              <a:t> </a:t>
            </a:r>
            <a:r>
              <a:rPr lang="en-US" dirty="0" err="1" smtClean="0"/>
              <a:t>tâches</a:t>
            </a:r>
            <a:r>
              <a:rPr lang="en-US" dirty="0" smtClean="0"/>
              <a:t> </a:t>
            </a:r>
            <a:r>
              <a:rPr lang="en-US" dirty="0" err="1" smtClean="0"/>
              <a:t>cliniques</a:t>
            </a:r>
            <a:r>
              <a:rPr lang="en-US" dirty="0" smtClean="0"/>
              <a:t> </a:t>
            </a:r>
            <a:r>
              <a:rPr lang="en-US" dirty="0" err="1" smtClean="0"/>
              <a:t>quotidiennes</a:t>
            </a:r>
            <a:r>
              <a:rPr lang="en-US" dirty="0" smtClean="0"/>
              <a:t> (</a:t>
            </a:r>
            <a:r>
              <a:rPr lang="en-US" dirty="0" err="1" smtClean="0"/>
              <a:t>provenant</a:t>
            </a:r>
            <a:r>
              <a:rPr lang="en-US" dirty="0" smtClean="0"/>
              <a:t> du coaching </a:t>
            </a:r>
            <a:r>
              <a:rPr lang="en-US" dirty="0" err="1" smtClean="0"/>
              <a:t>en</a:t>
            </a:r>
            <a:r>
              <a:rPr lang="en-US" dirty="0" smtClean="0"/>
              <a:t> direct). </a:t>
            </a:r>
            <a:r>
              <a:rPr lang="en-US" dirty="0" err="1" smtClean="0"/>
              <a:t>Même</a:t>
            </a:r>
            <a:r>
              <a:rPr lang="en-US" dirty="0" smtClean="0"/>
              <a:t> </a:t>
            </a:r>
            <a:r>
              <a:rPr lang="en-US" dirty="0" err="1" smtClean="0"/>
              <a:t>si</a:t>
            </a:r>
            <a:r>
              <a:rPr lang="en-US" dirty="0" smtClean="0"/>
              <a:t> </a:t>
            </a:r>
            <a:r>
              <a:rPr lang="en-US" dirty="0" err="1" smtClean="0"/>
              <a:t>tous</a:t>
            </a:r>
            <a:r>
              <a:rPr lang="en-US" dirty="0" smtClean="0"/>
              <a:t> les types de </a:t>
            </a:r>
            <a:r>
              <a:rPr lang="en-US" dirty="0" err="1" smtClean="0"/>
              <a:t>tâches</a:t>
            </a:r>
            <a:r>
              <a:rPr lang="en-US" dirty="0" smtClean="0"/>
              <a:t> ne </a:t>
            </a:r>
            <a:r>
              <a:rPr lang="en-US" dirty="0" err="1" smtClean="0"/>
              <a:t>seront</a:t>
            </a:r>
            <a:r>
              <a:rPr lang="en-US" dirty="0" smtClean="0"/>
              <a:t> pas </a:t>
            </a:r>
            <a:r>
              <a:rPr lang="en-US" dirty="0" err="1" smtClean="0"/>
              <a:t>observés</a:t>
            </a:r>
            <a:r>
              <a:rPr lang="en-US" dirty="0" smtClean="0"/>
              <a:t>, </a:t>
            </a:r>
            <a:r>
              <a:rPr lang="en-US" dirty="0" err="1" smtClean="0"/>
              <a:t>ces</a:t>
            </a:r>
            <a:r>
              <a:rPr lang="en-US" dirty="0" smtClean="0"/>
              <a:t> </a:t>
            </a:r>
            <a:r>
              <a:rPr lang="en-US" dirty="0" err="1" smtClean="0"/>
              <a:t>fenêtres</a:t>
            </a:r>
            <a:r>
              <a:rPr lang="en-US" dirty="0" smtClean="0"/>
              <a:t> de </a:t>
            </a:r>
            <a:r>
              <a:rPr lang="en-US" dirty="0" err="1" smtClean="0"/>
              <a:t>données</a:t>
            </a:r>
            <a:r>
              <a:rPr lang="en-US" dirty="0" smtClean="0"/>
              <a:t> (</a:t>
            </a:r>
            <a:r>
              <a:rPr lang="en-US" dirty="0" err="1" smtClean="0"/>
              <a:t>aperçus</a:t>
            </a:r>
            <a:r>
              <a:rPr lang="en-US" dirty="0" smtClean="0"/>
              <a:t> des </a:t>
            </a:r>
            <a:r>
              <a:rPr lang="en-US" dirty="0" err="1" smtClean="0"/>
              <a:t>tâches</a:t>
            </a:r>
            <a:r>
              <a:rPr lang="en-US" dirty="0" smtClean="0"/>
              <a:t> </a:t>
            </a:r>
            <a:r>
              <a:rPr lang="en-US" dirty="0" err="1" smtClean="0"/>
              <a:t>exécutées</a:t>
            </a:r>
            <a:r>
              <a:rPr lang="en-US" dirty="0" smtClean="0"/>
              <a:t> au fil du temps) </a:t>
            </a:r>
            <a:r>
              <a:rPr lang="en-US" dirty="0" err="1" smtClean="0"/>
              <a:t>permettront</a:t>
            </a:r>
            <a:r>
              <a:rPr lang="en-US" dirty="0" smtClean="0"/>
              <a:t> de </a:t>
            </a:r>
            <a:r>
              <a:rPr lang="en-US" dirty="0" err="1" smtClean="0"/>
              <a:t>brosser</a:t>
            </a:r>
            <a:r>
              <a:rPr lang="en-US" dirty="0" smtClean="0"/>
              <a:t> un tableau de la progression des </a:t>
            </a:r>
            <a:r>
              <a:rPr lang="en-US" dirty="0" err="1" smtClean="0"/>
              <a:t>résidents</a:t>
            </a:r>
            <a:r>
              <a:rPr lang="en-US" dirty="0" smtClean="0"/>
              <a:t> </a:t>
            </a:r>
            <a:r>
              <a:rPr lang="en-US" dirty="0" err="1" smtClean="0"/>
              <a:t>vers</a:t>
            </a:r>
            <a:r>
              <a:rPr lang="en-US" dirty="0" smtClean="0"/>
              <a:t> </a:t>
            </a:r>
            <a:r>
              <a:rPr lang="en-US" dirty="0" err="1" smtClean="0"/>
              <a:t>l’atteinte</a:t>
            </a:r>
            <a:r>
              <a:rPr lang="en-US" dirty="0" smtClean="0"/>
              <a:t> de la </a:t>
            </a:r>
            <a:r>
              <a:rPr lang="en-US" dirty="0" err="1" smtClean="0"/>
              <a:t>compétence</a:t>
            </a:r>
            <a:r>
              <a:rPr lang="en-US" dirty="0" smtClean="0"/>
              <a:t>. Plus les </a:t>
            </a:r>
            <a:r>
              <a:rPr lang="en-US" dirty="0" err="1" smtClean="0"/>
              <a:t>cliniciens</a:t>
            </a:r>
            <a:r>
              <a:rPr lang="en-US" dirty="0" smtClean="0"/>
              <a:t> </a:t>
            </a:r>
            <a:r>
              <a:rPr lang="en-US" dirty="0" err="1" smtClean="0"/>
              <a:t>documenteront</a:t>
            </a:r>
            <a:r>
              <a:rPr lang="en-US" dirty="0" smtClean="0"/>
              <a:t> </a:t>
            </a:r>
            <a:r>
              <a:rPr lang="en-US" dirty="0" err="1" smtClean="0"/>
              <a:t>leurs</a:t>
            </a:r>
            <a:r>
              <a:rPr lang="en-US" dirty="0" smtClean="0"/>
              <a:t> observations, plus </a:t>
            </a:r>
            <a:r>
              <a:rPr lang="en-US" dirty="0" err="1" smtClean="0"/>
              <a:t>ce</a:t>
            </a:r>
            <a:r>
              <a:rPr lang="en-US" dirty="0" smtClean="0"/>
              <a:t> tableau de la </a:t>
            </a:r>
            <a:r>
              <a:rPr lang="en-US" dirty="0" err="1" smtClean="0"/>
              <a:t>compétence</a:t>
            </a:r>
            <a:r>
              <a:rPr lang="en-US" dirty="0" smtClean="0"/>
              <a:t> des </a:t>
            </a:r>
            <a:r>
              <a:rPr lang="en-US" dirty="0" err="1" smtClean="0"/>
              <a:t>résidents</a:t>
            </a:r>
            <a:r>
              <a:rPr lang="en-US" dirty="0" smtClean="0"/>
              <a:t> sera précis.</a:t>
            </a:r>
          </a:p>
          <a:p>
            <a:endParaRPr lang="en-US" dirty="0" smtClean="0"/>
          </a:p>
          <a:p>
            <a:r>
              <a:rPr lang="en-US" dirty="0" err="1" smtClean="0"/>
              <a:t>Dans</a:t>
            </a:r>
            <a:r>
              <a:rPr lang="en-US" dirty="0" smtClean="0"/>
              <a:t> le cadre du coaching </a:t>
            </a:r>
            <a:r>
              <a:rPr lang="en-US" dirty="0" err="1" smtClean="0"/>
              <a:t>en</a:t>
            </a:r>
            <a:r>
              <a:rPr lang="en-US" dirty="0" smtClean="0"/>
              <a:t> </a:t>
            </a:r>
            <a:r>
              <a:rPr lang="en-US" dirty="0" err="1" smtClean="0"/>
              <a:t>continu</a:t>
            </a:r>
            <a:r>
              <a:rPr lang="en-US" dirty="0" smtClean="0"/>
              <a:t>, les </a:t>
            </a:r>
            <a:r>
              <a:rPr lang="en-US" dirty="0" err="1" smtClean="0"/>
              <a:t>directeurs</a:t>
            </a:r>
            <a:r>
              <a:rPr lang="en-US" dirty="0" smtClean="0"/>
              <a:t> de </a:t>
            </a:r>
            <a:r>
              <a:rPr lang="en-US" dirty="0" err="1" smtClean="0"/>
              <a:t>programme</a:t>
            </a:r>
            <a:r>
              <a:rPr lang="en-US" dirty="0" smtClean="0"/>
              <a:t> et </a:t>
            </a:r>
            <a:r>
              <a:rPr lang="en-US" dirty="0" err="1" smtClean="0"/>
              <a:t>autres</a:t>
            </a:r>
            <a:r>
              <a:rPr lang="en-US" dirty="0" smtClean="0"/>
              <a:t> </a:t>
            </a:r>
            <a:r>
              <a:rPr lang="en-US" dirty="0" err="1" smtClean="0"/>
              <a:t>cliniciens</a:t>
            </a:r>
            <a:r>
              <a:rPr lang="en-US" dirty="0" smtClean="0"/>
              <a:t> qui </a:t>
            </a:r>
            <a:r>
              <a:rPr lang="en-US" dirty="0" err="1" smtClean="0"/>
              <a:t>jouent</a:t>
            </a:r>
            <a:r>
              <a:rPr lang="en-US" dirty="0" smtClean="0"/>
              <a:t> </a:t>
            </a:r>
            <a:r>
              <a:rPr lang="en-US" dirty="0" err="1" smtClean="0"/>
              <a:t>ce</a:t>
            </a:r>
            <a:r>
              <a:rPr lang="en-US" dirty="0" smtClean="0"/>
              <a:t> </a:t>
            </a:r>
            <a:r>
              <a:rPr lang="en-US" dirty="0" err="1" smtClean="0"/>
              <a:t>rôle</a:t>
            </a:r>
            <a:r>
              <a:rPr lang="en-US" dirty="0" smtClean="0"/>
              <a:t> </a:t>
            </a:r>
            <a:r>
              <a:rPr lang="en-US" dirty="0" err="1" smtClean="0"/>
              <a:t>conseillent</a:t>
            </a:r>
            <a:r>
              <a:rPr lang="en-US" dirty="0" smtClean="0"/>
              <a:t> les </a:t>
            </a:r>
            <a:r>
              <a:rPr lang="en-US" dirty="0" err="1" smtClean="0"/>
              <a:t>résidents</a:t>
            </a:r>
            <a:r>
              <a:rPr lang="en-US" dirty="0" smtClean="0"/>
              <a:t> sur les </a:t>
            </a:r>
            <a:r>
              <a:rPr lang="en-US" dirty="0" err="1" smtClean="0"/>
              <a:t>façons</a:t>
            </a:r>
            <a:r>
              <a:rPr lang="en-US" dirty="0" smtClean="0"/>
              <a:t> de faire la </a:t>
            </a:r>
            <a:r>
              <a:rPr lang="en-US" dirty="0" err="1" smtClean="0"/>
              <a:t>synthèse</a:t>
            </a:r>
            <a:r>
              <a:rPr lang="en-US" dirty="0" smtClean="0"/>
              <a:t> des </a:t>
            </a:r>
            <a:r>
              <a:rPr lang="en-US" dirty="0" err="1" smtClean="0"/>
              <a:t>données</a:t>
            </a:r>
            <a:r>
              <a:rPr lang="en-US" dirty="0" smtClean="0"/>
              <a:t> </a:t>
            </a:r>
            <a:r>
              <a:rPr lang="en-US" dirty="0" err="1" smtClean="0"/>
              <a:t>d’évaluation</a:t>
            </a:r>
            <a:r>
              <a:rPr lang="en-US" dirty="0" smtClean="0"/>
              <a:t> </a:t>
            </a:r>
            <a:r>
              <a:rPr lang="en-US" dirty="0" err="1" smtClean="0"/>
              <a:t>provenant</a:t>
            </a:r>
            <a:r>
              <a:rPr lang="en-US" dirty="0" smtClean="0"/>
              <a:t> de </a:t>
            </a:r>
            <a:r>
              <a:rPr lang="en-US" dirty="0" err="1" smtClean="0"/>
              <a:t>diverses</a:t>
            </a:r>
            <a:r>
              <a:rPr lang="en-US" dirty="0" smtClean="0"/>
              <a:t> sources, </a:t>
            </a:r>
            <a:r>
              <a:rPr lang="en-US" dirty="0" err="1" smtClean="0"/>
              <a:t>afin</a:t>
            </a:r>
            <a:r>
              <a:rPr lang="en-US" dirty="0" smtClean="0"/>
              <a:t> </a:t>
            </a:r>
            <a:r>
              <a:rPr lang="en-US" dirty="0" err="1" smtClean="0"/>
              <a:t>d’ajuster</a:t>
            </a:r>
            <a:r>
              <a:rPr lang="en-US" dirty="0" smtClean="0"/>
              <a:t> </a:t>
            </a:r>
            <a:r>
              <a:rPr lang="en-US" dirty="0" err="1" smtClean="0"/>
              <a:t>leurs</a:t>
            </a:r>
            <a:r>
              <a:rPr lang="en-US" dirty="0" smtClean="0"/>
              <a:t> </a:t>
            </a:r>
            <a:r>
              <a:rPr lang="en-US" dirty="0" err="1" smtClean="0"/>
              <a:t>comportements</a:t>
            </a:r>
            <a:r>
              <a:rPr lang="en-US" dirty="0" smtClean="0"/>
              <a:t> et </a:t>
            </a:r>
            <a:r>
              <a:rPr lang="en-US" dirty="0" err="1" smtClean="0"/>
              <a:t>leur</a:t>
            </a:r>
            <a:r>
              <a:rPr lang="en-US" dirty="0" smtClean="0"/>
              <a:t> </a:t>
            </a:r>
            <a:r>
              <a:rPr lang="en-US" dirty="0" err="1" smtClean="0"/>
              <a:t>rendement</a:t>
            </a:r>
            <a:r>
              <a:rPr lang="en-US" dirty="0" smtClean="0"/>
              <a:t>. </a:t>
            </a:r>
            <a:r>
              <a:rPr lang="en-US" dirty="0" err="1" smtClean="0"/>
              <a:t>Ces</a:t>
            </a:r>
            <a:r>
              <a:rPr lang="en-US" dirty="0" smtClean="0"/>
              <a:t> conversations et </a:t>
            </a:r>
            <a:r>
              <a:rPr lang="en-US" dirty="0" err="1" smtClean="0"/>
              <a:t>ce</a:t>
            </a:r>
            <a:r>
              <a:rPr lang="en-US" dirty="0" smtClean="0"/>
              <a:t> coaching font </a:t>
            </a:r>
            <a:r>
              <a:rPr lang="en-US" dirty="0" err="1" smtClean="0"/>
              <a:t>partie</a:t>
            </a:r>
            <a:r>
              <a:rPr lang="en-US" dirty="0" smtClean="0"/>
              <a:t> du coaching </a:t>
            </a:r>
            <a:r>
              <a:rPr lang="en-US" dirty="0" err="1" smtClean="0"/>
              <a:t>en</a:t>
            </a:r>
            <a:r>
              <a:rPr lang="en-US" dirty="0" smtClean="0"/>
              <a:t> </a:t>
            </a:r>
            <a:r>
              <a:rPr lang="en-US" dirty="0" err="1" smtClean="0"/>
              <a:t>continu</a:t>
            </a:r>
            <a:r>
              <a:rPr lang="en-US" dirty="0" smtClean="0"/>
              <a:t>.</a:t>
            </a:r>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995715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ct val="0"/>
              </a:spcBef>
              <a:spcAft>
                <a:spcPct val="0"/>
              </a:spcAft>
              <a:buClrTx/>
              <a:buSzTx/>
              <a:buFontTx/>
              <a:buNone/>
              <a:defRPr/>
            </a:pPr>
            <a:r>
              <a:rPr lang="en-US" smtClean="0"/>
              <a:t>Le modèle de coaching et de progression illustre le rapport entre le coaching et les comités de compétence. Dans l’évaluation programmatique, le comité de compétence contribue de façon significative à l’acquisition des compétences des résidents. Le comité de compétence examine régulièrement la progression des résidents à partir de données hautement intégratives découlant de l’observation d’une série d’APC et de jalons, et du coaching avec rétroaction offert dans la pratique clinique. Le résident et le responsable du « coaching en continu » peuvent s’inspirer de l’examen et des recommandations du comité de compétence en vue d’assurer la maîtrise des compétences et l’excellence du rendement du résident.</a:t>
            </a:r>
          </a:p>
        </p:txBody>
      </p:sp>
      <p:sp>
        <p:nvSpPr>
          <p:cNvPr id="4" name="Slide Number Placeholder 3"/>
          <p:cNvSpPr>
            <a:spLocks noGrp="1"/>
          </p:cNvSpPr>
          <p:nvPr>
            <p:ph type="sldNum" sz="quarter" idx="10"/>
          </p:nvPr>
        </p:nvSpPr>
        <p:spPr/>
        <p:txBody>
          <a:bodyPr/>
          <a:lstStyle/>
          <a:p>
            <a:fld id="{C363E9D8-54C9-C64E-AA8F-4430CA68FE93}" type="slidenum">
              <a:rPr lang="en-US" smtClean="0"/>
              <a:t>27</a:t>
            </a:fld>
            <a:endParaRPr lang="en-US"/>
          </a:p>
        </p:txBody>
      </p:sp>
    </p:spTree>
    <p:extLst>
      <p:ext uri="{BB962C8B-B14F-4D97-AF65-F5344CB8AC3E}">
        <p14:creationId xmlns:p14="http://schemas.microsoft.com/office/powerpoint/2010/main" val="234088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baseline="0" dirty="0" smtClean="0"/>
              <a:t>En résumé, le modèle de coaching de la CPC comporte plusieurs éléments novateurs (voir la liste) qui facilitent l’acquisition de la compétence durant les étapes de formation prévues dans l’approche par compétences en formation médicale (mentionnées dans la présentation). </a:t>
            </a:r>
          </a:p>
        </p:txBody>
      </p:sp>
      <p:sp>
        <p:nvSpPr>
          <p:cNvPr id="4" name="Slide Number Placeholder 3"/>
          <p:cNvSpPr>
            <a:spLocks noGrp="1"/>
          </p:cNvSpPr>
          <p:nvPr>
            <p:ph type="sldNum" sz="quarter" idx="10"/>
          </p:nvPr>
        </p:nvSpPr>
        <p:spPr/>
        <p:txBody>
          <a:bodyPr/>
          <a:lstStyle/>
          <a:p>
            <a:fld id="{C363E9D8-54C9-C64E-AA8F-4430CA68FE93}" type="slidenum">
              <a:rPr lang="en-US" smtClean="0"/>
              <a:t>28</a:t>
            </a:fld>
            <a:endParaRPr lang="en-US"/>
          </a:p>
        </p:txBody>
      </p:sp>
    </p:spTree>
    <p:extLst>
      <p:ext uri="{BB962C8B-B14F-4D97-AF65-F5344CB8AC3E}">
        <p14:creationId xmlns:p14="http://schemas.microsoft.com/office/powerpoint/2010/main" val="2342553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r>
              <a:rPr lang="en-CA" sz="1200" dirty="0" smtClean="0"/>
              <a:t>Archer, J et al. 2010. State of the science in health professions education and effective feedback. </a:t>
            </a:r>
            <a:r>
              <a:rPr lang="en-CA" sz="1200" i="1" dirty="0" smtClean="0"/>
              <a:t>Medical Education</a:t>
            </a:r>
            <a:r>
              <a:rPr lang="en-CA" sz="1200" dirty="0" smtClean="0"/>
              <a:t>. </a:t>
            </a:r>
            <a:r>
              <a:rPr lang="en-CA" sz="1200" b="1" dirty="0" smtClean="0"/>
              <a:t>44</a:t>
            </a:r>
            <a:r>
              <a:rPr lang="en-CA" sz="1200" dirty="0" smtClean="0"/>
              <a:t> (1): 101-8.</a:t>
            </a:r>
          </a:p>
          <a:p>
            <a:r>
              <a:rPr lang="en-CA" sz="1200" dirty="0" smtClean="0"/>
              <a:t>Bing-You et al. 2018. The Feedback Tango: An Integrative Review and Analysis of the Content of the Teacher–Learner Feedback Exchange. </a:t>
            </a:r>
            <a:r>
              <a:rPr lang="en-CA" sz="1200" i="1" dirty="0" smtClean="0"/>
              <a:t>Academic Medicine</a:t>
            </a:r>
            <a:r>
              <a:rPr lang="en-CA" sz="1200" dirty="0" smtClean="0"/>
              <a:t>. (Publication </a:t>
            </a:r>
            <a:r>
              <a:rPr lang="en-CA" sz="1200" dirty="0" err="1" smtClean="0"/>
              <a:t>électronique</a:t>
            </a:r>
            <a:r>
              <a:rPr lang="en-CA" sz="1200" dirty="0" smtClean="0"/>
              <a:t> </a:t>
            </a:r>
            <a:r>
              <a:rPr lang="en-CA" sz="1200" dirty="0" err="1" smtClean="0"/>
              <a:t>avant</a:t>
            </a:r>
            <a:r>
              <a:rPr lang="en-CA" sz="1200" dirty="0" smtClean="0"/>
              <a:t> impression, 2017).</a:t>
            </a:r>
          </a:p>
          <a:p>
            <a:r>
              <a:rPr lang="en-CA" sz="1200" dirty="0" smtClean="0"/>
              <a:t>Constance, L et al. 2010. Coaching in Emergency Medicine. </a:t>
            </a:r>
            <a:r>
              <a:rPr lang="en-CA" sz="1200" i="1" dirty="0" smtClean="0"/>
              <a:t>Canadian Journal of Emergency Medicine</a:t>
            </a:r>
            <a:r>
              <a:rPr lang="en-CA" sz="1200" dirty="0" smtClean="0"/>
              <a:t>. </a:t>
            </a:r>
            <a:r>
              <a:rPr lang="en-CA" sz="1200" b="1" dirty="0" smtClean="0"/>
              <a:t>12</a:t>
            </a:r>
            <a:r>
              <a:rPr lang="en-CA" sz="1200" dirty="0" smtClean="0"/>
              <a:t> (6): 520-4</a:t>
            </a:r>
          </a:p>
          <a:p>
            <a:r>
              <a:rPr lang="en-CA" sz="1200" dirty="0" err="1" smtClean="0"/>
              <a:t>Delorio</a:t>
            </a:r>
            <a:r>
              <a:rPr lang="en-CA" sz="1200" dirty="0" smtClean="0"/>
              <a:t>, N et al. 2016. Coaching: A new model for academic and career achievement. </a:t>
            </a:r>
            <a:r>
              <a:rPr lang="en-CA" sz="1200" i="1" dirty="0" smtClean="0"/>
              <a:t>Medical Education Online. </a:t>
            </a:r>
            <a:r>
              <a:rPr lang="en-CA" sz="1200" b="1" dirty="0" smtClean="0"/>
              <a:t>21 </a:t>
            </a:r>
            <a:r>
              <a:rPr lang="en-CA" sz="1200" dirty="0" smtClean="0"/>
              <a:t>(1).</a:t>
            </a:r>
          </a:p>
          <a:p>
            <a:r>
              <a:rPr lang="en-CA" sz="1200" dirty="0" smtClean="0"/>
              <a:t>Gifford, K et al. 2014. Doctor Coach: a deliberate practice approach to teaching and learning clinical skills. </a:t>
            </a:r>
            <a:r>
              <a:rPr lang="en-CA" sz="1200" i="1" dirty="0" smtClean="0"/>
              <a:t>Academic Medicine</a:t>
            </a:r>
            <a:r>
              <a:rPr lang="en-CA" sz="1200" dirty="0" smtClean="0"/>
              <a:t>. </a:t>
            </a:r>
            <a:r>
              <a:rPr lang="en-CA" sz="1200" b="1" dirty="0" smtClean="0"/>
              <a:t>89</a:t>
            </a:r>
            <a:r>
              <a:rPr lang="en-CA" sz="1200" dirty="0" smtClean="0"/>
              <a:t> (2): 272-6.</a:t>
            </a:r>
          </a:p>
          <a:p>
            <a:r>
              <a:rPr lang="en-CA" sz="1200" dirty="0" smtClean="0"/>
              <a:t>Ross, S et al. 2016. Context, time, and building relationships: bringing in situ feedback into the conversation. </a:t>
            </a:r>
            <a:r>
              <a:rPr lang="en-CA" sz="1200" i="1" dirty="0" smtClean="0"/>
              <a:t>Medical Education</a:t>
            </a:r>
            <a:r>
              <a:rPr lang="en-CA" sz="1200" dirty="0" smtClean="0"/>
              <a:t>. </a:t>
            </a:r>
            <a:r>
              <a:rPr lang="en-CA" sz="1200" b="1" dirty="0" smtClean="0"/>
              <a:t>50</a:t>
            </a:r>
            <a:r>
              <a:rPr lang="en-CA" sz="1200" dirty="0" smtClean="0"/>
              <a:t> (9): 893-5.</a:t>
            </a:r>
          </a:p>
          <a:p>
            <a:r>
              <a:rPr lang="en-CA" sz="1200" dirty="0" smtClean="0"/>
              <a:t>van de Ridder, JM et al. 2008. What is feedback in clinical education? </a:t>
            </a:r>
            <a:r>
              <a:rPr lang="en-CA" sz="1200" i="1" dirty="0" smtClean="0"/>
              <a:t>Medical Education</a:t>
            </a:r>
            <a:r>
              <a:rPr lang="en-CA" sz="1200" dirty="0" smtClean="0"/>
              <a:t>. </a:t>
            </a:r>
            <a:r>
              <a:rPr lang="en-CA" sz="1200" b="1" dirty="0" smtClean="0"/>
              <a:t>42</a:t>
            </a:r>
            <a:r>
              <a:rPr lang="en-CA" sz="1200" dirty="0" smtClean="0"/>
              <a:t> (2): 189-97.</a:t>
            </a:r>
          </a:p>
          <a:p>
            <a:r>
              <a:rPr lang="en-CA" sz="1200" dirty="0" err="1" smtClean="0"/>
              <a:t>Sargeant</a:t>
            </a:r>
            <a:r>
              <a:rPr lang="en-CA" sz="1200" dirty="0" smtClean="0"/>
              <a:t>, J et al. 2017. R2C2 in Action: Testing an Evidence-Based Model to Facilitate Feedback and Coaching in Residency. </a:t>
            </a:r>
            <a:r>
              <a:rPr lang="en-CA" sz="1200" i="1" dirty="0" smtClean="0"/>
              <a:t>Journal of Graduate Medical Education</a:t>
            </a:r>
            <a:r>
              <a:rPr lang="en-CA" sz="1200" dirty="0" smtClean="0"/>
              <a:t>. </a:t>
            </a:r>
            <a:r>
              <a:rPr lang="en-CA" sz="1200" b="1" dirty="0" smtClean="0"/>
              <a:t>9</a:t>
            </a:r>
            <a:r>
              <a:rPr lang="en-CA" sz="1200" dirty="0" smtClean="0"/>
              <a:t> (2): 165-70.</a:t>
            </a:r>
          </a:p>
          <a:p>
            <a:r>
              <a:rPr lang="en-CA" dirty="0" err="1" smtClean="0"/>
              <a:t>Telio</a:t>
            </a:r>
            <a:r>
              <a:rPr lang="en-CA" dirty="0" smtClean="0"/>
              <a:t>, S. 2015. The "educational alliance" as a framework for </a:t>
            </a:r>
            <a:r>
              <a:rPr lang="en-CA" dirty="0" err="1" smtClean="0"/>
              <a:t>reconceptualizing</a:t>
            </a:r>
            <a:r>
              <a:rPr lang="en-CA" dirty="0" smtClean="0"/>
              <a:t> feedback in medical education. </a:t>
            </a:r>
            <a:r>
              <a:rPr lang="en-CA" i="1" dirty="0" smtClean="0"/>
              <a:t>Academic Medicine</a:t>
            </a:r>
            <a:r>
              <a:rPr lang="en-CA" dirty="0" smtClean="0"/>
              <a:t>. </a:t>
            </a:r>
            <a:r>
              <a:rPr lang="en-CA" b="1" dirty="0" smtClean="0"/>
              <a:t>90</a:t>
            </a:r>
            <a:r>
              <a:rPr lang="en-CA" dirty="0" smtClean="0"/>
              <a:t> (5): 609-14.</a:t>
            </a:r>
          </a:p>
          <a:p>
            <a:r>
              <a:rPr lang="en-CA" dirty="0" err="1" smtClean="0"/>
              <a:t>Telio</a:t>
            </a:r>
            <a:r>
              <a:rPr lang="en-CA" dirty="0" smtClean="0"/>
              <a:t>, S. 2016. Feedback and the educational alliance: examining credibility judgements and their consequences. </a:t>
            </a:r>
            <a:r>
              <a:rPr lang="en-CA" i="1" dirty="0" smtClean="0"/>
              <a:t>Medical Education</a:t>
            </a:r>
            <a:r>
              <a:rPr lang="en-CA" dirty="0" smtClean="0"/>
              <a:t>. </a:t>
            </a:r>
            <a:r>
              <a:rPr lang="en-CA" b="1" dirty="0" smtClean="0"/>
              <a:t>50</a:t>
            </a:r>
            <a:r>
              <a:rPr lang="en-CA" dirty="0" smtClean="0"/>
              <a:t> (9): 933-42.</a:t>
            </a:r>
          </a:p>
          <a:p>
            <a:r>
              <a:rPr lang="en-CA" dirty="0" smtClean="0"/>
              <a:t>Watling, C et al. 2014. Learning culture and feedback: an international study of medical athletes and musicians. </a:t>
            </a:r>
            <a:r>
              <a:rPr lang="en-CA" i="1" dirty="0" smtClean="0"/>
              <a:t>Medical Education</a:t>
            </a:r>
            <a:r>
              <a:rPr lang="en-CA" dirty="0" smtClean="0"/>
              <a:t>. </a:t>
            </a:r>
            <a:r>
              <a:rPr lang="en-CA" b="1" dirty="0" smtClean="0"/>
              <a:t>48</a:t>
            </a:r>
            <a:r>
              <a:rPr lang="en-CA" dirty="0" smtClean="0"/>
              <a:t> (7): 713-23.</a:t>
            </a:r>
            <a:endParaRPr lang="en-CA" sz="1200" dirty="0" smtClean="0"/>
          </a:p>
          <a:p>
            <a:pPr marL="514350" indent="-514350">
              <a:buFont typeface="+mj-lt"/>
              <a:buAutoNum type="arabicPeriod" startAt="5"/>
            </a:pPr>
            <a:endParaRPr lang="en-CA" dirty="0" smtClean="0"/>
          </a:p>
          <a:p>
            <a:endParaRPr lang="en-CA" sz="1200" dirty="0" smtClean="0"/>
          </a:p>
          <a:p>
            <a:endParaRPr lang="en-CA" sz="1200" i="1"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Sujets</a:t>
            </a:r>
            <a:r>
              <a:rPr lang="en-US" dirty="0" smtClean="0"/>
              <a:t> </a:t>
            </a:r>
            <a:r>
              <a:rPr lang="en-US" dirty="0" err="1" smtClean="0"/>
              <a:t>abordés</a:t>
            </a:r>
            <a:r>
              <a:rPr lang="en-US" dirty="0" smtClean="0"/>
              <a:t> </a:t>
            </a:r>
            <a:r>
              <a:rPr lang="en-US" dirty="0" err="1" smtClean="0"/>
              <a:t>dans</a:t>
            </a:r>
            <a:r>
              <a:rPr lang="en-US" dirty="0" smtClean="0"/>
              <a:t> les </a:t>
            </a:r>
            <a:r>
              <a:rPr lang="en-US" dirty="0" err="1" smtClean="0"/>
              <a:t>diapos</a:t>
            </a:r>
            <a:r>
              <a:rPr lang="en-US" dirty="0" smtClean="0"/>
              <a:t> </a:t>
            </a:r>
            <a:r>
              <a:rPr lang="en-US" dirty="0" err="1" smtClean="0"/>
              <a:t>suivantes</a:t>
            </a:r>
            <a:r>
              <a:rPr lang="en-US" dirty="0" smtClean="0"/>
              <a:t> : </a:t>
            </a:r>
          </a:p>
          <a:p>
            <a:r>
              <a:rPr lang="en-US" dirty="0" smtClean="0"/>
              <a:t>1) le </a:t>
            </a:r>
            <a:r>
              <a:rPr lang="en-US" dirty="0" err="1" smtClean="0"/>
              <a:t>modèle</a:t>
            </a:r>
            <a:r>
              <a:rPr lang="en-US" dirty="0" smtClean="0"/>
              <a:t> de coaching de la CPC </a:t>
            </a:r>
          </a:p>
          <a:p>
            <a:r>
              <a:rPr lang="en-US" baseline="0" dirty="0" smtClean="0"/>
              <a:t>2) </a:t>
            </a:r>
            <a:r>
              <a:rPr lang="en-US" baseline="0" dirty="0" err="1" smtClean="0"/>
              <a:t>ce</a:t>
            </a:r>
            <a:r>
              <a:rPr lang="en-US" baseline="0" dirty="0" smtClean="0"/>
              <a:t> qui </a:t>
            </a:r>
            <a:r>
              <a:rPr lang="en-US" baseline="0" dirty="0" err="1" smtClean="0"/>
              <a:t>définit</a:t>
            </a:r>
            <a:r>
              <a:rPr lang="en-US" baseline="0" dirty="0" smtClean="0"/>
              <a:t> le « coaching </a:t>
            </a:r>
            <a:r>
              <a:rPr lang="en-US" baseline="0" dirty="0" err="1" smtClean="0"/>
              <a:t>en</a:t>
            </a:r>
            <a:r>
              <a:rPr lang="en-US" baseline="0" dirty="0" smtClean="0"/>
              <a:t> direct » et le « coaching </a:t>
            </a:r>
            <a:r>
              <a:rPr lang="en-US" baseline="0" dirty="0" err="1" smtClean="0"/>
              <a:t>en</a:t>
            </a:r>
            <a:r>
              <a:rPr lang="en-US" baseline="0" dirty="0" smtClean="0"/>
              <a:t> </a:t>
            </a:r>
            <a:r>
              <a:rPr lang="en-US" baseline="0" dirty="0" err="1" smtClean="0"/>
              <a:t>continu</a:t>
            </a:r>
            <a:r>
              <a:rPr lang="en-US" baseline="0" dirty="0" smtClean="0"/>
              <a:t> »</a:t>
            </a:r>
          </a:p>
          <a:p>
            <a:r>
              <a:rPr lang="en-US" dirty="0" smtClean="0"/>
              <a:t>3) </a:t>
            </a:r>
            <a:r>
              <a:rPr lang="en-US" dirty="0" err="1" smtClean="0"/>
              <a:t>deux</a:t>
            </a:r>
            <a:r>
              <a:rPr lang="en-US" dirty="0" smtClean="0"/>
              <a:t> </a:t>
            </a:r>
            <a:r>
              <a:rPr lang="en-US" dirty="0" err="1" smtClean="0"/>
              <a:t>éléments</a:t>
            </a:r>
            <a:r>
              <a:rPr lang="en-US" dirty="0" smtClean="0"/>
              <a:t> </a:t>
            </a:r>
            <a:r>
              <a:rPr lang="en-US" dirty="0" err="1" smtClean="0"/>
              <a:t>essentiels</a:t>
            </a:r>
            <a:r>
              <a:rPr lang="en-US" dirty="0" smtClean="0"/>
              <a:t> </a:t>
            </a:r>
            <a:r>
              <a:rPr lang="en-US" dirty="0" err="1" smtClean="0"/>
              <a:t>dans</a:t>
            </a:r>
            <a:r>
              <a:rPr lang="en-US" dirty="0" smtClean="0"/>
              <a:t> le cadre de la CPC : la </a:t>
            </a:r>
            <a:r>
              <a:rPr lang="en-US" dirty="0" err="1" smtClean="0"/>
              <a:t>rétroaction</a:t>
            </a:r>
            <a:r>
              <a:rPr lang="en-US" dirty="0" smtClean="0"/>
              <a:t> et le coaching.</a:t>
            </a:r>
          </a:p>
        </p:txBody>
      </p:sp>
      <p:sp>
        <p:nvSpPr>
          <p:cNvPr id="4" name="Slide Number Placeholder 3"/>
          <p:cNvSpPr>
            <a:spLocks noGrp="1"/>
          </p:cNvSpPr>
          <p:nvPr>
            <p:ph type="sldNum" sz="quarter" idx="10"/>
          </p:nvPr>
        </p:nvSpPr>
        <p:spPr/>
        <p:txBody>
          <a:bodyPr/>
          <a:lstStyle/>
          <a:p>
            <a:fld id="{C363E9D8-54C9-C64E-AA8F-4430CA68FE93}" type="slidenum">
              <a:rPr lang="en-US" smtClean="0"/>
              <a:t>3</a:t>
            </a:fld>
            <a:endParaRPr lang="en-US"/>
          </a:p>
        </p:txBody>
      </p:sp>
    </p:spTree>
    <p:extLst>
      <p:ext uri="{BB962C8B-B14F-4D97-AF65-F5344CB8AC3E}">
        <p14:creationId xmlns:p14="http://schemas.microsoft.com/office/powerpoint/2010/main" val="283092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363E9D8-54C9-C64E-AA8F-4430CA68FE93}" type="slidenum">
              <a:rPr lang="en-US" smtClean="0"/>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28496" cy="3660458"/>
          </a:xfrm>
        </p:spPr>
        <p:txBody>
          <a:bodyPr/>
          <a:lstStyle/>
          <a:p>
            <a:pPr defTabSz="931774">
              <a:defRPr/>
            </a:pPr>
            <a:r>
              <a:rPr lang="fr-CA" baseline="0" dirty="0" smtClean="0"/>
              <a:t>Voici une représentation graphique du modèle de coaching qui a été élaboré pour contribuer à l’apprentissage et au développement progressif des compétences des résidents dans le cadre de l’initiative La compétence par conception (CPC).</a:t>
            </a:r>
          </a:p>
          <a:p>
            <a:endParaRPr lang="fr-CA" baseline="0" dirty="0" smtClean="0"/>
          </a:p>
          <a:p>
            <a:r>
              <a:rPr lang="fr-CA" u="none" baseline="0" dirty="0" smtClean="0"/>
              <a:t>L’apprentissage du résident se trouve au centre du nouveau modèle pour refléter l’importance de l’approche de développement centrée sur l’apprenant dans l’acquisition de compétences. </a:t>
            </a:r>
          </a:p>
          <a:p>
            <a:endParaRPr lang="fr-CA" u="none" baseline="0" dirty="0" smtClean="0"/>
          </a:p>
          <a:p>
            <a:r>
              <a:rPr lang="fr-CA" u="none" baseline="0" dirty="0" smtClean="0"/>
              <a:t>La rétroaction avec coaching est la meilleure méthode pour contribuer à l’apprentissage et au développement.</a:t>
            </a:r>
          </a:p>
          <a:p>
            <a:pPr defTabSz="931774">
              <a:defRPr/>
            </a:pPr>
            <a:endParaRPr lang="fr-CA" u="none" baseline="0" dirty="0" smtClean="0"/>
          </a:p>
          <a:p>
            <a:pPr marL="0" marR="0" indent="0" algn="l" defTabSz="931774" rtl="0" eaLnBrk="1" fontAlgn="auto" latinLnBrk="0" hangingPunct="1">
              <a:lnSpc>
                <a:spcPct val="100000"/>
              </a:lnSpc>
              <a:spcBef>
                <a:spcPct val="0"/>
              </a:spcBef>
              <a:spcAft>
                <a:spcPct val="0"/>
              </a:spcAft>
              <a:buClrTx/>
              <a:buSzTx/>
              <a:buFontTx/>
              <a:buNone/>
              <a:defRPr/>
            </a:pPr>
            <a:r>
              <a:rPr lang="fr-CA" u="none" baseline="0" dirty="0" smtClean="0"/>
              <a:t>L’apprentissage des résidents est documenté dans le portfolio électronique et l’anneau bleu représente la compétence du résident au fil de son développement.</a:t>
            </a:r>
          </a:p>
          <a:p>
            <a:pPr marL="0" marR="0" indent="0" algn="l" defTabSz="931774" rtl="0" eaLnBrk="1" fontAlgn="auto" latinLnBrk="0" hangingPunct="1">
              <a:lnSpc>
                <a:spcPct val="100000"/>
              </a:lnSpc>
              <a:spcBef>
                <a:spcPct val="0"/>
              </a:spcBef>
              <a:spcAft>
                <a:spcPct val="0"/>
              </a:spcAft>
              <a:buClrTx/>
              <a:buSzTx/>
              <a:buFontTx/>
              <a:buNone/>
              <a:defRPr/>
            </a:pPr>
            <a:endParaRPr lang="fr-CA" u="none" baseline="0" dirty="0" smtClean="0"/>
          </a:p>
          <a:p>
            <a:pPr defTabSz="931774">
              <a:defRPr/>
            </a:pPr>
            <a:r>
              <a:rPr lang="fr-CA" u="none" baseline="0" dirty="0" smtClean="0"/>
              <a:t>Il existe aussi une interrelation directe et délibérée entre le résident et le coach, tant pour le coaching en direct que pour le coaching en continu, illustrant l’importance de la collaboration qui doit avoir lieu entre les intervenants de ces rôles pour favoriser l’apprentissage et la progression des résidents.</a:t>
            </a:r>
          </a:p>
          <a:p>
            <a:endParaRPr lang="fr-CA" u="none" baseline="0" dirty="0" smtClean="0"/>
          </a:p>
          <a:p>
            <a:pPr marL="0" marR="0" indent="0" algn="l" defTabSz="914400" rtl="0" eaLnBrk="1" fontAlgn="auto" latinLnBrk="0" hangingPunct="1">
              <a:lnSpc>
                <a:spcPct val="100000"/>
              </a:lnSpc>
              <a:spcBef>
                <a:spcPct val="0"/>
              </a:spcBef>
              <a:spcAft>
                <a:spcPct val="0"/>
              </a:spcAft>
              <a:buClrTx/>
              <a:buSzTx/>
              <a:buFont typeface="+mj-lt"/>
              <a:buNone/>
              <a:defRPr/>
            </a:pPr>
            <a:r>
              <a:rPr lang="fr-CA" u="none" baseline="0" dirty="0" smtClean="0"/>
              <a:t>À la base du modèle, le système de soins de santé vient reconnaître le fait que l’apprentissage (et le coaching) des résidents se déroulent dans le milieu de travail, dans un système de soins de santé complexe, et que la prestation des soins réelle fait partie du contexte d’apprentissage. </a:t>
            </a:r>
          </a:p>
          <a:p>
            <a:pPr marL="232943" indent="-232943">
              <a:buFont typeface="+mj-lt"/>
              <a:buNone/>
            </a:pPr>
            <a:endParaRPr lang="fr-CA" baseline="0" dirty="0" smtClean="0"/>
          </a:p>
          <a:p>
            <a:pPr marL="232943" indent="-232943">
              <a:buFont typeface="+mj-lt"/>
              <a:buNone/>
            </a:pPr>
            <a:r>
              <a:rPr lang="fr-CA" baseline="0" dirty="0" smtClean="0"/>
              <a:t>Avant de décrire les composantes du modèle de coaching plus en détail, les prochaines diapos traiteront du contexte qui les entoure.</a:t>
            </a:r>
          </a:p>
          <a:p>
            <a:endParaRPr lang="fr-CA"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4</a:t>
            </a:fld>
            <a:endParaRPr lang="en-US">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u="none" dirty="0" smtClean="0"/>
              <a:t>La </a:t>
            </a:r>
            <a:r>
              <a:rPr lang="en-CA" u="none" dirty="0" err="1" smtClean="0"/>
              <a:t>compétence</a:t>
            </a:r>
            <a:r>
              <a:rPr lang="en-CA" u="none" dirty="0" smtClean="0"/>
              <a:t> par conception (CPC) </a:t>
            </a:r>
            <a:r>
              <a:rPr lang="en-CA" u="none" dirty="0" err="1" smtClean="0"/>
              <a:t>est</a:t>
            </a:r>
            <a:r>
              <a:rPr lang="en-CA" u="none" dirty="0" smtClean="0"/>
              <a:t> </a:t>
            </a:r>
            <a:r>
              <a:rPr lang="en-CA" u="none" dirty="0" err="1" smtClean="0"/>
              <a:t>l'initiative</a:t>
            </a:r>
            <a:r>
              <a:rPr lang="en-CA" u="none" dirty="0" smtClean="0"/>
              <a:t> du Collège royal </a:t>
            </a:r>
            <a:r>
              <a:rPr lang="en-CA" u="none" dirty="0" err="1" smtClean="0"/>
              <a:t>axée</a:t>
            </a:r>
            <a:r>
              <a:rPr lang="en-CA" u="none" dirty="0" smtClean="0"/>
              <a:t> sur </a:t>
            </a:r>
            <a:r>
              <a:rPr lang="en-CA" u="none" dirty="0" err="1" smtClean="0"/>
              <a:t>l’approche</a:t>
            </a:r>
            <a:r>
              <a:rPr lang="en-CA" u="none" dirty="0" smtClean="0"/>
              <a:t> par </a:t>
            </a:r>
            <a:r>
              <a:rPr lang="en-CA" u="none" dirty="0" err="1" smtClean="0"/>
              <a:t>compétences</a:t>
            </a:r>
            <a:r>
              <a:rPr lang="en-CA" u="none" dirty="0" smtClean="0"/>
              <a:t> </a:t>
            </a:r>
            <a:r>
              <a:rPr lang="en-CA" u="none" dirty="0" err="1" smtClean="0"/>
              <a:t>en</a:t>
            </a:r>
            <a:r>
              <a:rPr lang="en-CA" u="none" dirty="0" smtClean="0"/>
              <a:t> formation </a:t>
            </a:r>
            <a:r>
              <a:rPr lang="en-CA" u="none" dirty="0" err="1" smtClean="0"/>
              <a:t>médicale</a:t>
            </a:r>
            <a:r>
              <a:rPr lang="en-CA" u="none" dirty="0" smtClean="0"/>
              <a:t>. Un </a:t>
            </a:r>
            <a:r>
              <a:rPr lang="en-CA" u="none" dirty="0" err="1" smtClean="0"/>
              <a:t>objectif</a:t>
            </a:r>
            <a:r>
              <a:rPr lang="en-CA" u="none" dirty="0" smtClean="0"/>
              <a:t> important de la CPC </a:t>
            </a:r>
            <a:r>
              <a:rPr lang="en-CA" u="none" dirty="0" err="1" smtClean="0"/>
              <a:t>consiste</a:t>
            </a:r>
            <a:r>
              <a:rPr lang="en-CA" u="none" dirty="0" smtClean="0"/>
              <a:t> à </a:t>
            </a:r>
            <a:r>
              <a:rPr lang="en-CA" u="none" dirty="0" err="1" smtClean="0"/>
              <a:t>s’assurer</a:t>
            </a:r>
            <a:r>
              <a:rPr lang="en-CA" u="none" dirty="0" smtClean="0"/>
              <a:t> que les programmes de </a:t>
            </a:r>
            <a:r>
              <a:rPr lang="en-CA" u="none" dirty="0" err="1" smtClean="0"/>
              <a:t>résidence</a:t>
            </a:r>
            <a:r>
              <a:rPr lang="en-CA" u="none" dirty="0" smtClean="0"/>
              <a:t> </a:t>
            </a:r>
            <a:r>
              <a:rPr lang="en-CA" u="none" dirty="0" err="1" smtClean="0"/>
              <a:t>permettent</a:t>
            </a:r>
            <a:r>
              <a:rPr lang="en-CA" u="none" dirty="0" smtClean="0"/>
              <a:t> aux </a:t>
            </a:r>
            <a:r>
              <a:rPr lang="en-CA" u="none" dirty="0" err="1" smtClean="0"/>
              <a:t>résidents</a:t>
            </a:r>
            <a:r>
              <a:rPr lang="en-CA" u="none" dirty="0" smtClean="0"/>
              <a:t> de </a:t>
            </a:r>
            <a:r>
              <a:rPr lang="en-CA" u="none" dirty="0" err="1" smtClean="0"/>
              <a:t>progresser</a:t>
            </a:r>
            <a:r>
              <a:rPr lang="en-CA" u="none" dirty="0" smtClean="0"/>
              <a:t> aux </a:t>
            </a:r>
            <a:r>
              <a:rPr lang="en-CA" u="none" dirty="0" err="1" smtClean="0"/>
              <a:t>différentes</a:t>
            </a:r>
            <a:r>
              <a:rPr lang="en-CA" u="none" dirty="0" smtClean="0"/>
              <a:t> </a:t>
            </a:r>
            <a:r>
              <a:rPr lang="en-CA" u="none" dirty="0" err="1" smtClean="0"/>
              <a:t>étapes</a:t>
            </a:r>
            <a:r>
              <a:rPr lang="en-CA" u="none" dirty="0" smtClean="0"/>
              <a:t> du continuum de la </a:t>
            </a:r>
            <a:r>
              <a:rPr lang="en-CA" u="none" dirty="0" err="1" smtClean="0"/>
              <a:t>compétence</a:t>
            </a:r>
            <a:r>
              <a:rPr lang="en-CA" u="none" dirty="0" smtClean="0"/>
              <a:t> pour </a:t>
            </a:r>
            <a:r>
              <a:rPr lang="en-CA" u="none" dirty="0" err="1" smtClean="0"/>
              <a:t>qu’en</a:t>
            </a:r>
            <a:r>
              <a:rPr lang="en-CA" u="none" dirty="0" smtClean="0"/>
              <a:t> bout de </a:t>
            </a:r>
            <a:r>
              <a:rPr lang="en-CA" u="none" dirty="0" err="1" smtClean="0"/>
              <a:t>ligne</a:t>
            </a:r>
            <a:r>
              <a:rPr lang="en-CA" u="none" dirty="0" smtClean="0"/>
              <a:t>, </a:t>
            </a:r>
            <a:r>
              <a:rPr lang="en-CA" u="none" dirty="0" err="1" smtClean="0"/>
              <a:t>ils</a:t>
            </a:r>
            <a:r>
              <a:rPr lang="en-CA" u="none" dirty="0" smtClean="0"/>
              <a:t> </a:t>
            </a:r>
            <a:r>
              <a:rPr lang="en-CA" u="none" dirty="0" err="1" smtClean="0"/>
              <a:t>puissent</a:t>
            </a:r>
            <a:r>
              <a:rPr lang="en-CA" u="none" dirty="0" smtClean="0"/>
              <a:t> </a:t>
            </a:r>
            <a:r>
              <a:rPr lang="en-CA" u="none" dirty="0" err="1" smtClean="0"/>
              <a:t>offrir</a:t>
            </a:r>
            <a:r>
              <a:rPr lang="en-CA" u="none" dirty="0" smtClean="0"/>
              <a:t> les </a:t>
            </a:r>
            <a:r>
              <a:rPr lang="en-CA" u="none" dirty="0" err="1" smtClean="0"/>
              <a:t>meilleurs</a:t>
            </a:r>
            <a:r>
              <a:rPr lang="en-CA" u="none" dirty="0" smtClean="0"/>
              <a:t> </a:t>
            </a:r>
            <a:r>
              <a:rPr lang="en-CA" u="none" dirty="0" err="1" smtClean="0"/>
              <a:t>soins</a:t>
            </a:r>
            <a:r>
              <a:rPr lang="en-CA" u="none" dirty="0" smtClean="0"/>
              <a:t> possible aux patients. </a:t>
            </a:r>
          </a:p>
          <a:p>
            <a:endParaRPr lang="en-CA" u="none" baseline="0" dirty="0" smtClean="0"/>
          </a:p>
          <a:p>
            <a:r>
              <a:rPr lang="en-CA" u="none" baseline="0" dirty="0" smtClean="0"/>
              <a:t>Un </a:t>
            </a:r>
            <a:r>
              <a:rPr lang="en-CA" u="none" baseline="0" dirty="0" err="1" smtClean="0"/>
              <a:t>modèle</a:t>
            </a:r>
            <a:r>
              <a:rPr lang="en-CA" u="none" baseline="0" dirty="0" smtClean="0"/>
              <a:t> de coaching </a:t>
            </a:r>
            <a:r>
              <a:rPr lang="en-CA" u="none" baseline="0" dirty="0" err="1" smtClean="0"/>
              <a:t>contribue</a:t>
            </a:r>
            <a:r>
              <a:rPr lang="en-CA" u="none" baseline="0" dirty="0" smtClean="0"/>
              <a:t> à </a:t>
            </a:r>
            <a:r>
              <a:rPr lang="en-CA" u="none" baseline="0" dirty="0" err="1" smtClean="0"/>
              <a:t>deux</a:t>
            </a:r>
            <a:r>
              <a:rPr lang="en-CA" u="none" baseline="0" dirty="0" smtClean="0"/>
              <a:t> </a:t>
            </a:r>
            <a:r>
              <a:rPr lang="en-CA" u="none" baseline="0" dirty="0" err="1" smtClean="0"/>
              <a:t>composantes</a:t>
            </a:r>
            <a:r>
              <a:rPr lang="en-CA" u="none" baseline="0" dirty="0" smtClean="0"/>
              <a:t> </a:t>
            </a:r>
            <a:r>
              <a:rPr lang="en-CA" u="none" baseline="0" dirty="0" err="1" smtClean="0"/>
              <a:t>clés</a:t>
            </a:r>
            <a:r>
              <a:rPr lang="en-CA" u="none" baseline="0" dirty="0" smtClean="0"/>
              <a:t> du </a:t>
            </a:r>
            <a:r>
              <a:rPr lang="en-CA" u="none" baseline="0" dirty="0" err="1" smtClean="0"/>
              <a:t>modèle</a:t>
            </a:r>
            <a:r>
              <a:rPr lang="en-CA" u="none" baseline="0" dirty="0" smtClean="0"/>
              <a:t> de la CPC :</a:t>
            </a:r>
          </a:p>
          <a:p>
            <a:r>
              <a:rPr lang="en-CA" u="none" baseline="0" dirty="0" err="1" smtClean="0"/>
              <a:t>l’approche</a:t>
            </a:r>
            <a:r>
              <a:rPr lang="en-CA" u="none" baseline="0" dirty="0" smtClean="0"/>
              <a:t> par </a:t>
            </a:r>
            <a:r>
              <a:rPr lang="en-CA" u="none" baseline="0" dirty="0" err="1" smtClean="0"/>
              <a:t>compétences</a:t>
            </a:r>
            <a:r>
              <a:rPr lang="en-CA" u="none" baseline="0" dirty="0" smtClean="0"/>
              <a:t> </a:t>
            </a:r>
            <a:r>
              <a:rPr lang="en-CA" u="none" baseline="0" dirty="0" err="1" smtClean="0"/>
              <a:t>en</a:t>
            </a:r>
            <a:r>
              <a:rPr lang="en-CA" u="none" baseline="0" dirty="0" smtClean="0"/>
              <a:t> </a:t>
            </a:r>
            <a:r>
              <a:rPr lang="en-CA" u="none" baseline="0" dirty="0" err="1" smtClean="0"/>
              <a:t>enseignement</a:t>
            </a:r>
            <a:r>
              <a:rPr lang="en-CA" u="none" baseline="0" dirty="0" smtClean="0"/>
              <a:t> </a:t>
            </a:r>
          </a:p>
          <a:p>
            <a:r>
              <a:rPr lang="en-CA" u="none" baseline="0" dirty="0" err="1" smtClean="0"/>
              <a:t>l’évaluation</a:t>
            </a:r>
            <a:r>
              <a:rPr lang="en-CA" u="none" baseline="0" dirty="0" smtClean="0"/>
              <a:t> </a:t>
            </a:r>
            <a:r>
              <a:rPr lang="en-CA" u="none" baseline="0" dirty="0" err="1" smtClean="0"/>
              <a:t>en</a:t>
            </a:r>
            <a:r>
              <a:rPr lang="en-CA" u="none" baseline="0" dirty="0" smtClean="0"/>
              <a:t> milieu de travail </a:t>
            </a:r>
          </a:p>
        </p:txBody>
      </p:sp>
      <p:sp>
        <p:nvSpPr>
          <p:cNvPr id="4" name="Slide Number Placeholder 3"/>
          <p:cNvSpPr>
            <a:spLocks noGrp="1"/>
          </p:cNvSpPr>
          <p:nvPr>
            <p:ph type="sldNum" sz="quarter" idx="10"/>
          </p:nvPr>
        </p:nvSpPr>
        <p:spPr/>
        <p:txBody>
          <a:bodyPr/>
          <a:lstStyle/>
          <a:p>
            <a:fld id="{B2602FAB-FC34-1D4B-BF19-1C2329E689C6}" type="slidenum">
              <a:rPr lang="en-US" smtClean="0"/>
              <a:t>5</a:t>
            </a:fld>
            <a:endParaRPr lang="en-US"/>
          </a:p>
        </p:txBody>
      </p:sp>
    </p:spTree>
    <p:extLst>
      <p:ext uri="{BB962C8B-B14F-4D97-AF65-F5344CB8AC3E}">
        <p14:creationId xmlns:p14="http://schemas.microsoft.com/office/powerpoint/2010/main" val="365387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1162050"/>
            <a:ext cx="5575300" cy="3136900"/>
          </a:xfrm>
        </p:spPr>
      </p:sp>
      <p:sp>
        <p:nvSpPr>
          <p:cNvPr id="51203" name="Notes Placeholder 2"/>
          <p:cNvSpPr>
            <a:spLocks noGrp="1"/>
          </p:cNvSpPr>
          <p:nvPr>
            <p:ph type="body" idx="1"/>
          </p:nvPr>
        </p:nvSpPr>
        <p:spPr>
          <a:xfrm>
            <a:off x="552872" y="4444126"/>
            <a:ext cx="612068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fr-CA" b="1" baseline="0" dirty="0" smtClean="0"/>
              <a:t>CONSEIL À L’INTENTION DU PRÉSENTATEUR : L’un des changements les plus importants pour les cliniciens enseignants durant la transition vers La compétence par conception (CPC) est la nécessité de se livrer à des observations plus fréquentes, suivies d’une rétroaction avec coaching et de la documentation des interactions. Dans certains cas, vos collègues le font déjà, ce qui avantage votre programme. En revanche, dans les programmes où l’observation et la rétroaction sont moins courantes, il peut être utile de présenter ces concepts dans une présentation (comme celle-ci), puis de renforcer les messages et les comportements en utilisant d’autres ressources (comme le document de deux pages sur le modèle de coaching, les capsules sur le coaching et même les ressources sur l’EMT). Aidez votre auditoire à comprendre la raison d’être de ce changement de paradigme et à faire la distinction entre l’évaluation DE l’apprentissage et l’évaluation AUX FINS d’apprentissage. Votre présentation dépendra de l’état de préparation de votre groupe.</a:t>
            </a:r>
          </a:p>
          <a:p>
            <a:endParaRPr lang="fr-CA" altLang="en-US" baseline="0" dirty="0" smtClean="0">
              <a:latin typeface="Times" pitchFamily="-112" charset="0"/>
            </a:endParaRPr>
          </a:p>
          <a:p>
            <a:pPr defTabSz="931774">
              <a:defRPr/>
            </a:pPr>
            <a:r>
              <a:rPr lang="fr-CA" altLang="en-US" baseline="0" dirty="0" smtClean="0">
                <a:latin typeface="Times" pitchFamily="-112" charset="0"/>
              </a:rPr>
              <a:t>Le coaching en tant que méthode d’enseignement et d’apprentissage assurant la progression des compétences. </a:t>
            </a:r>
          </a:p>
          <a:p>
            <a:pPr marL="0" marR="0" indent="0" algn="l" defTabSz="931774" rtl="0" eaLnBrk="1" fontAlgn="auto" latinLnBrk="0" hangingPunct="1">
              <a:lnSpc>
                <a:spcPct val="100000"/>
              </a:lnSpc>
              <a:spcBef>
                <a:spcPct val="0"/>
              </a:spcBef>
              <a:spcAft>
                <a:spcPct val="0"/>
              </a:spcAft>
              <a:buClrTx/>
              <a:buSzTx/>
              <a:buFontTx/>
              <a:buNone/>
              <a:defRPr/>
            </a:pPr>
            <a:endParaRPr lang="fr-CA" altLang="en-US" baseline="0" dirty="0" smtClean="0">
              <a:latin typeface="Times" pitchFamily="-112" charset="0"/>
            </a:endParaRPr>
          </a:p>
          <a:p>
            <a:pPr marL="0" marR="0" indent="0" algn="l" defTabSz="931774" rtl="0" eaLnBrk="1" fontAlgn="auto" latinLnBrk="0" hangingPunct="1">
              <a:lnSpc>
                <a:spcPct val="100000"/>
              </a:lnSpc>
              <a:spcBef>
                <a:spcPct val="0"/>
              </a:spcBef>
              <a:spcAft>
                <a:spcPct val="0"/>
              </a:spcAft>
              <a:buClrTx/>
              <a:buSzTx/>
              <a:buFontTx/>
              <a:buNone/>
              <a:defRPr/>
            </a:pPr>
            <a:r>
              <a:rPr lang="fr-CA" altLang="en-US" baseline="0" dirty="0" smtClean="0">
                <a:latin typeface="Times" pitchFamily="-112" charset="0"/>
              </a:rPr>
              <a:t>Sur le plan du coaching, il faut comprendre et accepter que l’évaluation en milieu de travail (réalisée dans le milieu de pratique) a une portée formative, à savoir qu’elle contribue à l’apprentissage. L’EMT vise principalement à fournir des rétroactions portant spécifiquement sur la progression des résidents. </a:t>
            </a:r>
          </a:p>
          <a:p>
            <a:pPr marL="0" marR="0" indent="0" algn="l" defTabSz="931774" rtl="0" eaLnBrk="1" fontAlgn="auto" latinLnBrk="0" hangingPunct="1">
              <a:lnSpc>
                <a:spcPct val="100000"/>
              </a:lnSpc>
              <a:spcBef>
                <a:spcPct val="0"/>
              </a:spcBef>
              <a:spcAft>
                <a:spcPct val="0"/>
              </a:spcAft>
              <a:buClrTx/>
              <a:buSzTx/>
              <a:buFontTx/>
              <a:buNone/>
              <a:defRPr/>
            </a:pPr>
            <a:endParaRPr lang="fr-CA" altLang="en-US" baseline="0" dirty="0" smtClean="0">
              <a:latin typeface="Times" pitchFamily="-112" charset="0"/>
            </a:endParaRPr>
          </a:p>
          <a:p>
            <a:pPr marL="0" marR="0" indent="0" algn="l" defTabSz="931774" rtl="0" eaLnBrk="1" fontAlgn="auto" latinLnBrk="0" hangingPunct="1">
              <a:lnSpc>
                <a:spcPct val="100000"/>
              </a:lnSpc>
              <a:spcBef>
                <a:spcPct val="0"/>
              </a:spcBef>
              <a:spcAft>
                <a:spcPct val="0"/>
              </a:spcAft>
              <a:buClrTx/>
              <a:buSzTx/>
              <a:buFontTx/>
              <a:buNone/>
              <a:defRPr/>
            </a:pPr>
            <a:r>
              <a:rPr lang="fr-CA" altLang="en-US" baseline="0" dirty="0" smtClean="0">
                <a:latin typeface="Times" pitchFamily="-112" charset="0"/>
              </a:rPr>
              <a:t>Les commentaires et les suggestions du coach (consignés dans le portfolio électronique du résident) aideront le comité de compétence à prendre des décisions sur la réussite des APC.</a:t>
            </a:r>
          </a:p>
          <a:p>
            <a:pPr marL="0" marR="0" indent="0" algn="l" defTabSz="931774" rtl="0" eaLnBrk="1" fontAlgn="auto" latinLnBrk="0" hangingPunct="1">
              <a:lnSpc>
                <a:spcPct val="100000"/>
              </a:lnSpc>
              <a:spcBef>
                <a:spcPct val="0"/>
              </a:spcBef>
              <a:spcAft>
                <a:spcPct val="0"/>
              </a:spcAft>
              <a:buClrTx/>
              <a:buSzTx/>
              <a:buFontTx/>
              <a:buNone/>
              <a:defRPr/>
            </a:pPr>
            <a:endParaRPr lang="fr-CA" altLang="en-US" baseline="0" dirty="0" smtClean="0">
              <a:latin typeface="Times" pitchFamily="-112" charset="0"/>
            </a:endParaRPr>
          </a:p>
          <a:p>
            <a:r>
              <a:rPr lang="fr-CA" dirty="0" smtClean="0"/>
              <a:t>Le coaching vise à améliorer l’apprentissage et le rendement; il ne consiste pas à évaluer, ni à juger!</a:t>
            </a:r>
          </a:p>
          <a:p>
            <a:pPr>
              <a:buFont typeface="Arial" panose="020B0604020202020204" pitchFamily="34" charset="0"/>
              <a:buNone/>
            </a:pPr>
            <a:endParaRPr lang="fr-CA" altLang="en-US" baseline="0" dirty="0" smtClean="0">
              <a:latin typeface="Times" pitchFamily="-112"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78F9EE70-85F2-45FA-AD14-830123E3A7D6}" type="slidenum">
              <a:rPr lang="en-US" altLang="en-US" sz="1200" smtClean="0">
                <a:solidFill>
                  <a:prstClr val="black"/>
                </a:solidFill>
              </a:rPr>
              <a:t>6</a:t>
            </a:fld>
            <a:endParaRPr lang="en-US" altLang="en-US" sz="1200" dirty="0">
              <a:solidFill>
                <a:prstClr val="black"/>
              </a:solidFill>
            </a:endParaRPr>
          </a:p>
        </p:txBody>
      </p:sp>
    </p:spTree>
    <p:extLst>
      <p:ext uri="{BB962C8B-B14F-4D97-AF65-F5344CB8AC3E}">
        <p14:creationId xmlns:p14="http://schemas.microsoft.com/office/powerpoint/2010/main" val="99647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fr-FR" dirty="0" smtClean="0"/>
              <a:t>Un coach est une personne qui «... peut aider les apprenants à réfléchir au niveau où en est leur performance et à la façon de s’améliorer » </a:t>
            </a:r>
            <a:r>
              <a:rPr lang="fr-FR" baseline="0" dirty="0" smtClean="0"/>
              <a:t>(</a:t>
            </a:r>
            <a:r>
              <a:rPr lang="fr-FR" baseline="0" dirty="0" err="1" smtClean="0"/>
              <a:t>Deiorio</a:t>
            </a:r>
            <a:r>
              <a:rPr lang="fr-FR" baseline="0" dirty="0" smtClean="0"/>
              <a:t>, 2016). </a:t>
            </a:r>
            <a:r>
              <a:rPr lang="fr-CA" dirty="0" smtClean="0"/>
              <a:t>Le coaching contribue à un rendement optimal. </a:t>
            </a:r>
          </a:p>
          <a:p>
            <a:pPr>
              <a:buFont typeface="Arial" panose="020B0604020202020204" pitchFamily="34" charset="0"/>
              <a:buNone/>
            </a:pPr>
            <a:r>
              <a:rPr lang="fr-CA" dirty="0" smtClean="0"/>
              <a:t> </a:t>
            </a:r>
          </a:p>
          <a:p>
            <a:pPr>
              <a:buFont typeface="Arial" panose="020B0604020202020204" pitchFamily="34" charset="0"/>
              <a:buChar char="•"/>
            </a:pPr>
            <a:r>
              <a:rPr lang="fr-CA" dirty="0" smtClean="0"/>
              <a:t>Les personnes qui offrent le coaching peuvent aider l’apprenant à mieux accomplir certaines tâches, à acquérir une habileté nouvelle ou à atteindre un but précis. </a:t>
            </a:r>
          </a:p>
          <a:p>
            <a:pPr>
              <a:buFont typeface="Arial" panose="020B0604020202020204" pitchFamily="34" charset="0"/>
              <a:buChar char="•"/>
            </a:pPr>
            <a:r>
              <a:rPr lang="fr-CA" dirty="0" smtClean="0"/>
              <a:t>Le coaching aide l’apprenant à comprendre les ajustements et les modifications qui lui permettront de passer à la prochaine étape pour acquérir la compétence requise. </a:t>
            </a:r>
          </a:p>
          <a:p>
            <a:pPr>
              <a:buFont typeface="Arial" panose="020B0604020202020204" pitchFamily="34" charset="0"/>
              <a:buChar char="•"/>
            </a:pPr>
            <a:r>
              <a:rPr lang="fr-CA" dirty="0" smtClean="0"/>
              <a:t>Le coaching permettra de proposer des suggestions d’amélioration concrètes. </a:t>
            </a:r>
          </a:p>
          <a:p>
            <a:pPr>
              <a:buFont typeface="Arial" panose="020B0604020202020204" pitchFamily="34" charset="0"/>
              <a:buChar char="•"/>
            </a:pPr>
            <a:endParaRPr lang="fr-CA" dirty="0" smtClean="0"/>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altLang="en-US" baseline="0" dirty="0" smtClean="0">
                <a:latin typeface="Times" pitchFamily="-112" charset="0"/>
              </a:rPr>
              <a:t>Dans la CPC, les fonctions du clinicien enseignant passent de la supervision à des observations et séances de coaching. Lorsque les cliniciens enseignants observent directement ou indirectement les tâches que les résidents accomplissent, leurs observations donnent lieu à des occasions d’apprentissage. </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ltLang="en-US" baseline="0" dirty="0" smtClean="0">
              <a:latin typeface="Times" pitchFamily="-112" charset="0"/>
            </a:endParaRP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aseline="0" dirty="0" smtClean="0"/>
              <a:t>Source de l’image : https://pixabay.com/en/softball-player-coach-game-1511264/</a:t>
            </a:r>
          </a:p>
          <a:p>
            <a:pPr>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363E9D8-54C9-C64E-AA8F-4430CA68FE93}" type="slidenum">
              <a:rPr lang="en-US" smtClean="0"/>
              <a:t>7</a:t>
            </a:fld>
            <a:endParaRPr lang="en-US"/>
          </a:p>
        </p:txBody>
      </p:sp>
    </p:spTree>
    <p:extLst>
      <p:ext uri="{BB962C8B-B14F-4D97-AF65-F5344CB8AC3E}">
        <p14:creationId xmlns:p14="http://schemas.microsoft.com/office/powerpoint/2010/main" val="49519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u="none" dirty="0" smtClean="0"/>
              <a:t>L’observation n’a PAS pour but ultime d’évaluer l’apprenant. La personne qui offre le coaching prendra évidemment des décisions au sujet de la qualité de la tâche exécutée, mais </a:t>
            </a:r>
            <a:r>
              <a:rPr lang="fr-CA" u="none" dirty="0" smtClean="0">
                <a:solidFill>
                  <a:srgbClr val="FF0000"/>
                </a:solidFill>
              </a:rPr>
              <a:t>sa priorité est de promouvoir l’amélioration</a:t>
            </a:r>
            <a:r>
              <a:rPr lang="fr-CA" u="none" dirty="0" smtClean="0"/>
              <a:t>. </a:t>
            </a:r>
          </a:p>
          <a:p>
            <a:endParaRPr lang="fr-CA" u="none" dirty="0" smtClean="0"/>
          </a:p>
          <a:p>
            <a:r>
              <a:rPr lang="fr-CA" u="none" dirty="0" smtClean="0"/>
              <a:t>Cette personne aura toujours à cœur d’aider le résident à améliorer son rendement. Valorisation de l’apprenant!</a:t>
            </a:r>
          </a:p>
          <a:p>
            <a:endParaRPr lang="fr-CA" u="none" baseline="0" dirty="0" smtClean="0"/>
          </a:p>
          <a:p>
            <a:r>
              <a:rPr lang="fr-CA" u="none" baseline="0" dirty="0" smtClean="0"/>
              <a:t>Même si l’observation de la tâche fait partie du coaching, elle a pour but de faire ressortir des possibilités d’apprentissage.</a:t>
            </a:r>
          </a:p>
          <a:p>
            <a:endParaRPr lang="fr-CA" u="none" baseline="0" dirty="0" smtClean="0"/>
          </a:p>
          <a:p>
            <a:r>
              <a:rPr lang="fr-CA" dirty="0" smtClean="0"/>
              <a:t>Le coaching est une forme d’enseignement. Il est axé sur le rendement et la pratique futurs ainsi que sur le développement.</a:t>
            </a:r>
          </a:p>
          <a:p>
            <a:endParaRPr lang="fr-CA" dirty="0" smtClean="0"/>
          </a:p>
          <a:p>
            <a:r>
              <a:rPr lang="fr-CA" dirty="0" smtClean="0"/>
              <a:t>Source de l’image : https://pixabay.com/en/white-male-3d-man-isolated-3d-1871366/</a:t>
            </a:r>
          </a:p>
          <a:p>
            <a:endParaRPr lang="fr-CA" dirty="0" smtClean="0"/>
          </a:p>
          <a:p>
            <a:endParaRPr lang="fr-CA" dirty="0" smtClean="0"/>
          </a:p>
          <a:p>
            <a:endParaRPr lang="fr-CA" dirty="0" smtClean="0"/>
          </a:p>
          <a:p>
            <a:endParaRPr lang="fr-CA" u="none"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t>8</a:t>
            </a:fld>
            <a:endParaRPr lang="en-US"/>
          </a:p>
        </p:txBody>
      </p:sp>
    </p:spTree>
    <p:extLst>
      <p:ext uri="{BB962C8B-B14F-4D97-AF65-F5344CB8AC3E}">
        <p14:creationId xmlns:p14="http://schemas.microsoft.com/office/powerpoint/2010/main" val="36279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dirty="0" smtClean="0"/>
              <a:t>Carol </a:t>
            </a:r>
            <a:r>
              <a:rPr lang="fr-CA" dirty="0" err="1" smtClean="0"/>
              <a:t>Dweck</a:t>
            </a:r>
            <a:r>
              <a:rPr lang="fr-CA" dirty="0" smtClean="0"/>
              <a:t> enseigne la psychologie à la Stanford </a:t>
            </a:r>
            <a:r>
              <a:rPr lang="fr-CA" dirty="0" err="1" smtClean="0"/>
              <a:t>University</a:t>
            </a:r>
            <a:r>
              <a:rPr lang="fr-CA" dirty="0" smtClean="0"/>
              <a:t>, en Californie, et ses recherches portent sur les réalisations et la réussite des étudiants depuis plusieurs décennies. Elle a défini les termes « état d’esprit de développement » et « état d’esprit fixe » pour décrire les croyances des gens et leur approche d’apprentissage.</a:t>
            </a:r>
          </a:p>
          <a:p>
            <a:endParaRPr lang="fr-CA" baseline="0" dirty="0" smtClean="0"/>
          </a:p>
          <a:p>
            <a:r>
              <a:rPr lang="fr-CA" baseline="0" dirty="0" smtClean="0"/>
              <a:t>L’état d’esprit de développement (dans la colonne verte) présume qu’une personne a la possibilité de se développer et de s’améliorer, et il s’associe beaucoup au coaching en tant que méthode d’enseignement et d’apprentissage qui favorise le développement. </a:t>
            </a:r>
          </a:p>
          <a:p>
            <a:endParaRPr lang="fr-CA" baseline="0" dirty="0" smtClean="0"/>
          </a:p>
          <a:p>
            <a:r>
              <a:rPr lang="fr-CA" baseline="0" dirty="0" smtClean="0"/>
              <a:t>Par contre, une personne à l’état d’esprit fixe (dont des exemples sont cités dans la colonne jaune) croit que le niveau de réalisation est déterminé à l’avance, et que l’effort consacré à l’apprentissage n’entraînera aucune amélioration.</a:t>
            </a:r>
          </a:p>
          <a:p>
            <a:endParaRPr lang="fr-CA" baseline="0" dirty="0" smtClean="0"/>
          </a:p>
          <a:p>
            <a:r>
              <a:rPr lang="fr-CA" baseline="0" dirty="0" smtClean="0"/>
              <a:t>Selon Mme </a:t>
            </a:r>
            <a:r>
              <a:rPr lang="fr-CA" baseline="0" dirty="0" err="1" smtClean="0"/>
              <a:t>Dweck</a:t>
            </a:r>
            <a:r>
              <a:rPr lang="fr-CA" baseline="0" dirty="0" smtClean="0"/>
              <a:t>, une personne à l’état d’esprit de développement :</a:t>
            </a:r>
          </a:p>
          <a:p>
            <a:pPr>
              <a:buFontTx/>
              <a:buChar char="-"/>
            </a:pPr>
            <a:r>
              <a:rPr lang="fr-CA" baseline="0" dirty="0" smtClean="0"/>
              <a:t> a un DÉSIR accru d’apprendre, cherche des occasions d’améliorer son statut actuel et de se développer en relevant des défis; </a:t>
            </a:r>
          </a:p>
          <a:p>
            <a:pPr>
              <a:buFontTx/>
              <a:buChar char="-"/>
            </a:pPr>
            <a:r>
              <a:rPr lang="fr-CA" baseline="0" dirty="0" smtClean="0"/>
              <a:t> apprend des commentaires reçus et veut savoir comment s’améliorer, mais reconnaît que l’amélioration nécessite de la pratique et des efforts.</a:t>
            </a:r>
          </a:p>
          <a:p>
            <a:pPr>
              <a:buFontTx/>
              <a:buNone/>
            </a:pPr>
            <a:endParaRPr lang="fr-CA" baseline="0" dirty="0" smtClean="0"/>
          </a:p>
          <a:p>
            <a:pPr>
              <a:buFontTx/>
              <a:buNone/>
            </a:pPr>
            <a:r>
              <a:rPr lang="fr-CA" baseline="0" dirty="0" smtClean="0"/>
              <a:t>En revanche, une personne à l’état d’esprit fixe :</a:t>
            </a:r>
          </a:p>
          <a:p>
            <a:pPr>
              <a:buFontTx/>
              <a:buChar char="-"/>
            </a:pPr>
            <a:r>
              <a:rPr lang="fr-CA" baseline="0" dirty="0" smtClean="0"/>
              <a:t>a des préjugés face aux situations, se demande si elle aura l’air intelligente ou non. Les personnes à l’état d’esprit fixe ne considèrent pas les défis comme des occasions d’apprentissage</a:t>
            </a:r>
            <a:r>
              <a:rPr lang="fr-CA" dirty="0" smtClean="0"/>
              <a:t> </a:t>
            </a:r>
            <a:r>
              <a:rPr lang="fr-CA" baseline="0" dirty="0" smtClean="0"/>
              <a:t>parce qu’il est inutile de faire des efforts ou de réagir à la rétroaction.</a:t>
            </a:r>
          </a:p>
          <a:p>
            <a:endParaRPr lang="fr-CA" baseline="0" dirty="0" smtClean="0"/>
          </a:p>
          <a:p>
            <a:r>
              <a:rPr lang="fr-CA" dirty="0" smtClean="0"/>
              <a:t>Dans le contexte de l’enseignement clinique, du point de vue des résidents, une personne à l’état d’esprit fixe envisagerait l’observation d’un coach comme une évaluation de ce qu’ils savent, à un moment donné, et croirait que des jugements et des décisions au sujet de son avenir en découleront. On pourrait alors dire qu’il s’agit d’une « évaluation DE l’apprentissage ».</a:t>
            </a:r>
          </a:p>
          <a:p>
            <a:r>
              <a:rPr lang="fr-CA" baseline="0" dirty="0" smtClean="0"/>
              <a:t>Une personne à l’état d’esprit de développement profiterait du fait qu’un coach expert observe son travail, à un moment ou un autre, et y verrait une occasion de consulter un expert sur les points qu’elle pourrait améliorer. On pourrait alors dire qu’il s’agit d’une « évaluation AUX FINS d’apprentissage ».</a:t>
            </a:r>
          </a:p>
          <a:p>
            <a:endParaRPr lang="fr-CA" baseline="0" dirty="0" smtClean="0"/>
          </a:p>
          <a:p>
            <a:r>
              <a:rPr lang="fr-CA" sz="1200" b="0" i="0" kern="1200" dirty="0" err="1" smtClean="0">
                <a:solidFill>
                  <a:schemeClr val="tx1"/>
                </a:solidFill>
                <a:effectLst/>
              </a:rPr>
              <a:t>Dweck</a:t>
            </a:r>
            <a:r>
              <a:rPr lang="fr-CA" sz="1200" b="0" i="0" kern="1200" dirty="0" smtClean="0">
                <a:solidFill>
                  <a:schemeClr val="tx1"/>
                </a:solidFill>
                <a:effectLst/>
              </a:rPr>
              <a:t>, C. S. (2006). Changer d'état d'esprit: Une nouvelle psychologie de la réussite. New York: </a:t>
            </a:r>
            <a:r>
              <a:rPr lang="fr-CA" sz="1200" b="0" i="0" kern="1200" dirty="0" err="1" smtClean="0">
                <a:solidFill>
                  <a:schemeClr val="tx1"/>
                </a:solidFill>
                <a:effectLst/>
              </a:rPr>
              <a:t>Random</a:t>
            </a:r>
            <a:r>
              <a:rPr lang="fr-CA" sz="1200" b="0" i="0" kern="1200" dirty="0" smtClean="0">
                <a:solidFill>
                  <a:schemeClr val="tx1"/>
                </a:solidFill>
                <a:effectLst/>
              </a:rPr>
              <a:t> House.</a:t>
            </a:r>
          </a:p>
        </p:txBody>
      </p:sp>
      <p:sp>
        <p:nvSpPr>
          <p:cNvPr id="4" name="Slide Number Placeholder 3"/>
          <p:cNvSpPr>
            <a:spLocks noGrp="1"/>
          </p:cNvSpPr>
          <p:nvPr>
            <p:ph type="sldNum" sz="quarter" idx="10"/>
          </p:nvPr>
        </p:nvSpPr>
        <p:spPr/>
        <p:txBody>
          <a:bodyPr/>
          <a:lstStyle/>
          <a:p>
            <a:fld id="{C363E9D8-54C9-C64E-AA8F-4430CA68FE9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6154" y="862515"/>
            <a:ext cx="2674771" cy="1179011"/>
          </a:xfrm>
          <a:prstGeom prst="rect">
            <a:avLst/>
          </a:prstGeom>
        </p:spPr>
      </p:pic>
      <p:sp>
        <p:nvSpPr>
          <p:cNvPr id="10" name="TextBox 9"/>
          <p:cNvSpPr txBox="1"/>
          <p:nvPr userDrawn="1"/>
        </p:nvSpPr>
        <p:spPr>
          <a:xfrm>
            <a:off x="4267199" y="5888919"/>
            <a:ext cx="6011119"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l="19318"/>
          <a:stretch>
            <a:fillRect/>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3" name="Rectangle 2"/>
          <p:cNvSpPr/>
          <p:nvPr userDrawn="1"/>
        </p:nvSpPr>
        <p:spPr>
          <a:xfrm>
            <a:off x="3679754" y="0"/>
            <a:ext cx="324687"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83917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88" y="745067"/>
            <a:ext cx="9294812" cy="1407936"/>
          </a:xfrm>
        </p:spPr>
        <p:txBody>
          <a:bodyPr anchor="ct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2153003"/>
            <a:ext cx="6172200" cy="370804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8989" y="2153003"/>
            <a:ext cx="2964568" cy="3708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4410951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6" y="769938"/>
            <a:ext cx="9283524" cy="1420106"/>
          </a:xfrm>
        </p:spPr>
        <p:txBody>
          <a:bodyPr anchor="ct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2190044"/>
            <a:ext cx="6172200" cy="3671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68688" y="2190045"/>
            <a:ext cx="2943579" cy="3671006"/>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3732584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A847-A378-904F-ACB7-6E9049E7A8F5}"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spTree>
    <p:extLst>
      <p:ext uri="{BB962C8B-B14F-4D97-AF65-F5344CB8AC3E}">
        <p14:creationId xmlns:p14="http://schemas.microsoft.com/office/powerpoint/2010/main" val="19175181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smtClean="0"/>
              <a:t>Click to edit Master Thank You title style</a:t>
            </a:r>
            <a:endParaRPr lang="en-US"/>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21155939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with One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6154" y="862515"/>
            <a:ext cx="2674771" cy="1179011"/>
          </a:xfrm>
          <a:prstGeom prst="rect">
            <a:avLst/>
          </a:prstGeom>
        </p:spPr>
      </p:pic>
      <p:sp>
        <p:nvSpPr>
          <p:cNvPr id="10" name="TextBox 9"/>
          <p:cNvSpPr txBox="1"/>
          <p:nvPr userDrawn="1"/>
        </p:nvSpPr>
        <p:spPr>
          <a:xfrm>
            <a:off x="4267200" y="5888919"/>
            <a:ext cx="6034268"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l="19318"/>
          <a:stretch>
            <a:fillRect/>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483917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with Three Images">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6154" y="862515"/>
            <a:ext cx="2674771" cy="1179011"/>
          </a:xfrm>
          <a:prstGeom prst="rect">
            <a:avLst/>
          </a:prstGeom>
        </p:spPr>
      </p:pic>
      <p:sp>
        <p:nvSpPr>
          <p:cNvPr id="10" name="TextBox 9"/>
          <p:cNvSpPr txBox="1"/>
          <p:nvPr userDrawn="1"/>
        </p:nvSpPr>
        <p:spPr>
          <a:xfrm>
            <a:off x="4267199" y="5888919"/>
            <a:ext cx="6080567"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l="4702" t="12937" b="7355"/>
          <a:stretch>
            <a:fillRect/>
          </a:stretch>
        </p:blipFill>
        <p:spPr>
          <a:xfrm>
            <a:off x="-33867" y="2506133"/>
            <a:ext cx="3717996" cy="2156178"/>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rcRect t="13405" b="10333"/>
          <a:stretch>
            <a:fillRect/>
          </a:stretch>
        </p:blipFill>
        <p:spPr>
          <a:xfrm>
            <a:off x="0" y="4989689"/>
            <a:ext cx="3684129" cy="1873955"/>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rcRect l="2785" t="2825" r="2886" b="13015"/>
          <a:stretch>
            <a:fillRect/>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761533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with No Images">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6065" y="862515"/>
            <a:ext cx="2674771" cy="1179011"/>
          </a:xfrm>
          <a:prstGeom prst="rect">
            <a:avLst/>
          </a:prstGeom>
        </p:spPr>
      </p:pic>
      <p:sp>
        <p:nvSpPr>
          <p:cNvPr id="14" name="TextBox 13"/>
          <p:cNvSpPr txBox="1"/>
          <p:nvPr userDrawn="1"/>
        </p:nvSpPr>
        <p:spPr>
          <a:xfrm>
            <a:off x="2427110" y="5888919"/>
            <a:ext cx="6577993"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553273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smtClean="0"/>
              <a:t>Click to edit Master Thank You title style</a:t>
            </a:r>
            <a:endParaRPr lang="en-US"/>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21155939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6154" y="862515"/>
            <a:ext cx="2674771" cy="1179011"/>
          </a:xfrm>
          <a:prstGeom prst="rect">
            <a:avLst/>
          </a:prstGeom>
        </p:spPr>
      </p:pic>
      <p:sp>
        <p:nvSpPr>
          <p:cNvPr id="10" name="TextBox 9"/>
          <p:cNvSpPr txBox="1"/>
          <p:nvPr userDrawn="1"/>
        </p:nvSpPr>
        <p:spPr>
          <a:xfrm>
            <a:off x="4267200" y="5888919"/>
            <a:ext cx="6092142"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l="4702" t="12937" b="7355"/>
          <a:stretch>
            <a:fillRect/>
          </a:stretch>
        </p:blipFill>
        <p:spPr>
          <a:xfrm>
            <a:off x="-33867" y="2506133"/>
            <a:ext cx="3717996" cy="2156178"/>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rcRect t="13405" b="10333"/>
          <a:stretch>
            <a:fillRect/>
          </a:stretch>
        </p:blipFill>
        <p:spPr>
          <a:xfrm>
            <a:off x="0" y="4989689"/>
            <a:ext cx="3684129" cy="1873955"/>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rcRect l="2785" t="2825" r="2886" b="13015"/>
          <a:stretch>
            <a:fillRect/>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761533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6065" y="862515"/>
            <a:ext cx="2674771" cy="1179011"/>
          </a:xfrm>
          <a:prstGeom prst="rect">
            <a:avLst/>
          </a:prstGeom>
        </p:spPr>
      </p:pic>
      <p:sp>
        <p:nvSpPr>
          <p:cNvPr id="14" name="TextBox 13"/>
          <p:cNvSpPr txBox="1"/>
          <p:nvPr userDrawn="1"/>
        </p:nvSpPr>
        <p:spPr>
          <a:xfrm>
            <a:off x="2427111" y="5888919"/>
            <a:ext cx="6693740" cy="338554"/>
          </a:xfrm>
          <a:prstGeom prst="rect">
            <a:avLst/>
          </a:prstGeom>
          <a:noFill/>
        </p:spPr>
        <p:txBody>
          <a:bodyPr wrap="square" rtlCol="0">
            <a:spAutoFit/>
          </a:bodyPr>
          <a:lstStyle/>
          <a:p>
            <a:r>
              <a:rPr lang="fr-CA" sz="1600" dirty="0" smtClean="0">
                <a:solidFill>
                  <a:srgbClr val="414F5C"/>
                </a:solidFill>
                <a:latin typeface="Verdana" charset="0"/>
                <a:ea typeface="Verdana" charset="0"/>
                <a:cs typeface="Verdana" charset="0"/>
              </a:rPr>
              <a:t>La santé à son meilleur et des soins optimaux pour 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55327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17107146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smtClean="0"/>
              <a:t>Click to edit Master Divider title style</a:t>
            </a:r>
            <a:endParaRPr lang="en-US"/>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36930"/>
            <a:ext cx="3557016" cy="66141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14697035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3" y="2190044"/>
            <a:ext cx="4323645"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68" y="2190043"/>
            <a:ext cx="4715932"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custDataLst>
      <p:tags r:id="rId1"/>
    </p:custDataLst>
    <p:extLst>
      <p:ext uri="{BB962C8B-B14F-4D97-AF65-F5344CB8AC3E}">
        <p14:creationId xmlns:p14="http://schemas.microsoft.com/office/powerpoint/2010/main" val="9509427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6" y="699293"/>
            <a:ext cx="9272234"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078390" y="2024855"/>
            <a:ext cx="441272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78" y="2848767"/>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0" y="2024856"/>
            <a:ext cx="4649788"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A847-A378-904F-ACB7-6E9049E7A8F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extLst>
      <p:ext uri="{BB962C8B-B14F-4D97-AF65-F5344CB8AC3E}">
        <p14:creationId xmlns:p14="http://schemas.microsoft.com/office/powerpoint/2010/main" val="921918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spTree>
    <p:custDataLst>
      <p:tags r:id="rId1"/>
    </p:custDataLst>
    <p:extLst>
      <p:ext uri="{BB962C8B-B14F-4D97-AF65-F5344CB8AC3E}">
        <p14:creationId xmlns:p14="http://schemas.microsoft.com/office/powerpoint/2010/main" val="5888928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157" y="83638"/>
            <a:ext cx="1705437" cy="75173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8444" y="3242722"/>
            <a:ext cx="914400" cy="9144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88444" y="5116662"/>
            <a:ext cx="914400" cy="914400"/>
          </a:xfrm>
          <a:prstGeom prst="rect">
            <a:avLst/>
          </a:prstGeom>
        </p:spPr>
      </p:pic>
      <p:sp>
        <p:nvSpPr>
          <p:cNvPr id="13" name="TextBox 12"/>
          <p:cNvSpPr txBox="1"/>
          <p:nvPr userDrawn="1"/>
        </p:nvSpPr>
        <p:spPr>
          <a:xfrm>
            <a:off x="3256844" y="2509327"/>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johnsmith@royalcollege.ca</a:t>
            </a:r>
            <a:endParaRPr lang="en-US">
              <a:solidFill>
                <a:srgbClr val="414F5C"/>
              </a:solidFill>
              <a:latin typeface="Verdana" charset="0"/>
              <a:ea typeface="Verdana" charset="0"/>
              <a:cs typeface="Verdana" charset="0"/>
            </a:endParaRPr>
          </a:p>
        </p:txBody>
      </p:sp>
      <p:sp>
        <p:nvSpPr>
          <p:cNvPr id="14" name="TextBox 13"/>
          <p:cNvSpPr txBox="1"/>
          <p:nvPr userDrawn="1"/>
        </p:nvSpPr>
        <p:spPr>
          <a:xfrm>
            <a:off x="3256844" y="3526541"/>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(613) 730-8830</a:t>
            </a:r>
            <a:endParaRPr lang="en-US">
              <a:solidFill>
                <a:srgbClr val="414F5C"/>
              </a:solidFill>
              <a:latin typeface="Verdana" charset="0"/>
              <a:ea typeface="Verdana" charset="0"/>
              <a:cs typeface="Verdana" charset="0"/>
            </a:endParaRPr>
          </a:p>
        </p:txBody>
      </p:sp>
      <p:sp>
        <p:nvSpPr>
          <p:cNvPr id="15" name="TextBox 14"/>
          <p:cNvSpPr txBox="1"/>
          <p:nvPr userDrawn="1"/>
        </p:nvSpPr>
        <p:spPr>
          <a:xfrm>
            <a:off x="3256844" y="4452226"/>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www.royalcollege.ca</a:t>
            </a:r>
            <a:endParaRPr lang="en-US">
              <a:solidFill>
                <a:srgbClr val="414F5C"/>
              </a:solidFill>
              <a:latin typeface="Verdana" charset="0"/>
              <a:ea typeface="Verdana" charset="0"/>
              <a:cs typeface="Verdana" charset="0"/>
            </a:endParaRPr>
          </a:p>
        </p:txBody>
      </p:sp>
      <p:sp>
        <p:nvSpPr>
          <p:cNvPr id="16" name="TextBox 15"/>
          <p:cNvSpPr txBox="1"/>
          <p:nvPr userDrawn="1"/>
        </p:nvSpPr>
        <p:spPr>
          <a:xfrm>
            <a:off x="3256844" y="5418318"/>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774 Echo Drive, Ottawa,</a:t>
            </a:r>
            <a:r>
              <a:rPr lang="en-US" baseline="0" smtClean="0">
                <a:solidFill>
                  <a:srgbClr val="414F5C"/>
                </a:solidFill>
                <a:latin typeface="Verdana" charset="0"/>
                <a:ea typeface="Verdana" charset="0"/>
                <a:cs typeface="Verdana" charset="0"/>
              </a:rPr>
              <a:t> Ontario</a:t>
            </a:r>
            <a:endParaRPr lang="en-US">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2597345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4" y="745067"/>
            <a:ext cx="9265356" cy="12304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88444" y="2190043"/>
            <a:ext cx="9265356" cy="38011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6022" y="6356350"/>
            <a:ext cx="843845" cy="365125"/>
          </a:xfrm>
          <a:prstGeom prst="rect">
            <a:avLst/>
          </a:prstGeom>
        </p:spPr>
        <p:txBody>
          <a:bodyPr vert="horz" lIns="91440" tIns="45720" rIns="91440" bIns="45720" rtlCol="0" anchor="ctr"/>
          <a:lstStyle>
            <a:lvl1pPr algn="l">
              <a:defRPr sz="1000">
                <a:solidFill>
                  <a:srgbClr val="414F5C"/>
                </a:solidFill>
                <a:latin typeface="Verdana" charset="0"/>
                <a:ea typeface="Verdana" charset="0"/>
                <a:cs typeface="Verdana" charset="0"/>
              </a:defRPr>
            </a:lvl1pPr>
          </a:lstStyle>
          <a:p>
            <a:endParaRPr lang="en-US"/>
          </a:p>
        </p:txBody>
      </p:sp>
      <p:sp>
        <p:nvSpPr>
          <p:cNvPr id="5" name="Footer Placeholder 4"/>
          <p:cNvSpPr>
            <a:spLocks noGrp="1"/>
          </p:cNvSpPr>
          <p:nvPr>
            <p:ph type="ftr" sz="quarter" idx="3"/>
          </p:nvPr>
        </p:nvSpPr>
        <p:spPr>
          <a:xfrm>
            <a:off x="7239000" y="5991225"/>
            <a:ext cx="41148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B035A847-A378-904F-ACB7-6E9049E7A8F5}" type="slidenum">
              <a:rPr lang="en-US" smtClean="0"/>
              <a:t>‹#›</a:t>
            </a:fld>
            <a:endParaRPr lang="en-US"/>
          </a:p>
        </p:txBody>
      </p:sp>
      <p:sp>
        <p:nvSpPr>
          <p:cNvPr id="7" name="Rectangle 6"/>
          <p:cNvSpPr/>
          <p:nvPr userDrawn="1"/>
        </p:nvSpPr>
        <p:spPr>
          <a:xfrm>
            <a:off x="450547" y="574516"/>
            <a:ext cx="1532467" cy="169333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Oval 7"/>
          <p:cNvSpPr/>
          <p:nvPr userDrawn="1"/>
        </p:nvSpPr>
        <p:spPr>
          <a:xfrm>
            <a:off x="436638" y="709180"/>
            <a:ext cx="1540934" cy="1596572"/>
          </a:xfrm>
          <a:prstGeom prst="ellipse">
            <a:avLst/>
          </a:prstGeom>
          <a:solidFill>
            <a:srgbClr val="9A332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ectangle 8"/>
          <p:cNvSpPr/>
          <p:nvPr userDrawn="1"/>
        </p:nvSpPr>
        <p:spPr>
          <a:xfrm>
            <a:off x="1045029" y="2267852"/>
            <a:ext cx="360000" cy="4590148"/>
          </a:xfrm>
          <a:prstGeom prst="rect">
            <a:avLst/>
          </a:prstGeom>
          <a:solidFill>
            <a:srgbClr val="9A33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 name="Rectangle 9"/>
          <p:cNvSpPr/>
          <p:nvPr userDrawn="1"/>
        </p:nvSpPr>
        <p:spPr>
          <a:xfrm>
            <a:off x="1035353" y="-101600"/>
            <a:ext cx="360000" cy="846667"/>
          </a:xfrm>
          <a:prstGeom prst="rect">
            <a:avLst/>
          </a:prstGeom>
          <a:solidFill>
            <a:srgbClr val="9A33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 name="Oval 10"/>
          <p:cNvSpPr/>
          <p:nvPr userDrawn="1"/>
        </p:nvSpPr>
        <p:spPr>
          <a:xfrm>
            <a:off x="696686" y="1014588"/>
            <a:ext cx="1044424" cy="98575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custDataLst>
      <p:tags r:id="rId19"/>
    </p:custDataLst>
    <p:extLst>
      <p:ext uri="{BB962C8B-B14F-4D97-AF65-F5344CB8AC3E}">
        <p14:creationId xmlns:p14="http://schemas.microsoft.com/office/powerpoint/2010/main" val="140411454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1" r:id="rId5"/>
    <p:sldLayoutId id="2147483652" r:id="rId6"/>
    <p:sldLayoutId id="2147483653" r:id="rId7"/>
    <p:sldLayoutId id="2147483654" r:id="rId8"/>
    <p:sldLayoutId id="2147483663" r:id="rId9"/>
    <p:sldLayoutId id="2147483656" r:id="rId10"/>
    <p:sldLayoutId id="2147483657" r:id="rId11"/>
    <p:sldLayoutId id="2147483655" r:id="rId12"/>
    <p:sldLayoutId id="2147483662" r:id="rId13"/>
    <p:sldLayoutId id="2147483677" r:id="rId14"/>
    <p:sldLayoutId id="2147483678" r:id="rId15"/>
    <p:sldLayoutId id="2147483679" r:id="rId16"/>
    <p:sldLayoutId id="2147483689" r:id="rId17"/>
  </p:sldLayoutIdLst>
  <p:transition/>
  <p:hf hdr="0" ftr="0" dt="0"/>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1.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hyperlink" Target="https://journals.lww.com/academicmedicine/Abstract/publishahead/The_R2C2_Model_in_Residency_Education___How_Does.98012.aspx"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hyperlink" Target="http://www.eslwriting.org/wp-content/mindse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mtClean="0"/>
              <a:t>MODÈLE DE COACHING DE LA CPC</a:t>
            </a:r>
            <a:br>
              <a:rPr lang="en-CA" smtClean="0"/>
            </a:br>
            <a:endParaRPr lang="en-CA" smtClean="0"/>
          </a:p>
        </p:txBody>
      </p:sp>
      <p:sp>
        <p:nvSpPr>
          <p:cNvPr id="3" name="Subtitle 2"/>
          <p:cNvSpPr>
            <a:spLocks noGrp="1"/>
          </p:cNvSpPr>
          <p:nvPr>
            <p:ph type="subTitle" idx="1"/>
          </p:nvPr>
        </p:nvSpPr>
        <p:spPr/>
        <p:txBody>
          <a:bodyPr/>
          <a:lstStyle/>
          <a:p>
            <a:r>
              <a:rPr lang="en-CA"/>
              <a:t>Denyse Richardson, MD, MEd, </a:t>
            </a:r>
            <a:r>
              <a:rPr lang="en-CA" smtClean="0"/>
              <a:t>FRCPC</a:t>
            </a:r>
            <a:endParaRPr lang="en-CA"/>
          </a:p>
        </p:txBody>
      </p:sp>
    </p:spTree>
    <p:custDataLst>
      <p:tags r:id="rId1"/>
    </p:custDataLst>
    <p:extLst>
      <p:ext uri="{BB962C8B-B14F-4D97-AF65-F5344CB8AC3E}">
        <p14:creationId xmlns:p14="http://schemas.microsoft.com/office/powerpoint/2010/main" val="5302719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smtClean="0"/>
              <a:t>Changement de paradigme</a:t>
            </a:r>
          </a:p>
        </p:txBody>
      </p:sp>
      <p:graphicFrame>
        <p:nvGraphicFramePr>
          <p:cNvPr id="8" name="Diagram 7"/>
          <p:cNvGraphicFramePr/>
          <p:nvPr>
            <p:extLst>
              <p:ext uri="{D42A27DB-BD31-4B8C-83A1-F6EECF244321}">
                <p14:modId xmlns:p14="http://schemas.microsoft.com/office/powerpoint/2010/main" val="1059602308"/>
              </p:ext>
            </p:extLst>
          </p:nvPr>
        </p:nvGraphicFramePr>
        <p:xfrm>
          <a:off x="533400" y="1556658"/>
          <a:ext cx="11125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B035A847-A378-904F-ACB7-6E9049E7A8F5}" type="slidenum">
              <a:rPr lang="en-US" smtClean="0"/>
              <a:t>10</a:t>
            </a:fld>
            <a:endParaRPr lang="en-US"/>
          </a:p>
        </p:txBody>
      </p:sp>
    </p:spTree>
    <p:custDataLst>
      <p:tags r:id="rId1"/>
    </p:custDataLst>
    <p:extLst>
      <p:ext uri="{BB962C8B-B14F-4D97-AF65-F5344CB8AC3E}">
        <p14:creationId xmlns:p14="http://schemas.microsoft.com/office/powerpoint/2010/main" val="30615831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Modèle de coaching de la CPC</a:t>
            </a:r>
          </a:p>
        </p:txBody>
      </p:sp>
      <p:sp>
        <p:nvSpPr>
          <p:cNvPr id="7" name="TextBox 6"/>
          <p:cNvSpPr txBox="1"/>
          <p:nvPr/>
        </p:nvSpPr>
        <p:spPr>
          <a:xfrm>
            <a:off x="7131049" y="2952750"/>
            <a:ext cx="3413360" cy="1922161"/>
          </a:xfrm>
          <a:prstGeom prst="rect">
            <a:avLst/>
          </a:prstGeom>
          <a:noFill/>
        </p:spPr>
        <p:txBody>
          <a:bodyPr wrap="square" rtlCol="0">
            <a:spAutoFit/>
          </a:bodyPr>
          <a:lstStyle/>
          <a:p>
            <a:r>
              <a:rPr lang="en-CA" sz="2400" smtClean="0">
                <a:solidFill>
                  <a:prstClr val="black"/>
                </a:solidFill>
                <a:latin typeface="Verdana" panose="020B0604030504040204" pitchFamily="34" charset="0"/>
                <a:ea typeface="Verdana" panose="020B0604030504040204" pitchFamily="34" charset="0"/>
                <a:cs typeface="Verdana" panose="020B0604030504040204" pitchFamily="34" charset="0"/>
              </a:rPr>
              <a:t>Favoriser l’apprentissage et le développement de la compétence d’un résident</a:t>
            </a:r>
          </a:p>
        </p:txBody>
      </p:sp>
      <p:sp>
        <p:nvSpPr>
          <p:cNvPr id="3" name="Slide Number Placeholder 2"/>
          <p:cNvSpPr>
            <a:spLocks noGrp="1"/>
          </p:cNvSpPr>
          <p:nvPr>
            <p:ph type="sldNum" sz="quarter" idx="12"/>
          </p:nvPr>
        </p:nvSpPr>
        <p:spPr/>
        <p:txBody>
          <a:bodyPr/>
          <a:lstStyle/>
          <a:p>
            <a:fld id="{B035A847-A378-904F-ACB7-6E9049E7A8F5}" type="slidenum">
              <a:rPr lang="en-US" smtClean="0"/>
              <a:t>11</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678" y="2244740"/>
            <a:ext cx="4597645" cy="4260318"/>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946" y="3211861"/>
            <a:ext cx="3226046" cy="2989352"/>
          </a:xfrm>
          <a:prstGeom prst="rect">
            <a:avLst/>
          </a:prstGeom>
        </p:spPr>
      </p:pic>
      <p:sp>
        <p:nvSpPr>
          <p:cNvPr id="2" name="Title 1"/>
          <p:cNvSpPr>
            <a:spLocks noGrp="1"/>
          </p:cNvSpPr>
          <p:nvPr>
            <p:ph type="title"/>
          </p:nvPr>
        </p:nvSpPr>
        <p:spPr/>
        <p:txBody>
          <a:bodyPr/>
          <a:lstStyle/>
          <a:p>
            <a:r>
              <a:rPr lang="en-CA" smtClean="0"/>
              <a:t>Le coaching en direct…</a:t>
            </a:r>
          </a:p>
        </p:txBody>
      </p:sp>
      <p:sp>
        <p:nvSpPr>
          <p:cNvPr id="3" name="Content Placeholder 2"/>
          <p:cNvSpPr>
            <a:spLocks noGrp="1"/>
          </p:cNvSpPr>
          <p:nvPr>
            <p:ph idx="1"/>
          </p:nvPr>
        </p:nvSpPr>
        <p:spPr>
          <a:xfrm>
            <a:off x="2088444" y="2190043"/>
            <a:ext cx="7703256" cy="3801181"/>
          </a:xfrm>
        </p:spPr>
        <p:txBody>
          <a:bodyPr>
            <a:normAutofit fontScale="92500" lnSpcReduction="20000"/>
          </a:bodyPr>
          <a:lstStyle/>
          <a:p>
            <a:r>
              <a:rPr lang="fr-CA" dirty="0" smtClean="0"/>
              <a:t>est offert en milieu de travail, dans un environnement clinique</a:t>
            </a:r>
          </a:p>
          <a:p>
            <a:r>
              <a:rPr lang="fr-CA" dirty="0" smtClean="0"/>
              <a:t>est une composante clé de l’apprentissage en milieu de travail</a:t>
            </a:r>
          </a:p>
          <a:p>
            <a:r>
              <a:rPr lang="fr-CA" dirty="0" smtClean="0"/>
              <a:t>fait partie des activités d’apprentissage normales</a:t>
            </a:r>
          </a:p>
          <a:p>
            <a:r>
              <a:rPr lang="fr-CA" dirty="0" smtClean="0"/>
              <a:t>a une faible incidence et est fréquent</a:t>
            </a:r>
          </a:p>
          <a:p>
            <a:r>
              <a:rPr lang="fr-CA" dirty="0" smtClean="0"/>
              <a:t>a lieu en temps opportun et est efficace</a:t>
            </a:r>
          </a:p>
          <a:p>
            <a:pPr>
              <a:buNone/>
            </a:pPr>
            <a:endParaRPr lang="fr-CA" dirty="0" smtClean="0"/>
          </a:p>
          <a:p>
            <a:r>
              <a:rPr lang="fr-CA" dirty="0" smtClean="0"/>
              <a:t>fournit une orientation sur les points à améliorer</a:t>
            </a:r>
          </a:p>
          <a:p>
            <a:pPr marL="457200" lvl="1" indent="0">
              <a:buNone/>
            </a:pPr>
            <a:endParaRPr lang="fr-CA" dirty="0" smtClean="0"/>
          </a:p>
        </p:txBody>
      </p:sp>
      <p:sp>
        <p:nvSpPr>
          <p:cNvPr id="4" name="Slide Number Placeholder 3"/>
          <p:cNvSpPr>
            <a:spLocks noGrp="1"/>
          </p:cNvSpPr>
          <p:nvPr>
            <p:ph type="sldNum" sz="quarter" idx="12"/>
          </p:nvPr>
        </p:nvSpPr>
        <p:spPr/>
        <p:txBody>
          <a:bodyPr/>
          <a:lstStyle/>
          <a:p>
            <a:fld id="{B035A847-A378-904F-ACB7-6E9049E7A8F5}" type="slidenum">
              <a:rPr lang="en-US" smtClean="0"/>
              <a:t>12</a:t>
            </a:fld>
            <a:endParaRPr lang="en-US"/>
          </a:p>
        </p:txBody>
      </p:sp>
    </p:spTree>
    <p:custDataLst>
      <p:tags r:id="rId1"/>
    </p:custDataLst>
    <p:extLst>
      <p:ext uri="{BB962C8B-B14F-4D97-AF65-F5344CB8AC3E}">
        <p14:creationId xmlns:p14="http://schemas.microsoft.com/office/powerpoint/2010/main" val="7099335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a:t>
            </a:r>
            <a:r>
              <a:rPr lang="en-CA" dirty="0" err="1" smtClean="0"/>
              <a:t>en</a:t>
            </a:r>
            <a:r>
              <a:rPr lang="en-CA" dirty="0" smtClean="0"/>
              <a:t> direct : </a:t>
            </a:r>
            <a:br>
              <a:rPr lang="en-CA" dirty="0" smtClean="0"/>
            </a:br>
            <a:r>
              <a:rPr lang="en-CA" dirty="0" smtClean="0"/>
              <a:t>Un </a:t>
            </a:r>
            <a:r>
              <a:rPr lang="en-CA" dirty="0" err="1" smtClean="0"/>
              <a:t>processus</a:t>
            </a:r>
            <a:endParaRPr lang="en-CA" dirty="0" smtClean="0"/>
          </a:p>
        </p:txBody>
      </p:sp>
      <p:sp>
        <p:nvSpPr>
          <p:cNvPr id="3" name="Content Placeholder 2"/>
          <p:cNvSpPr>
            <a:spLocks noGrp="1"/>
          </p:cNvSpPr>
          <p:nvPr>
            <p:ph idx="1"/>
          </p:nvPr>
        </p:nvSpPr>
        <p:spPr>
          <a:xfrm>
            <a:off x="2088444" y="2190043"/>
            <a:ext cx="9265356" cy="3801181"/>
          </a:xfrm>
        </p:spPr>
        <p:txBody>
          <a:bodyPr/>
          <a:lstStyle/>
          <a:p>
            <a:pPr marL="514350" indent="-514350">
              <a:buClr>
                <a:srgbClr val="F4753C"/>
              </a:buClr>
              <a:buFont typeface="+mj-lt"/>
              <a:buAutoNum type="arabicParenR"/>
            </a:pPr>
            <a:endParaRPr lang="en-CA" sz="2800" b="1" dirty="0" smtClean="0">
              <a:solidFill>
                <a:srgbClr val="F4753C"/>
              </a:solidFill>
            </a:endParaRPr>
          </a:p>
          <a:p>
            <a:pPr marL="514350" indent="-514350">
              <a:buClr>
                <a:srgbClr val="9A3324"/>
              </a:buClr>
              <a:buFont typeface="+mj-lt"/>
              <a:buAutoNum type="arabicPeriod"/>
            </a:pPr>
            <a:r>
              <a:rPr lang="en-CA" sz="2800" b="1" dirty="0" smtClean="0">
                <a:solidFill>
                  <a:srgbClr val="003B5C"/>
                </a:solidFill>
              </a:rPr>
              <a:t>R</a:t>
            </a:r>
            <a:r>
              <a:rPr lang="en-CA" sz="2800" b="1" dirty="0" smtClean="0">
                <a:solidFill>
                  <a:srgbClr val="9A3324"/>
                </a:solidFill>
              </a:rPr>
              <a:t>APPORT</a:t>
            </a:r>
          </a:p>
          <a:p>
            <a:pPr marL="514350" indent="-514350">
              <a:buClr>
                <a:srgbClr val="9A3324"/>
              </a:buClr>
              <a:buFont typeface="+mj-lt"/>
              <a:buAutoNum type="arabicPeriod"/>
            </a:pPr>
            <a:r>
              <a:rPr lang="en-CA" sz="2800" b="1" dirty="0">
                <a:solidFill>
                  <a:srgbClr val="003B5C"/>
                </a:solidFill>
              </a:rPr>
              <a:t>A</a:t>
            </a:r>
            <a:r>
              <a:rPr lang="en-CA" sz="2800" b="1" dirty="0" smtClean="0">
                <a:solidFill>
                  <a:srgbClr val="9A3324"/>
                </a:solidFill>
              </a:rPr>
              <a:t>TTENTES</a:t>
            </a:r>
          </a:p>
          <a:p>
            <a:pPr marL="514350" indent="-514350">
              <a:buClr>
                <a:srgbClr val="9A3324"/>
              </a:buClr>
              <a:buFont typeface="+mj-lt"/>
              <a:buAutoNum type="arabicPeriod"/>
            </a:pPr>
            <a:r>
              <a:rPr lang="en-CA" sz="2800" b="1" dirty="0" smtClean="0">
                <a:solidFill>
                  <a:srgbClr val="003B5C"/>
                </a:solidFill>
              </a:rPr>
              <a:t>O</a:t>
            </a:r>
            <a:r>
              <a:rPr lang="en-CA" sz="2800" b="1" dirty="0">
                <a:solidFill>
                  <a:srgbClr val="9A3324"/>
                </a:solidFill>
              </a:rPr>
              <a:t>BSERVATION</a:t>
            </a:r>
          </a:p>
          <a:p>
            <a:pPr marL="514350" indent="-514350">
              <a:buClr>
                <a:srgbClr val="9A3324"/>
              </a:buClr>
              <a:buFont typeface="+mj-lt"/>
              <a:buAutoNum type="arabicPeriod"/>
            </a:pPr>
            <a:r>
              <a:rPr lang="en-CA" sz="2800" b="1" dirty="0" smtClean="0">
                <a:solidFill>
                  <a:srgbClr val="003B5C"/>
                </a:solidFill>
              </a:rPr>
              <a:t>C</a:t>
            </a:r>
            <a:r>
              <a:rPr lang="en-CA" sz="2800" b="1" dirty="0" smtClean="0">
                <a:solidFill>
                  <a:srgbClr val="9A3324"/>
                </a:solidFill>
              </a:rPr>
              <a:t>OACHING</a:t>
            </a:r>
          </a:p>
          <a:p>
            <a:pPr marL="514350" indent="-514350">
              <a:buClr>
                <a:srgbClr val="9A3324"/>
              </a:buClr>
              <a:buFont typeface="+mj-lt"/>
              <a:buAutoNum type="arabicPeriod"/>
            </a:pPr>
            <a:r>
              <a:rPr lang="en-CA" sz="2800" b="1" dirty="0" smtClean="0">
                <a:solidFill>
                  <a:srgbClr val="003B5C"/>
                </a:solidFill>
              </a:rPr>
              <a:t>D</a:t>
            </a:r>
            <a:r>
              <a:rPr lang="en-CA" sz="2800" b="1" dirty="0" smtClean="0">
                <a:solidFill>
                  <a:srgbClr val="9A3324"/>
                </a:solidFill>
              </a:rPr>
              <a:t>OCUMENTATION</a:t>
            </a:r>
            <a:endParaRPr lang="en-CA" sz="2800" b="1" dirty="0">
              <a:solidFill>
                <a:srgbClr val="9A3324"/>
              </a:solidFill>
            </a:endParaRPr>
          </a:p>
          <a:p>
            <a:pPr marL="514350" indent="-514350">
              <a:buNone/>
            </a:pPr>
            <a:endParaRPr lang="en-CA" sz="2800" b="1" dirty="0" smtClean="0">
              <a:solidFill>
                <a:srgbClr val="F4753C"/>
              </a:solidFill>
            </a:endParaRPr>
          </a:p>
          <a:p>
            <a:endParaRPr lang="en-CA" dirty="0">
              <a:solidFill>
                <a:srgbClr val="F39C3D"/>
              </a:solidFill>
            </a:endParaRPr>
          </a:p>
        </p:txBody>
      </p:sp>
      <p:sp>
        <p:nvSpPr>
          <p:cNvPr id="4" name="TextBox 3"/>
          <p:cNvSpPr txBox="1"/>
          <p:nvPr/>
        </p:nvSpPr>
        <p:spPr>
          <a:xfrm>
            <a:off x="3874456" y="5052847"/>
            <a:ext cx="4443089" cy="1433993"/>
          </a:xfrm>
          <a:prstGeom prst="rect">
            <a:avLst/>
          </a:prstGeom>
          <a:noFill/>
        </p:spPr>
        <p:txBody>
          <a:bodyPr wrap="square" rtlCol="0">
            <a:spAutoFit/>
          </a:bodyPr>
          <a:lstStyle/>
          <a:p>
            <a:pPr algn="ctr"/>
            <a:r>
              <a:rPr lang="en-CA" sz="8800" b="1" dirty="0" smtClean="0">
                <a:solidFill>
                  <a:srgbClr val="003B5C"/>
                </a:solidFill>
              </a:rPr>
              <a:t>RA-OCD</a:t>
            </a:r>
          </a:p>
        </p:txBody>
      </p:sp>
      <p:sp>
        <p:nvSpPr>
          <p:cNvPr id="5" name="Slide Number Placeholder 4"/>
          <p:cNvSpPr>
            <a:spLocks noGrp="1"/>
          </p:cNvSpPr>
          <p:nvPr>
            <p:ph type="sldNum" sz="quarter" idx="12"/>
          </p:nvPr>
        </p:nvSpPr>
        <p:spPr/>
        <p:txBody>
          <a:bodyPr/>
          <a:lstStyle/>
          <a:p>
            <a:fld id="{B035A847-A378-904F-ACB7-6E9049E7A8F5}" type="slidenum">
              <a:rPr lang="en-US" smtClean="0"/>
              <a:t>13</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955" y="4093069"/>
            <a:ext cx="2010056" cy="1919556"/>
          </a:xfrm>
          <a:prstGeom prst="rect">
            <a:avLst/>
          </a:prstGeom>
        </p:spPr>
      </p:pic>
    </p:spTree>
    <p:custDataLst>
      <p:tags r:id="rId1"/>
    </p:custDataLst>
    <p:extLst>
      <p:ext uri="{BB962C8B-B14F-4D97-AF65-F5344CB8AC3E}">
        <p14:creationId xmlns:p14="http://schemas.microsoft.com/office/powerpoint/2010/main" val="21211412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8889" t="5503" r="13333" b="10532"/>
          <a:stretch>
            <a:fillRect/>
          </a:stretch>
        </p:blipFill>
        <p:spPr>
          <a:xfrm>
            <a:off x="8302172" y="2696859"/>
            <a:ext cx="2931886" cy="3632076"/>
          </a:xfrm>
          <a:prstGeom prst="rect">
            <a:avLst/>
          </a:prstGeom>
        </p:spPr>
      </p:pic>
      <p:sp>
        <p:nvSpPr>
          <p:cNvPr id="2" name="Title 1"/>
          <p:cNvSpPr>
            <a:spLocks noGrp="1"/>
          </p:cNvSpPr>
          <p:nvPr>
            <p:ph type="title"/>
          </p:nvPr>
        </p:nvSpPr>
        <p:spPr/>
        <p:txBody>
          <a:bodyPr>
            <a:noAutofit/>
          </a:bodyPr>
          <a:lstStyle/>
          <a:p>
            <a:pPr marL="0" indent="0"/>
            <a:r>
              <a:rPr lang="en-US" dirty="0" smtClean="0"/>
              <a:t/>
            </a:r>
            <a:br>
              <a:rPr lang="en-US" dirty="0" smtClean="0"/>
            </a:br>
            <a:r>
              <a:rPr lang="en-US" dirty="0" smtClean="0"/>
              <a:t>Conversation </a:t>
            </a:r>
            <a:r>
              <a:rPr lang="en-US" dirty="0" err="1" smtClean="0"/>
              <a:t>initiale</a:t>
            </a:r>
            <a:r>
              <a:rPr lang="en-US" dirty="0" smtClean="0"/>
              <a:t> : Rapport </a:t>
            </a:r>
            <a:br>
              <a:rPr lang="en-US" dirty="0" smtClean="0"/>
            </a:br>
            <a:endParaRPr lang="en-US" dirty="0" smtClean="0"/>
          </a:p>
        </p:txBody>
      </p:sp>
      <p:sp>
        <p:nvSpPr>
          <p:cNvPr id="3" name="Content Placeholder 2"/>
          <p:cNvSpPr>
            <a:spLocks noGrp="1"/>
          </p:cNvSpPr>
          <p:nvPr>
            <p:ph idx="1"/>
          </p:nvPr>
        </p:nvSpPr>
        <p:spPr>
          <a:xfrm>
            <a:off x="2088444" y="2190043"/>
            <a:ext cx="6522156" cy="3801181"/>
          </a:xfrm>
        </p:spPr>
        <p:txBody>
          <a:bodyPr>
            <a:normAutofit fontScale="97500" lnSpcReduction="10000"/>
          </a:bodyPr>
          <a:lstStyle/>
          <a:p>
            <a:endParaRPr lang="en-US" sz="2800" dirty="0" smtClean="0"/>
          </a:p>
          <a:p>
            <a:r>
              <a:rPr lang="en-US" sz="2800" dirty="0" err="1" smtClean="0"/>
              <a:t>Utiliser</a:t>
            </a:r>
            <a:r>
              <a:rPr lang="en-US" sz="2800" dirty="0" smtClean="0"/>
              <a:t> des techniques pour </a:t>
            </a:r>
            <a:r>
              <a:rPr lang="en-US" sz="2800" dirty="0" err="1" smtClean="0"/>
              <a:t>créer</a:t>
            </a:r>
            <a:r>
              <a:rPr lang="en-US" sz="2800" dirty="0" smtClean="0"/>
              <a:t> un </a:t>
            </a:r>
            <a:r>
              <a:rPr lang="en-US" sz="2800" dirty="0" err="1" smtClean="0"/>
              <a:t>environnement</a:t>
            </a:r>
            <a:r>
              <a:rPr lang="en-US" sz="2800" dirty="0" smtClean="0"/>
              <a:t> </a:t>
            </a:r>
            <a:r>
              <a:rPr lang="en-US" sz="2800" dirty="0" err="1" smtClean="0"/>
              <a:t>d’apprentissage</a:t>
            </a:r>
            <a:r>
              <a:rPr lang="en-US" sz="2800" dirty="0" smtClean="0"/>
              <a:t> </a:t>
            </a:r>
            <a:r>
              <a:rPr lang="en-US" sz="2800" dirty="0" err="1" smtClean="0"/>
              <a:t>sécuritaire</a:t>
            </a:r>
            <a:endParaRPr lang="en-US" sz="2800" dirty="0" smtClean="0"/>
          </a:p>
          <a:p>
            <a:r>
              <a:rPr lang="en-CA" sz="2800" dirty="0" err="1" smtClean="0"/>
              <a:t>Établir</a:t>
            </a:r>
            <a:r>
              <a:rPr lang="en-CA" sz="2800" dirty="0" smtClean="0"/>
              <a:t> un </a:t>
            </a:r>
            <a:r>
              <a:rPr lang="en-CA" sz="2800" dirty="0" err="1" smtClean="0"/>
              <a:t>partenariat</a:t>
            </a:r>
            <a:r>
              <a:rPr lang="en-CA" sz="2800" dirty="0" smtClean="0"/>
              <a:t> </a:t>
            </a:r>
            <a:r>
              <a:rPr lang="en-CA" sz="2800" dirty="0" err="1" smtClean="0"/>
              <a:t>éducatif</a:t>
            </a:r>
            <a:r>
              <a:rPr lang="en-CA" sz="2800" dirty="0" smtClean="0"/>
              <a:t> - un </a:t>
            </a:r>
            <a:r>
              <a:rPr lang="en-CA" sz="2800" dirty="0" err="1" smtClean="0"/>
              <a:t>état</a:t>
            </a:r>
            <a:r>
              <a:rPr lang="en-CA" sz="2800" dirty="0" smtClean="0"/>
              <a:t> </a:t>
            </a:r>
            <a:r>
              <a:rPr lang="en-CA" sz="2800" dirty="0" err="1" smtClean="0"/>
              <a:t>d’esprit</a:t>
            </a:r>
            <a:r>
              <a:rPr lang="en-CA" sz="2800" dirty="0" smtClean="0"/>
              <a:t> </a:t>
            </a:r>
            <a:r>
              <a:rPr lang="en-CA" sz="2800" dirty="0" err="1" smtClean="0"/>
              <a:t>axé</a:t>
            </a:r>
            <a:r>
              <a:rPr lang="en-CA" sz="2800" dirty="0" smtClean="0"/>
              <a:t> sur le </a:t>
            </a:r>
            <a:r>
              <a:rPr lang="en-CA" sz="2800" dirty="0" err="1" smtClean="0"/>
              <a:t>développement</a:t>
            </a:r>
            <a:r>
              <a:rPr lang="en-CA" sz="2800" dirty="0" smtClean="0"/>
              <a:t> du </a:t>
            </a:r>
            <a:r>
              <a:rPr lang="en-CA" sz="2800" dirty="0" err="1" smtClean="0"/>
              <a:t>résident</a:t>
            </a:r>
            <a:endParaRPr lang="en-CA" sz="2800" dirty="0" smtClean="0"/>
          </a:p>
          <a:p>
            <a:r>
              <a:rPr lang="en-CA" sz="2800" dirty="0" err="1" smtClean="0"/>
              <a:t>Expliquer</a:t>
            </a:r>
            <a:r>
              <a:rPr lang="en-CA" sz="2800" dirty="0" smtClean="0"/>
              <a:t> </a:t>
            </a:r>
            <a:r>
              <a:rPr lang="en-CA" sz="2800" dirty="0" err="1" smtClean="0"/>
              <a:t>clairement</a:t>
            </a:r>
            <a:r>
              <a:rPr lang="en-CA" sz="2800" dirty="0" smtClean="0"/>
              <a:t> le </a:t>
            </a:r>
            <a:r>
              <a:rPr lang="en-CA" sz="2800" dirty="0" err="1" smtClean="0"/>
              <a:t>rôle</a:t>
            </a:r>
            <a:r>
              <a:rPr lang="en-CA" sz="2800" dirty="0" smtClean="0"/>
              <a:t> du </a:t>
            </a:r>
            <a:r>
              <a:rPr lang="en-CA" sz="2800" dirty="0" err="1" smtClean="0"/>
              <a:t>clinicien</a:t>
            </a:r>
            <a:r>
              <a:rPr lang="en-CA" sz="2800" dirty="0" smtClean="0"/>
              <a:t> </a:t>
            </a:r>
            <a:r>
              <a:rPr lang="en-CA" sz="2800" dirty="0" err="1" smtClean="0"/>
              <a:t>en</a:t>
            </a:r>
            <a:r>
              <a:rPr lang="en-CA" sz="2800" dirty="0" smtClean="0"/>
              <a:t> </a:t>
            </a:r>
            <a:r>
              <a:rPr lang="en-CA" sz="2800" dirty="0" err="1" smtClean="0"/>
              <a:t>tant</a:t>
            </a:r>
            <a:r>
              <a:rPr lang="en-CA" sz="2800" dirty="0" smtClean="0"/>
              <a:t> que coach</a:t>
            </a:r>
          </a:p>
        </p:txBody>
      </p:sp>
      <p:sp>
        <p:nvSpPr>
          <p:cNvPr id="5" name="Slide Number Placeholder 4"/>
          <p:cNvSpPr>
            <a:spLocks noGrp="1"/>
          </p:cNvSpPr>
          <p:nvPr>
            <p:ph type="sldNum" sz="quarter" idx="12"/>
          </p:nvPr>
        </p:nvSpPr>
        <p:spPr/>
        <p:txBody>
          <a:bodyPr/>
          <a:lstStyle/>
          <a:p>
            <a:fld id="{B035A847-A378-904F-ACB7-6E9049E7A8F5}" type="slidenum">
              <a:rPr lang="en-US" smtClean="0"/>
              <a:t>14</a:t>
            </a:fld>
            <a:endParaRPr lang="en-US"/>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4800" b="1" dirty="0" smtClean="0">
                <a:solidFill>
                  <a:srgbClr val="003B5C"/>
                </a:solidFill>
              </a:rPr>
              <a:t>R</a:t>
            </a:r>
            <a:r>
              <a:rPr lang="en-CA" sz="3200" b="1" dirty="0" smtClean="0">
                <a:solidFill>
                  <a:srgbClr val="9A3324"/>
                </a:solidFill>
              </a:rPr>
              <a:t>APPORT</a:t>
            </a:r>
          </a:p>
          <a:p>
            <a:r>
              <a:rPr lang="en-CA" dirty="0" smtClean="0">
                <a:solidFill>
                  <a:prstClr val="black"/>
                </a:solidFill>
              </a:rPr>
              <a:t> </a:t>
            </a:r>
            <a:endParaRPr lang="en-CA" dirty="0">
              <a:solidFill>
                <a:prstClr val="black"/>
              </a:solidFill>
            </a:endParaRPr>
          </a:p>
        </p:txBody>
      </p:sp>
    </p:spTree>
    <p:custDataLst>
      <p:tags r:id="rId1"/>
    </p:custDataLst>
    <p:extLst>
      <p:ext uri="{BB962C8B-B14F-4D97-AF65-F5344CB8AC3E}">
        <p14:creationId xmlns:p14="http://schemas.microsoft.com/office/powerpoint/2010/main" val="7178810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Facteurs influant sur le partenariat éducatif</a:t>
            </a:r>
          </a:p>
        </p:txBody>
      </p:sp>
      <p:sp>
        <p:nvSpPr>
          <p:cNvPr id="3" name="Content Placeholder 2"/>
          <p:cNvSpPr>
            <a:spLocks noGrp="1"/>
          </p:cNvSpPr>
          <p:nvPr>
            <p:ph idx="1"/>
          </p:nvPr>
        </p:nvSpPr>
        <p:spPr/>
        <p:txBody>
          <a:bodyPr>
            <a:normAutofit fontScale="70000" lnSpcReduction="20000"/>
          </a:bodyPr>
          <a:lstStyle/>
          <a:p>
            <a:pPr marL="514350" indent="-514350">
              <a:buNone/>
            </a:pPr>
            <a:endParaRPr lang="en-CA" sz="32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None/>
            </a:pPr>
            <a:r>
              <a:rPr lang="en-CA" sz="3200" dirty="0" smtClean="0">
                <a:latin typeface="Verdana" panose="020B0604030504040204" pitchFamily="34" charset="0"/>
                <a:ea typeface="Verdana" panose="020B0604030504040204" pitchFamily="34" charset="0"/>
                <a:cs typeface="Verdana" panose="020B0604030504040204" pitchFamily="34" charset="0"/>
              </a:rPr>
              <a:t>COMPRÉHENSION MUTUELLE </a:t>
            </a:r>
          </a:p>
          <a:p>
            <a:pPr marL="514350" indent="-514350">
              <a:buNone/>
            </a:pPr>
            <a:r>
              <a:rPr lang="en-CA" sz="3200" dirty="0" smtClean="0">
                <a:latin typeface="Verdana" panose="020B0604030504040204" pitchFamily="34" charset="0"/>
                <a:ea typeface="Verdana" panose="020B0604030504040204" pitchFamily="34" charset="0"/>
                <a:cs typeface="Verdana" panose="020B0604030504040204" pitchFamily="34" charset="0"/>
              </a:rPr>
              <a:t>	des </a:t>
            </a:r>
            <a:r>
              <a:rPr lang="en-CA" sz="3200" dirty="0" err="1" smtClean="0">
                <a:latin typeface="Verdana" panose="020B0604030504040204" pitchFamily="34" charset="0"/>
                <a:ea typeface="Verdana" panose="020B0604030504040204" pitchFamily="34" charset="0"/>
                <a:cs typeface="Verdana" panose="020B0604030504040204" pitchFamily="34" charset="0"/>
              </a:rPr>
              <a:t>objectifs</a:t>
            </a:r>
            <a:r>
              <a:rPr lang="en-CA" sz="3200" dirty="0" smtClean="0">
                <a:latin typeface="Verdana" panose="020B0604030504040204" pitchFamily="34" charset="0"/>
                <a:ea typeface="Verdana" panose="020B0604030504040204" pitchFamily="34" charset="0"/>
                <a:cs typeface="Verdana" panose="020B0604030504040204" pitchFamily="34" charset="0"/>
              </a:rPr>
              <a:t> de </a:t>
            </a:r>
            <a:r>
              <a:rPr lang="en-CA" sz="3200" dirty="0" err="1" smtClean="0">
                <a:latin typeface="Verdana" panose="020B0604030504040204" pitchFamily="34" charset="0"/>
                <a:ea typeface="Verdana" panose="020B0604030504040204" pitchFamily="34" charset="0"/>
                <a:cs typeface="Verdana" panose="020B0604030504040204" pitchFamily="34" charset="0"/>
              </a:rPr>
              <a:t>l’apprenant</a:t>
            </a:r>
            <a:r>
              <a:rPr lang="en-CA" sz="3200" dirty="0">
                <a:latin typeface="Verdana" panose="020B0604030504040204" pitchFamily="34" charset="0"/>
                <a:ea typeface="Verdana" panose="020B0604030504040204" pitchFamily="34" charset="0"/>
                <a:cs typeface="Verdana" panose="020B0604030504040204" pitchFamily="34" charset="0"/>
              </a:rPr>
              <a:t> </a:t>
            </a:r>
            <a:r>
              <a:rPr lang="en-CA" sz="3200" dirty="0" smtClean="0">
                <a:latin typeface="Verdana" panose="020B0604030504040204" pitchFamily="34" charset="0"/>
                <a:ea typeface="Verdana" panose="020B0604030504040204" pitchFamily="34" charset="0"/>
                <a:cs typeface="Verdana" panose="020B0604030504040204" pitchFamily="34" charset="0"/>
              </a:rPr>
              <a:t>et des </a:t>
            </a:r>
            <a:r>
              <a:rPr lang="en-CA" sz="3200" dirty="0" err="1" smtClean="0">
                <a:latin typeface="Verdana" panose="020B0604030504040204" pitchFamily="34" charset="0"/>
                <a:ea typeface="Verdana" panose="020B0604030504040204" pitchFamily="34" charset="0"/>
                <a:cs typeface="Verdana" panose="020B0604030504040204" pitchFamily="34" charset="0"/>
              </a:rPr>
              <a:t>moyens</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err="1" smtClean="0">
                <a:latin typeface="Verdana" panose="020B0604030504040204" pitchFamily="34" charset="0"/>
                <a:ea typeface="Verdana" panose="020B0604030504040204" pitchFamily="34" charset="0"/>
                <a:cs typeface="Verdana" panose="020B0604030504040204" pitchFamily="34" charset="0"/>
              </a:rPr>
              <a:t>d’y</a:t>
            </a:r>
            <a:r>
              <a:rPr lang="en-CA" sz="3200" dirty="0" smtClean="0">
                <a:latin typeface="Verdana" panose="020B0604030504040204" pitchFamily="34" charset="0"/>
                <a:ea typeface="Verdana" panose="020B0604030504040204" pitchFamily="34" charset="0"/>
                <a:cs typeface="Verdana" panose="020B0604030504040204" pitchFamily="34" charset="0"/>
              </a:rPr>
              <a:t> arriver</a:t>
            </a:r>
          </a:p>
          <a:p>
            <a:pPr marL="514350" indent="-514350">
              <a:buNone/>
            </a:pPr>
            <a:r>
              <a:rPr lang="en-CA" sz="1600" dirty="0">
                <a:latin typeface="Verdana" panose="020B0604030504040204" pitchFamily="34" charset="0"/>
                <a:ea typeface="Verdana" panose="020B0604030504040204" pitchFamily="34" charset="0"/>
                <a:cs typeface="Verdana" panose="020B0604030504040204" pitchFamily="34" charset="0"/>
              </a:rPr>
              <a:t>					</a:t>
            </a:r>
            <a:r>
              <a:rPr lang="en-CA" sz="1600" dirty="0" err="1">
                <a:latin typeface="Verdana" panose="020B0604030504040204" pitchFamily="34" charset="0"/>
                <a:ea typeface="Verdana" panose="020B0604030504040204" pitchFamily="34" charset="0"/>
                <a:cs typeface="Verdana" panose="020B0604030504040204" pitchFamily="34" charset="0"/>
              </a:rPr>
              <a:t>Telio</a:t>
            </a:r>
            <a:r>
              <a:rPr lang="en-CA" sz="1600" dirty="0">
                <a:latin typeface="Verdana" panose="020B0604030504040204" pitchFamily="34" charset="0"/>
                <a:ea typeface="Verdana" panose="020B0604030504040204" pitchFamily="34" charset="0"/>
                <a:cs typeface="Verdana" panose="020B0604030504040204" pitchFamily="34" charset="0"/>
              </a:rPr>
              <a:t>, S et al. 2015, Bing-You, R et al. </a:t>
            </a:r>
            <a:r>
              <a:rPr lang="en-CA" sz="1600" dirty="0" smtClean="0">
                <a:latin typeface="Verdana" panose="020B0604030504040204" pitchFamily="34" charset="0"/>
                <a:ea typeface="Verdana" panose="020B0604030504040204" pitchFamily="34" charset="0"/>
                <a:cs typeface="Verdana" panose="020B0604030504040204" pitchFamily="34" charset="0"/>
              </a:rPr>
              <a:t>2017 (</a:t>
            </a:r>
            <a:r>
              <a:rPr lang="en-CA" sz="1600" dirty="0" err="1" smtClean="0">
                <a:latin typeface="Verdana" panose="020B0604030504040204" pitchFamily="34" charset="0"/>
                <a:ea typeface="Verdana" panose="020B0604030504040204" pitchFamily="34" charset="0"/>
                <a:cs typeface="Verdana" panose="020B0604030504040204" pitchFamily="34" charset="0"/>
              </a:rPr>
              <a:t>traduction</a:t>
            </a:r>
            <a:r>
              <a:rPr lang="en-CA" sz="1600" dirty="0" smtClean="0">
                <a:latin typeface="Verdana" panose="020B0604030504040204" pitchFamily="34" charset="0"/>
                <a:ea typeface="Verdana" panose="020B0604030504040204" pitchFamily="34" charset="0"/>
                <a:cs typeface="Verdana" panose="020B0604030504040204" pitchFamily="34" charset="0"/>
              </a:rPr>
              <a:t> </a:t>
            </a:r>
            <a:r>
              <a:rPr lang="en-CA" sz="1600" dirty="0" err="1" smtClean="0">
                <a:latin typeface="Verdana" panose="020B0604030504040204" pitchFamily="34" charset="0"/>
                <a:ea typeface="Verdana" panose="020B0604030504040204" pitchFamily="34" charset="0"/>
                <a:cs typeface="Verdana" panose="020B0604030504040204" pitchFamily="34" charset="0"/>
              </a:rPr>
              <a:t>libre</a:t>
            </a:r>
            <a:r>
              <a:rPr lang="en-CA" sz="1600" dirty="0" smtClean="0">
                <a:latin typeface="Verdana" panose="020B0604030504040204" pitchFamily="34" charset="0"/>
                <a:ea typeface="Verdana" panose="020B0604030504040204" pitchFamily="34" charset="0"/>
                <a:cs typeface="Verdana" panose="020B0604030504040204" pitchFamily="34" charset="0"/>
              </a:rPr>
              <a:t>)</a:t>
            </a:r>
            <a:endParaRPr lang="en-CA" sz="1600" dirty="0">
              <a:latin typeface="Verdana" panose="020B0604030504040204" pitchFamily="34" charset="0"/>
              <a:ea typeface="Verdana" panose="020B0604030504040204" pitchFamily="34" charset="0"/>
              <a:cs typeface="Verdana" panose="020B0604030504040204" pitchFamily="34" charset="0"/>
            </a:endParaRPr>
          </a:p>
          <a:p>
            <a:pPr>
              <a:buNone/>
            </a:pPr>
            <a:endParaRPr lang="en-CA" sz="32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CA" sz="3200" dirty="0" smtClean="0">
                <a:latin typeface="Verdana" panose="020B0604030504040204" pitchFamily="34" charset="0"/>
                <a:ea typeface="Verdana" panose="020B0604030504040204" pitchFamily="34" charset="0"/>
                <a:cs typeface="Verdana" panose="020B0604030504040204" pitchFamily="34" charset="0"/>
              </a:rPr>
              <a:t>ENGAGEMENT PERÇU</a:t>
            </a:r>
          </a:p>
          <a:p>
            <a:pPr>
              <a:buNone/>
            </a:pPr>
            <a:r>
              <a:rPr lang="en-CA" sz="3200" dirty="0" smtClean="0">
                <a:latin typeface="Verdana" panose="020B0604030504040204" pitchFamily="34" charset="0"/>
                <a:ea typeface="Verdana" panose="020B0604030504040204" pitchFamily="34" charset="0"/>
                <a:cs typeface="Verdana" panose="020B0604030504040204" pitchFamily="34" charset="0"/>
              </a:rPr>
              <a:t>	  de </a:t>
            </a:r>
            <a:r>
              <a:rPr lang="en-CA" sz="3200" dirty="0" err="1" smtClean="0">
                <a:latin typeface="Verdana" panose="020B0604030504040204" pitchFamily="34" charset="0"/>
                <a:ea typeface="Verdana" panose="020B0604030504040204" pitchFamily="34" charset="0"/>
                <a:cs typeface="Verdana" panose="020B0604030504040204" pitchFamily="34" charset="0"/>
              </a:rPr>
              <a:t>l’éducateur</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err="1" smtClean="0">
                <a:latin typeface="Verdana" panose="020B0604030504040204" pitchFamily="34" charset="0"/>
                <a:ea typeface="Verdana" panose="020B0604030504040204" pitchFamily="34" charset="0"/>
                <a:cs typeface="Verdana" panose="020B0604030504040204" pitchFamily="34" charset="0"/>
              </a:rPr>
              <a:t>envers</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err="1" smtClean="0">
                <a:latin typeface="Verdana" panose="020B0604030504040204" pitchFamily="34" charset="0"/>
                <a:ea typeface="Verdana" panose="020B0604030504040204" pitchFamily="34" charset="0"/>
                <a:cs typeface="Verdana" panose="020B0604030504040204" pitchFamily="34" charset="0"/>
              </a:rPr>
              <a:t>l’amélioration</a:t>
            </a:r>
            <a:r>
              <a:rPr lang="en-CA" sz="3200" dirty="0" smtClean="0">
                <a:latin typeface="Verdana" panose="020B0604030504040204" pitchFamily="34" charset="0"/>
                <a:ea typeface="Verdana" panose="020B0604030504040204" pitchFamily="34" charset="0"/>
                <a:cs typeface="Verdana" panose="020B0604030504040204" pitchFamily="34" charset="0"/>
              </a:rPr>
              <a:t> de </a:t>
            </a:r>
            <a:r>
              <a:rPr lang="en-CA" sz="3200" dirty="0" err="1" smtClean="0">
                <a:latin typeface="Verdana" panose="020B0604030504040204" pitchFamily="34" charset="0"/>
                <a:ea typeface="Verdana" panose="020B0604030504040204" pitchFamily="34" charset="0"/>
                <a:cs typeface="Verdana" panose="020B0604030504040204" pitchFamily="34" charset="0"/>
              </a:rPr>
              <a:t>l’apprenant</a:t>
            </a:r>
            <a:endParaRPr lang="en-CA" sz="32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CA" sz="3200" dirty="0">
                <a:latin typeface="Verdana" panose="020B0604030504040204" pitchFamily="34" charset="0"/>
                <a:ea typeface="Verdana" panose="020B0604030504040204" pitchFamily="34" charset="0"/>
                <a:cs typeface="Verdana" panose="020B0604030504040204" pitchFamily="34" charset="0"/>
              </a:rPr>
              <a:t>					</a:t>
            </a:r>
            <a:r>
              <a:rPr lang="en-CA" sz="1600" dirty="0">
                <a:latin typeface="Verdana" panose="020B0604030504040204" pitchFamily="34" charset="0"/>
                <a:ea typeface="Verdana" panose="020B0604030504040204" pitchFamily="34" charset="0"/>
                <a:cs typeface="Verdana" panose="020B0604030504040204" pitchFamily="34" charset="0"/>
              </a:rPr>
              <a:t>Eva K et al 2012, </a:t>
            </a:r>
            <a:r>
              <a:rPr lang="en-CA" sz="1600" dirty="0" err="1">
                <a:latin typeface="Verdana" panose="020B0604030504040204" pitchFamily="34" charset="0"/>
                <a:ea typeface="Verdana" panose="020B0604030504040204" pitchFamily="34" charset="0"/>
                <a:cs typeface="Verdana" panose="020B0604030504040204" pitchFamily="34" charset="0"/>
              </a:rPr>
              <a:t>Telio</a:t>
            </a:r>
            <a:r>
              <a:rPr lang="en-CA" sz="1600" dirty="0">
                <a:latin typeface="Verdana" panose="020B0604030504040204" pitchFamily="34" charset="0"/>
                <a:ea typeface="Verdana" panose="020B0604030504040204" pitchFamily="34" charset="0"/>
                <a:cs typeface="Verdana" panose="020B0604030504040204" pitchFamily="34" charset="0"/>
              </a:rPr>
              <a:t>, S et al. 2016 </a:t>
            </a:r>
            <a:r>
              <a:rPr lang="en-CA" sz="1600" dirty="0" smtClean="0">
                <a:latin typeface="Verdana" panose="020B0604030504040204" pitchFamily="34" charset="0"/>
                <a:ea typeface="Verdana" panose="020B0604030504040204" pitchFamily="34" charset="0"/>
                <a:cs typeface="Verdana" panose="020B0604030504040204" pitchFamily="34" charset="0"/>
              </a:rPr>
              <a:t> (</a:t>
            </a:r>
            <a:r>
              <a:rPr lang="en-CA" sz="1600" dirty="0" err="1" smtClean="0">
                <a:latin typeface="Verdana" panose="020B0604030504040204" pitchFamily="34" charset="0"/>
                <a:ea typeface="Verdana" panose="020B0604030504040204" pitchFamily="34" charset="0"/>
                <a:cs typeface="Verdana" panose="020B0604030504040204" pitchFamily="34" charset="0"/>
              </a:rPr>
              <a:t>traduction</a:t>
            </a:r>
            <a:r>
              <a:rPr lang="en-CA" sz="1600" dirty="0" smtClean="0">
                <a:latin typeface="Verdana" panose="020B0604030504040204" pitchFamily="34" charset="0"/>
                <a:ea typeface="Verdana" panose="020B0604030504040204" pitchFamily="34" charset="0"/>
                <a:cs typeface="Verdana" panose="020B0604030504040204" pitchFamily="34" charset="0"/>
              </a:rPr>
              <a:t> </a:t>
            </a:r>
            <a:r>
              <a:rPr lang="en-CA" sz="1600" dirty="0" err="1" smtClean="0">
                <a:latin typeface="Verdana" panose="020B0604030504040204" pitchFamily="34" charset="0"/>
                <a:ea typeface="Verdana" panose="020B0604030504040204" pitchFamily="34" charset="0"/>
                <a:cs typeface="Verdana" panose="020B0604030504040204" pitchFamily="34" charset="0"/>
              </a:rPr>
              <a:t>libre</a:t>
            </a:r>
            <a:r>
              <a:rPr lang="en-CA" sz="1600" dirty="0" smtClean="0">
                <a:latin typeface="Verdana" panose="020B0604030504040204" pitchFamily="34" charset="0"/>
                <a:ea typeface="Verdana" panose="020B0604030504040204" pitchFamily="34" charset="0"/>
                <a:cs typeface="Verdana" panose="020B0604030504040204" pitchFamily="34" charset="0"/>
              </a:rPr>
              <a:t>)</a:t>
            </a:r>
            <a:r>
              <a:rPr lang="en-CA" sz="3200" dirty="0" smtClean="0">
                <a:latin typeface="Verdana" panose="020B0604030504040204" pitchFamily="34" charset="0"/>
                <a:ea typeface="Verdana" panose="020B0604030504040204" pitchFamily="34" charset="0"/>
                <a:cs typeface="Verdana" panose="020B0604030504040204" pitchFamily="34" charset="0"/>
              </a:rPr>
              <a:t>                                                    </a:t>
            </a:r>
            <a:endParaRPr lang="en-CA" sz="3200" dirty="0">
              <a:latin typeface="Verdana" panose="020B0604030504040204" pitchFamily="34" charset="0"/>
              <a:ea typeface="Verdana" panose="020B0604030504040204" pitchFamily="34" charset="0"/>
              <a:cs typeface="Verdana" panose="020B0604030504040204" pitchFamily="34" charset="0"/>
            </a:endParaRPr>
          </a:p>
          <a:p>
            <a:pPr lvl="5">
              <a:buNone/>
            </a:pPr>
            <a:r>
              <a:rPr lang="en-CA" sz="2800" dirty="0" smtClean="0">
                <a:latin typeface="Verdana" panose="020B0604030504040204" pitchFamily="34" charset="0"/>
                <a:ea typeface="Verdana" panose="020B0604030504040204" pitchFamily="34" charset="0"/>
                <a:cs typeface="Verdana" panose="020B0604030504040204" pitchFamily="34" charset="0"/>
              </a:rPr>
              <a:t>								</a:t>
            </a:r>
          </a:p>
          <a:p>
            <a:pPr>
              <a:buNone/>
            </a:pPr>
            <a:r>
              <a:rPr lang="en-CA" sz="3200" b="1" i="1" dirty="0" smtClean="0">
                <a:latin typeface="Verdana" panose="020B0604030504040204" pitchFamily="34" charset="0"/>
                <a:ea typeface="Verdana" panose="020B0604030504040204" pitchFamily="34" charset="0"/>
                <a:cs typeface="Verdana" panose="020B0604030504040204" pitchFamily="34" charset="0"/>
              </a:rPr>
              <a:t>La perception de la relation par </a:t>
            </a:r>
            <a:r>
              <a:rPr lang="en-CA" sz="3200" b="1" i="1" dirty="0" err="1" smtClean="0">
                <a:latin typeface="Verdana" panose="020B0604030504040204" pitchFamily="34" charset="0"/>
                <a:ea typeface="Verdana" panose="020B0604030504040204" pitchFamily="34" charset="0"/>
                <a:cs typeface="Verdana" panose="020B0604030504040204" pitchFamily="34" charset="0"/>
              </a:rPr>
              <a:t>celui</a:t>
            </a:r>
            <a:r>
              <a:rPr lang="en-CA" sz="3200" b="1" i="1" dirty="0" smtClean="0">
                <a:latin typeface="Verdana" panose="020B0604030504040204" pitchFamily="34" charset="0"/>
                <a:ea typeface="Verdana" panose="020B0604030504040204" pitchFamily="34" charset="0"/>
                <a:cs typeface="Verdana" panose="020B0604030504040204" pitchFamily="34" charset="0"/>
              </a:rPr>
              <a:t> qui </a:t>
            </a:r>
            <a:r>
              <a:rPr lang="en-CA" sz="3200" b="1" i="1" dirty="0" err="1" smtClean="0">
                <a:latin typeface="Verdana" panose="020B0604030504040204" pitchFamily="34" charset="0"/>
                <a:ea typeface="Verdana" panose="020B0604030504040204" pitchFamily="34" charset="0"/>
                <a:cs typeface="Verdana" panose="020B0604030504040204" pitchFamily="34" charset="0"/>
              </a:rPr>
              <a:t>reçoit</a:t>
            </a:r>
            <a:r>
              <a:rPr lang="en-CA" sz="3200" b="1" i="1" dirty="0" smtClean="0">
                <a:latin typeface="Verdana" panose="020B0604030504040204" pitchFamily="34" charset="0"/>
                <a:ea typeface="Verdana" panose="020B0604030504040204" pitchFamily="34" charset="0"/>
                <a:cs typeface="Verdana" panose="020B0604030504040204" pitchFamily="34" charset="0"/>
              </a:rPr>
              <a:t> le coaching </a:t>
            </a:r>
            <a:r>
              <a:rPr lang="en-CA" sz="3200" b="1" i="1" dirty="0" err="1" smtClean="0">
                <a:latin typeface="Verdana" panose="020B0604030504040204" pitchFamily="34" charset="0"/>
                <a:ea typeface="Verdana" panose="020B0604030504040204" pitchFamily="34" charset="0"/>
                <a:cs typeface="Verdana" panose="020B0604030504040204" pitchFamily="34" charset="0"/>
              </a:rPr>
              <a:t>détermine</a:t>
            </a:r>
            <a:r>
              <a:rPr lang="en-CA" sz="3200" b="1" i="1" dirty="0" smtClean="0">
                <a:latin typeface="Verdana" panose="020B0604030504040204" pitchFamily="34" charset="0"/>
                <a:ea typeface="Verdana" panose="020B0604030504040204" pitchFamily="34" charset="0"/>
                <a:cs typeface="Verdana" panose="020B0604030504040204" pitchFamily="34" charset="0"/>
              </a:rPr>
              <a:t> le </a:t>
            </a:r>
            <a:r>
              <a:rPr lang="en-CA" sz="3200" b="1" i="1" dirty="0" err="1" smtClean="0">
                <a:latin typeface="Verdana" panose="020B0604030504040204" pitchFamily="34" charset="0"/>
                <a:ea typeface="Verdana" panose="020B0604030504040204" pitchFamily="34" charset="0"/>
                <a:cs typeface="Verdana" panose="020B0604030504040204" pitchFamily="34" charset="0"/>
              </a:rPr>
              <a:t>succès</a:t>
            </a:r>
            <a:r>
              <a:rPr lang="en-CA" sz="3200" b="1" i="1" dirty="0" smtClean="0">
                <a:latin typeface="Verdana" panose="020B0604030504040204" pitchFamily="34" charset="0"/>
                <a:ea typeface="Verdana" panose="020B0604030504040204" pitchFamily="34" charset="0"/>
                <a:cs typeface="Verdana" panose="020B0604030504040204" pitchFamily="34" charset="0"/>
              </a:rPr>
              <a:t> de </a:t>
            </a:r>
            <a:r>
              <a:rPr lang="en-CA" sz="3200" b="1" i="1" dirty="0" err="1" smtClean="0">
                <a:latin typeface="Verdana" panose="020B0604030504040204" pitchFamily="34" charset="0"/>
                <a:ea typeface="Verdana" panose="020B0604030504040204" pitchFamily="34" charset="0"/>
                <a:cs typeface="Verdana" panose="020B0604030504040204" pitchFamily="34" charset="0"/>
              </a:rPr>
              <a:t>l’alliance</a:t>
            </a:r>
            <a:endParaRPr lang="en-CA" sz="3200" b="1" i="1" dirty="0" smtClean="0">
              <a:latin typeface="Verdana" panose="020B0604030504040204" pitchFamily="34" charset="0"/>
              <a:ea typeface="Verdana" panose="020B0604030504040204" pitchFamily="34" charset="0"/>
              <a:cs typeface="Verdana" panose="020B0604030504040204" pitchFamily="34" charset="0"/>
            </a:endParaRPr>
          </a:p>
          <a:p>
            <a:pPr>
              <a:buNone/>
            </a:pPr>
            <a:endParaRPr lang="en-CA" sz="3200" dirty="0" smtClean="0"/>
          </a:p>
        </p:txBody>
      </p:sp>
      <p:sp>
        <p:nvSpPr>
          <p:cNvPr id="6" name="Slide Number Placeholder 4"/>
          <p:cNvSpPr>
            <a:spLocks noGrp="1"/>
          </p:cNvSpPr>
          <p:nvPr>
            <p:ph type="sldNum" sz="quarter" idx="12"/>
          </p:nvPr>
        </p:nvSpPr>
        <p:spPr/>
        <p:txBody>
          <a:bodyPr/>
          <a:lstStyle/>
          <a:p>
            <a:fld id="{B035A847-A378-904F-ACB7-6E9049E7A8F5}" type="slidenum">
              <a:rPr lang="en-US" smtClean="0"/>
              <a:t>15</a:t>
            </a:fld>
            <a:endParaRPr lang="en-US"/>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3" y="745067"/>
            <a:ext cx="9943899" cy="1230489"/>
          </a:xfrm>
        </p:spPr>
        <p:txBody>
          <a:bodyPr>
            <a:noAutofit/>
          </a:bodyPr>
          <a:lstStyle/>
          <a:p>
            <a:pPr marL="0" indent="0"/>
            <a:r>
              <a:rPr lang="fr-CA" dirty="0" smtClean="0"/>
              <a:t>Conversation initiale : Attentes</a:t>
            </a:r>
          </a:p>
        </p:txBody>
      </p:sp>
      <p:sp>
        <p:nvSpPr>
          <p:cNvPr id="3" name="Content Placeholder 2"/>
          <p:cNvSpPr>
            <a:spLocks noGrp="1"/>
          </p:cNvSpPr>
          <p:nvPr>
            <p:ph idx="1"/>
          </p:nvPr>
        </p:nvSpPr>
        <p:spPr/>
        <p:txBody>
          <a:bodyPr>
            <a:normAutofit/>
          </a:bodyPr>
          <a:lstStyle/>
          <a:p>
            <a:endParaRPr lang="fr-CA" sz="2800" dirty="0" smtClean="0"/>
          </a:p>
          <a:p>
            <a:r>
              <a:rPr lang="fr-CA" sz="2800" dirty="0" smtClean="0"/>
              <a:t>Discuter des buts et des objectifs d’apprentissage spécifiques (jalons, compétences et APC)</a:t>
            </a:r>
          </a:p>
        </p:txBody>
      </p:sp>
      <p:sp>
        <p:nvSpPr>
          <p:cNvPr id="5" name="Slide Number Placeholder 4"/>
          <p:cNvSpPr>
            <a:spLocks noGrp="1"/>
          </p:cNvSpPr>
          <p:nvPr>
            <p:ph type="sldNum" sz="quarter" idx="12"/>
          </p:nvPr>
        </p:nvSpPr>
        <p:spPr/>
        <p:txBody>
          <a:bodyPr/>
          <a:lstStyle/>
          <a:p>
            <a:fld id="{B035A847-A378-904F-ACB7-6E9049E7A8F5}" type="slidenum">
              <a:rPr lang="en-US" smtClean="0"/>
              <a:t>16</a:t>
            </a:fld>
            <a:endParaRPr lang="en-US"/>
          </a:p>
        </p:txBody>
      </p:sp>
      <p:sp>
        <p:nvSpPr>
          <p:cNvPr id="4" name="TextBox 3"/>
          <p:cNvSpPr txBox="1"/>
          <p:nvPr/>
        </p:nvSpPr>
        <p:spPr>
          <a:xfrm>
            <a:off x="1786061" y="5581650"/>
            <a:ext cx="9286628" cy="1107996"/>
          </a:xfrm>
          <a:prstGeom prst="rect">
            <a:avLst/>
          </a:prstGeom>
          <a:noFill/>
        </p:spPr>
        <p:txBody>
          <a:bodyPr wrap="square" rtlCol="0">
            <a:spAutoFit/>
          </a:bodyPr>
          <a:lstStyle/>
          <a:p>
            <a:pPr algn="ctr"/>
            <a:r>
              <a:rPr lang="en-CA" sz="4800" b="1" dirty="0" smtClean="0">
                <a:solidFill>
                  <a:srgbClr val="003B5C"/>
                </a:solidFill>
              </a:rPr>
              <a:t>A</a:t>
            </a:r>
            <a:r>
              <a:rPr lang="en-CA" sz="3200" b="1" dirty="0" smtClean="0">
                <a:solidFill>
                  <a:srgbClr val="9A3324"/>
                </a:solidFill>
              </a:rPr>
              <a:t>TTENTES</a:t>
            </a:r>
          </a:p>
          <a:p>
            <a:r>
              <a:rPr lang="en-CA" dirty="0" smtClean="0">
                <a:solidFill>
                  <a:prstClr val="black"/>
                </a:solidFill>
              </a:rPr>
              <a:t> </a:t>
            </a:r>
            <a:endParaRPr lang="en-CA" dirty="0">
              <a:solidFill>
                <a:prstClr val="black"/>
              </a:solidFill>
            </a:endParaRPr>
          </a:p>
        </p:txBody>
      </p:sp>
    </p:spTree>
    <p:custDataLst>
      <p:tags r:id="rId1"/>
    </p:custDataLst>
    <p:extLst>
      <p:ext uri="{BB962C8B-B14F-4D97-AF65-F5344CB8AC3E}">
        <p14:creationId xmlns:p14="http://schemas.microsoft.com/office/powerpoint/2010/main" val="7178810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4" y="745067"/>
            <a:ext cx="10103556" cy="1230489"/>
          </a:xfrm>
        </p:spPr>
        <p:txBody>
          <a:bodyPr/>
          <a:lstStyle/>
          <a:p>
            <a:r>
              <a:rPr lang="fr-CA" dirty="0" smtClean="0"/>
              <a:t>Observation d’une tâche clinique*</a:t>
            </a:r>
          </a:p>
        </p:txBody>
      </p:sp>
      <p:pic>
        <p:nvPicPr>
          <p:cNvPr id="2050" name="Picture 2" descr="C:\Users\Denyse Richardson\Downloads\Picture_ND.jpg"/>
          <p:cNvPicPr>
            <a:picLocks noGrp="1" noChangeAspect="1" noChangeArrowheads="1"/>
          </p:cNvPicPr>
          <p:nvPr>
            <p:ph idx="1"/>
          </p:nvPr>
        </p:nvPicPr>
        <p:blipFill>
          <a:blip r:embed="rId4"/>
          <a:stretch>
            <a:fillRect/>
          </a:stretch>
        </p:blipFill>
        <p:spPr bwMode="auto">
          <a:xfrm>
            <a:off x="2126544" y="1743223"/>
            <a:ext cx="5862917" cy="4253794"/>
          </a:xfrm>
          <a:prstGeom prst="rect">
            <a:avLst/>
          </a:prstGeom>
          <a:noFill/>
        </p:spPr>
      </p:pic>
      <p:sp>
        <p:nvSpPr>
          <p:cNvPr id="3" name="Slide Number Placeholder 2"/>
          <p:cNvSpPr>
            <a:spLocks noGrp="1"/>
          </p:cNvSpPr>
          <p:nvPr>
            <p:ph type="sldNum" sz="quarter" idx="12"/>
          </p:nvPr>
        </p:nvSpPr>
        <p:spPr/>
        <p:txBody>
          <a:bodyPr/>
          <a:lstStyle/>
          <a:p>
            <a:fld id="{B035A847-A378-904F-ACB7-6E9049E7A8F5}" type="slidenum">
              <a:rPr lang="en-US" smtClean="0"/>
              <a:t>17</a:t>
            </a:fld>
            <a:endParaRPr lang="en-US"/>
          </a:p>
        </p:txBody>
      </p:sp>
      <p:sp>
        <p:nvSpPr>
          <p:cNvPr id="5" name="TextBox 4"/>
          <p:cNvSpPr txBox="1"/>
          <p:nvPr/>
        </p:nvSpPr>
        <p:spPr>
          <a:xfrm>
            <a:off x="8603563" y="1811948"/>
            <a:ext cx="2871574" cy="1922161"/>
          </a:xfrm>
          <a:prstGeom prst="rect">
            <a:avLst/>
          </a:prstGeom>
          <a:noFill/>
        </p:spPr>
        <p:txBody>
          <a:bodyPr wrap="square" rtlCol="0">
            <a:spAutoFit/>
          </a:bodyPr>
          <a:lstStyle/>
          <a:p>
            <a:pPr algn="ctr"/>
            <a:r>
              <a:rPr lang="fr-CA" sz="4000" b="1" dirty="0" smtClean="0">
                <a:solidFill>
                  <a:prstClr val="black"/>
                </a:solidFill>
              </a:rPr>
              <a:t>Observation en milieu de travail</a:t>
            </a:r>
          </a:p>
        </p:txBody>
      </p:sp>
      <p:sp>
        <p:nvSpPr>
          <p:cNvPr id="7" name="TextBox 6"/>
          <p:cNvSpPr txBox="1"/>
          <p:nvPr/>
        </p:nvSpPr>
        <p:spPr>
          <a:xfrm>
            <a:off x="7989462" y="5566130"/>
            <a:ext cx="3809758" cy="1107996"/>
          </a:xfrm>
          <a:prstGeom prst="rect">
            <a:avLst/>
          </a:prstGeom>
          <a:noFill/>
        </p:spPr>
        <p:txBody>
          <a:bodyPr wrap="square" rtlCol="0">
            <a:spAutoFit/>
          </a:bodyPr>
          <a:lstStyle/>
          <a:p>
            <a:pPr algn="ctr"/>
            <a:r>
              <a:rPr lang="fr-CA" sz="4800" b="1" dirty="0" smtClean="0">
                <a:solidFill>
                  <a:srgbClr val="003B5C"/>
                </a:solidFill>
              </a:rPr>
              <a:t>O</a:t>
            </a:r>
            <a:r>
              <a:rPr lang="fr-CA" sz="3200" b="1" dirty="0" smtClean="0">
                <a:solidFill>
                  <a:srgbClr val="9A3324"/>
                </a:solidFill>
              </a:rPr>
              <a:t>BSERVATION</a:t>
            </a:r>
          </a:p>
          <a:p>
            <a:r>
              <a:rPr lang="fr-CA" dirty="0" smtClean="0">
                <a:solidFill>
                  <a:prstClr val="black"/>
                </a:solidFill>
              </a:rPr>
              <a:t> </a:t>
            </a:r>
            <a:endParaRPr lang="fr-CA" dirty="0">
              <a:solidFill>
                <a:prstClr val="black"/>
              </a:solidFill>
            </a:endParaRPr>
          </a:p>
        </p:txBody>
      </p:sp>
      <p:sp>
        <p:nvSpPr>
          <p:cNvPr id="6" name="TextBox 5"/>
          <p:cNvSpPr txBox="1"/>
          <p:nvPr/>
        </p:nvSpPr>
        <p:spPr>
          <a:xfrm>
            <a:off x="8342503" y="4125788"/>
            <a:ext cx="3581949" cy="1189909"/>
          </a:xfrm>
          <a:prstGeom prst="rect">
            <a:avLst/>
          </a:prstGeom>
          <a:noFill/>
        </p:spPr>
        <p:txBody>
          <a:bodyPr wrap="square" rtlCol="0">
            <a:spAutoFit/>
          </a:bodyPr>
          <a:lstStyle/>
          <a:p>
            <a:pPr algn="ctr">
              <a:defRPr/>
            </a:pPr>
            <a:r>
              <a:rPr lang="fr-CA" sz="2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Élément clé de l’évaluation AUX FINS d’apprentissage</a:t>
            </a:r>
          </a:p>
        </p:txBody>
      </p:sp>
    </p:spTree>
    <p:custDataLst>
      <p:tags r:id="rId1"/>
    </p:custDataLst>
    <p:extLst>
      <p:ext uri="{BB962C8B-B14F-4D97-AF65-F5344CB8AC3E}">
        <p14:creationId xmlns:p14="http://schemas.microsoft.com/office/powerpoint/2010/main" val="10382831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Observation</a:t>
            </a:r>
            <a:endParaRPr lang="en-US"/>
          </a:p>
        </p:txBody>
      </p:sp>
      <p:sp>
        <p:nvSpPr>
          <p:cNvPr id="4" name="Content Placeholder 3"/>
          <p:cNvSpPr>
            <a:spLocks noGrp="1"/>
          </p:cNvSpPr>
          <p:nvPr>
            <p:ph sz="half" idx="1"/>
          </p:nvPr>
        </p:nvSpPr>
        <p:spPr>
          <a:xfrm>
            <a:off x="1986844" y="2190044"/>
            <a:ext cx="3934986" cy="3801182"/>
          </a:xfrm>
        </p:spPr>
        <p:txBody>
          <a:bodyPr>
            <a:normAutofit/>
          </a:bodyPr>
          <a:lstStyle/>
          <a:p>
            <a:pPr marL="0" indent="0">
              <a:buNone/>
            </a:pPr>
            <a:r>
              <a:rPr lang="en-CA" b="1" smtClean="0"/>
              <a:t>Observation directe</a:t>
            </a:r>
          </a:p>
          <a:p>
            <a:r>
              <a:rPr lang="en-US"/>
              <a:t>le clinicien observe le résident pendant qu’il exécute une tâche</a:t>
            </a:r>
          </a:p>
          <a:p>
            <a:pPr lvl="1"/>
            <a:r>
              <a:rPr lang="en-US" smtClean="0"/>
              <a:t>en temps réel ou non (p. ex., enregistrement vidéo)</a:t>
            </a:r>
          </a:p>
        </p:txBody>
      </p:sp>
      <p:sp>
        <p:nvSpPr>
          <p:cNvPr id="5" name="Content Placeholder 4"/>
          <p:cNvSpPr>
            <a:spLocks noGrp="1"/>
          </p:cNvSpPr>
          <p:nvPr>
            <p:ph sz="half" idx="2"/>
          </p:nvPr>
        </p:nvSpPr>
        <p:spPr>
          <a:xfrm>
            <a:off x="6637868" y="2190043"/>
            <a:ext cx="4944532" cy="3801182"/>
          </a:xfrm>
        </p:spPr>
        <p:txBody>
          <a:bodyPr>
            <a:normAutofit/>
          </a:bodyPr>
          <a:lstStyle/>
          <a:p>
            <a:pPr marL="0" indent="0">
              <a:buNone/>
            </a:pPr>
            <a:r>
              <a:rPr lang="en-CA" b="1" smtClean="0"/>
              <a:t>Observation indirecte</a:t>
            </a:r>
          </a:p>
          <a:p>
            <a:r>
              <a:rPr lang="en-US"/>
              <a:t>examen des « produits » ou résultats</a:t>
            </a:r>
          </a:p>
          <a:p>
            <a:pPr lvl="1"/>
            <a:r>
              <a:rPr lang="en-US" sz="2200" smtClean="0"/>
              <a:t>notes cliniques, présentations ou réflexions consignées par écrit </a:t>
            </a:r>
          </a:p>
          <a:p>
            <a:r>
              <a:rPr lang="en-US"/>
              <a:t>observations provenant de sources secondaires</a:t>
            </a:r>
          </a:p>
        </p:txBody>
      </p:sp>
      <p:sp>
        <p:nvSpPr>
          <p:cNvPr id="3" name="Slide Number Placeholder 2"/>
          <p:cNvSpPr>
            <a:spLocks noGrp="1"/>
          </p:cNvSpPr>
          <p:nvPr>
            <p:ph type="sldNum" sz="quarter" idx="12"/>
          </p:nvPr>
        </p:nvSpPr>
        <p:spPr/>
        <p:txBody>
          <a:bodyPr/>
          <a:lstStyle/>
          <a:p>
            <a:fld id="{B035A847-A378-904F-ACB7-6E9049E7A8F5}" type="slidenum">
              <a:rPr lang="en-US" smtClean="0"/>
              <a:t>18</a:t>
            </a:fld>
            <a:endParaRPr lang="en-US"/>
          </a:p>
        </p:txBody>
      </p:sp>
    </p:spTree>
    <p:custDataLst>
      <p:tags r:id="rId1"/>
    </p:custDataLst>
    <p:extLst>
      <p:ext uri="{BB962C8B-B14F-4D97-AF65-F5344CB8AC3E}">
        <p14:creationId xmlns:p14="http://schemas.microsoft.com/office/powerpoint/2010/main" val="11331033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Amorcer</a:t>
            </a:r>
            <a:r>
              <a:rPr lang="en-US" dirty="0" smtClean="0"/>
              <a:t> </a:t>
            </a:r>
            <a:r>
              <a:rPr lang="en-US" dirty="0" err="1" smtClean="0"/>
              <a:t>une</a:t>
            </a:r>
            <a:r>
              <a:rPr lang="en-US" dirty="0" smtClean="0"/>
              <a:t> </a:t>
            </a:r>
            <a:r>
              <a:rPr lang="en-US" dirty="0" smtClean="0"/>
              <a:t>conversation de coaching</a:t>
            </a:r>
            <a:endParaRPr lang="en-US" dirty="0" smtClean="0"/>
          </a:p>
        </p:txBody>
      </p:sp>
      <p:sp>
        <p:nvSpPr>
          <p:cNvPr id="3" name="Content Placeholder 2"/>
          <p:cNvSpPr>
            <a:spLocks noGrp="1"/>
          </p:cNvSpPr>
          <p:nvPr>
            <p:ph idx="1"/>
          </p:nvPr>
        </p:nvSpPr>
        <p:spPr>
          <a:xfrm>
            <a:off x="2088444" y="2387262"/>
            <a:ext cx="9265356" cy="3801181"/>
          </a:xfrm>
        </p:spPr>
        <p:txBody>
          <a:bodyPr/>
          <a:lstStyle/>
          <a:p>
            <a:r>
              <a:rPr lang="fr-CA" dirty="0" smtClean="0"/>
              <a:t>Entre le clinicien et le résident</a:t>
            </a:r>
          </a:p>
          <a:p>
            <a:pPr>
              <a:buNone/>
            </a:pPr>
            <a:endParaRPr lang="fr-CA" dirty="0" smtClean="0"/>
          </a:p>
          <a:p>
            <a:r>
              <a:rPr lang="fr-CA" dirty="0" smtClean="0"/>
              <a:t>Au sujet de la tâche qui a été observée</a:t>
            </a:r>
          </a:p>
          <a:p>
            <a:pPr>
              <a:buNone/>
            </a:pPr>
            <a:endParaRPr lang="fr-CA" dirty="0" smtClean="0"/>
          </a:p>
          <a:p>
            <a:r>
              <a:rPr lang="fr-CA" dirty="0" smtClean="0"/>
              <a:t>Pour s’assurer que le résident comprend ce qu’il doit faire pour </a:t>
            </a:r>
            <a:r>
              <a:rPr lang="fr-CA" b="1" dirty="0" smtClean="0">
                <a:solidFill>
                  <a:srgbClr val="9A3324"/>
                </a:solidFill>
              </a:rPr>
              <a:t>s’améliorer</a:t>
            </a:r>
            <a:r>
              <a:rPr lang="fr-CA" dirty="0" smtClean="0"/>
              <a:t> (état d’esprit axé sur le développement du résident)</a:t>
            </a:r>
          </a:p>
        </p:txBody>
      </p:sp>
      <p:sp>
        <p:nvSpPr>
          <p:cNvPr id="4" name="TextBox 3"/>
          <p:cNvSpPr txBox="1"/>
          <p:nvPr/>
        </p:nvSpPr>
        <p:spPr>
          <a:xfrm>
            <a:off x="3695700" y="5581650"/>
            <a:ext cx="5867400" cy="1107996"/>
          </a:xfrm>
          <a:prstGeom prst="rect">
            <a:avLst/>
          </a:prstGeom>
          <a:noFill/>
        </p:spPr>
        <p:txBody>
          <a:bodyPr wrap="square" rtlCol="0">
            <a:spAutoFit/>
          </a:bodyPr>
          <a:lstStyle/>
          <a:p>
            <a:pPr algn="ctr"/>
            <a:r>
              <a:rPr lang="en-CA" sz="4800" b="1" dirty="0" smtClean="0">
                <a:solidFill>
                  <a:srgbClr val="003B5C"/>
                </a:solidFill>
              </a:rPr>
              <a:t>C</a:t>
            </a:r>
            <a:r>
              <a:rPr lang="en-CA" sz="3200" b="1" dirty="0" smtClean="0">
                <a:solidFill>
                  <a:srgbClr val="9A3324"/>
                </a:solidFill>
              </a:rPr>
              <a:t>OACHING</a:t>
            </a:r>
            <a:endParaRPr lang="en-CA" sz="3200" b="1" dirty="0" smtClean="0">
              <a:solidFill>
                <a:srgbClr val="9A3324"/>
              </a:solidFill>
            </a:endParaRPr>
          </a:p>
          <a:p>
            <a:pPr algn="ctr"/>
            <a:r>
              <a:rPr lang="en-CA" dirty="0" smtClean="0"/>
              <a:t> </a:t>
            </a:r>
            <a:endParaRPr lang="en-CA" dirty="0"/>
          </a:p>
        </p:txBody>
      </p:sp>
      <p:sp>
        <p:nvSpPr>
          <p:cNvPr id="5" name="Slide Number Placeholder 4"/>
          <p:cNvSpPr>
            <a:spLocks noGrp="1"/>
          </p:cNvSpPr>
          <p:nvPr>
            <p:ph type="sldNum" sz="quarter" idx="12"/>
          </p:nvPr>
        </p:nvSpPr>
        <p:spPr/>
        <p:txBody>
          <a:bodyPr/>
          <a:lstStyle/>
          <a:p>
            <a:fld id="{B035A847-A378-904F-ACB7-6E9049E7A8F5}" type="slidenum">
              <a:rPr lang="en-US" smtClean="0"/>
              <a:t>19</a:t>
            </a:fld>
            <a:endParaRPr lang="en-US"/>
          </a:p>
        </p:txBody>
      </p:sp>
    </p:spTree>
    <p:custDataLst>
      <p:tags r:id="rId1"/>
    </p:custDataLst>
    <p:extLst>
      <p:ext uri="{BB962C8B-B14F-4D97-AF65-F5344CB8AC3E}">
        <p14:creationId xmlns:p14="http://schemas.microsoft.com/office/powerpoint/2010/main" val="37562777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z="4000" b="1" smtClean="0">
                <a:latin typeface="Verdana" panose="020B0604030504040204" pitchFamily="34" charset="0"/>
                <a:ea typeface="Verdana" panose="020B0604030504040204" pitchFamily="34" charset="0"/>
                <a:cs typeface="Verdana" panose="020B0604030504040204" pitchFamily="34" charset="0"/>
              </a:rPr>
              <a:t>Collaborateurs</a:t>
            </a:r>
          </a:p>
        </p:txBody>
      </p:sp>
      <p:sp>
        <p:nvSpPr>
          <p:cNvPr id="4" name="Text Placeholder 3"/>
          <p:cNvSpPr>
            <a:spLocks noGrp="1"/>
          </p:cNvSpPr>
          <p:nvPr>
            <p:ph type="body" idx="1"/>
          </p:nvPr>
        </p:nvSpPr>
        <p:spPr>
          <a:xfrm>
            <a:off x="2078390" y="2024855"/>
            <a:ext cx="9275410" cy="823912"/>
          </a:xfrm>
        </p:spPr>
        <p:txBody>
          <a:bodyPr/>
          <a:lstStyle/>
          <a:p>
            <a:r>
              <a:rPr lang="fr-CA" dirty="0" smtClean="0">
                <a:solidFill>
                  <a:schemeClr val="tx1"/>
                </a:solidFill>
              </a:rPr>
              <a:t>Nous souhaitons remercier les personnes suivantes qui ont contribué au développement du présent module : </a:t>
            </a:r>
            <a:endParaRPr lang="fr-CA" dirty="0">
              <a:solidFill>
                <a:schemeClr val="tx1"/>
              </a:solidFill>
            </a:endParaRPr>
          </a:p>
        </p:txBody>
      </p:sp>
      <p:sp>
        <p:nvSpPr>
          <p:cNvPr id="5" name="Content Placeholder 2"/>
          <p:cNvSpPr>
            <a:spLocks noGrp="1"/>
          </p:cNvSpPr>
          <p:nvPr>
            <p:ph sz="half" idx="2"/>
          </p:nvPr>
        </p:nvSpPr>
        <p:spPr>
          <a:xfrm>
            <a:off x="2079978" y="3069515"/>
            <a:ext cx="4411133" cy="3644107"/>
          </a:xfrm>
        </p:spPr>
        <p:txBody>
          <a:bodyPr>
            <a:normAutofit/>
          </a:bodyPr>
          <a:lstStyle/>
          <a:p>
            <a:r>
              <a:rPr lang="en-CA" sz="2200"/>
              <a:t>Denyse Richardson, MD, MEd, </a:t>
            </a:r>
            <a:r>
              <a:rPr lang="en-CA" sz="2200" smtClean="0"/>
              <a:t>FRCPC</a:t>
            </a:r>
          </a:p>
          <a:p>
            <a:r>
              <a:rPr lang="en-CA" sz="2200" smtClean="0"/>
              <a:t>Carol Aschenbrener, MD; conseillère en chef en éducation médicale, AAMC (retraitée); maintenant coach auprès de la haute direction</a:t>
            </a:r>
          </a:p>
          <a:p>
            <a:r>
              <a:rPr lang="en-CA" sz="2200"/>
              <a:t>Farhan </a:t>
            </a:r>
            <a:r>
              <a:rPr lang="en-CA" sz="2200" smtClean="0"/>
              <a:t>Bhanji, MD</a:t>
            </a:r>
            <a:r>
              <a:rPr lang="en-CA" sz="2200"/>
              <a:t>, MHPE, </a:t>
            </a:r>
            <a:r>
              <a:rPr lang="en-CA" sz="2200" smtClean="0"/>
              <a:t>FRCPC</a:t>
            </a:r>
          </a:p>
        </p:txBody>
      </p:sp>
      <p:sp>
        <p:nvSpPr>
          <p:cNvPr id="3" name="Content Placeholder 2"/>
          <p:cNvSpPr>
            <a:spLocks noGrp="1"/>
          </p:cNvSpPr>
          <p:nvPr>
            <p:ph sz="quarter" idx="4"/>
          </p:nvPr>
        </p:nvSpPr>
        <p:spPr>
          <a:xfrm>
            <a:off x="6704012" y="3069515"/>
            <a:ext cx="4649788" cy="3142456"/>
          </a:xfrm>
        </p:spPr>
        <p:txBody>
          <a:bodyPr>
            <a:noAutofit/>
          </a:bodyPr>
          <a:lstStyle/>
          <a:p>
            <a:pPr>
              <a:defRPr/>
            </a:pPr>
            <a:r>
              <a:rPr lang="en-CA" sz="2200"/>
              <a:t>Marissa Bonyun, MD, </a:t>
            </a:r>
            <a:r>
              <a:rPr lang="en-CA" sz="2200" smtClean="0"/>
              <a:t>MEd</a:t>
            </a:r>
          </a:p>
          <a:p>
            <a:pPr>
              <a:defRPr/>
            </a:pPr>
            <a:r>
              <a:rPr lang="en-CA" sz="2200" smtClean="0"/>
              <a:t>Rose </a:t>
            </a:r>
            <a:r>
              <a:rPr lang="en-CA" sz="2200"/>
              <a:t>Hatala, MD, MSc, </a:t>
            </a:r>
            <a:r>
              <a:rPr lang="en-CA" sz="2200" smtClean="0"/>
              <a:t>FRCPC</a:t>
            </a:r>
          </a:p>
          <a:p>
            <a:pPr>
              <a:defRPr/>
            </a:pPr>
            <a:r>
              <a:rPr lang="en-CA" sz="2200" smtClean="0"/>
              <a:t>Shelley </a:t>
            </a:r>
            <a:r>
              <a:rPr lang="en-CA" sz="2200"/>
              <a:t>Ross, PhD</a:t>
            </a:r>
          </a:p>
          <a:p>
            <a:pPr>
              <a:defRPr/>
            </a:pPr>
            <a:r>
              <a:rPr lang="en-CA" sz="2200" smtClean="0"/>
              <a:t>Joan Sargeant</a:t>
            </a:r>
            <a:r>
              <a:rPr lang="en-CA" sz="2200"/>
              <a:t>, </a:t>
            </a:r>
            <a:r>
              <a:rPr lang="en-CA" sz="2200" smtClean="0"/>
              <a:t>MEd, PhD </a:t>
            </a:r>
            <a:endParaRPr lang="en-CA" sz="2200"/>
          </a:p>
          <a:p>
            <a:pPr>
              <a:defRPr/>
            </a:pPr>
            <a:r>
              <a:rPr lang="en-CA" sz="2200" smtClean="0"/>
              <a:t>Shirley Schipper, MD, CCMF, FCMF</a:t>
            </a:r>
          </a:p>
          <a:p>
            <a:pPr lvl="0">
              <a:defRPr/>
            </a:pPr>
            <a:r>
              <a:rPr lang="en-US" sz="2200"/>
              <a:t>Chris Watling, MD, MEd, PhD, FRCP(C)</a:t>
            </a:r>
          </a:p>
        </p:txBody>
      </p:sp>
      <p:sp>
        <p:nvSpPr>
          <p:cNvPr id="2" name="Slide Number Placeholder 1"/>
          <p:cNvSpPr>
            <a:spLocks noGrp="1"/>
          </p:cNvSpPr>
          <p:nvPr>
            <p:ph type="sldNum" sz="quarter" idx="12"/>
          </p:nvPr>
        </p:nvSpPr>
        <p:spPr/>
        <p:txBody>
          <a:bodyPr/>
          <a:lstStyle/>
          <a:p>
            <a:fld id="{B035A847-A378-904F-ACB7-6E9049E7A8F5}" type="slidenum">
              <a:rPr lang="en-US" smtClean="0"/>
              <a:t>2</a:t>
            </a:fld>
            <a:endParaRPr lang="en-US"/>
          </a:p>
        </p:txBody>
      </p:sp>
    </p:spTree>
    <p:custDataLst>
      <p:tags r:id="rId1"/>
    </p:custDataLst>
    <p:extLst>
      <p:ext uri="{BB962C8B-B14F-4D97-AF65-F5344CB8AC3E}">
        <p14:creationId xmlns:p14="http://schemas.microsoft.com/office/powerpoint/2010/main" val="3241147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Coaching</a:t>
            </a:r>
            <a:endParaRPr lang="en-US"/>
          </a:p>
        </p:txBody>
      </p:sp>
      <p:sp>
        <p:nvSpPr>
          <p:cNvPr id="3" name="Content Placeholder 2"/>
          <p:cNvSpPr>
            <a:spLocks noGrp="1"/>
          </p:cNvSpPr>
          <p:nvPr>
            <p:ph idx="1"/>
          </p:nvPr>
        </p:nvSpPr>
        <p:spPr/>
        <p:txBody>
          <a:bodyPr>
            <a:normAutofit fontScale="97500" lnSpcReduction="10000"/>
          </a:bodyPr>
          <a:lstStyle/>
          <a:p>
            <a:r>
              <a:rPr lang="en-US" sz="2800" dirty="0"/>
              <a:t>Le coaching </a:t>
            </a:r>
            <a:r>
              <a:rPr lang="en-US" sz="2800" dirty="0" err="1"/>
              <a:t>est</a:t>
            </a:r>
            <a:r>
              <a:rPr lang="en-US" sz="2800" dirty="0"/>
              <a:t> </a:t>
            </a:r>
            <a:r>
              <a:rPr lang="en-US" sz="2800" dirty="0" err="1"/>
              <a:t>défini</a:t>
            </a:r>
            <a:r>
              <a:rPr lang="en-US" sz="2800" dirty="0"/>
              <a:t> </a:t>
            </a:r>
            <a:r>
              <a:rPr lang="en-US" sz="2800" dirty="0" err="1"/>
              <a:t>comme</a:t>
            </a:r>
            <a:r>
              <a:rPr lang="en-US" sz="2800" dirty="0"/>
              <a:t> </a:t>
            </a:r>
            <a:r>
              <a:rPr lang="en-US" sz="2800" dirty="0" err="1"/>
              <a:t>une</a:t>
            </a:r>
            <a:r>
              <a:rPr lang="en-US" sz="2800" dirty="0"/>
              <a:t> conversation </a:t>
            </a:r>
            <a:r>
              <a:rPr lang="en-US" sz="2800" dirty="0" err="1"/>
              <a:t>individuelle</a:t>
            </a:r>
            <a:r>
              <a:rPr lang="en-US" sz="2800" dirty="0"/>
              <a:t> </a:t>
            </a:r>
            <a:r>
              <a:rPr lang="en-US" sz="2800" dirty="0" err="1"/>
              <a:t>ciblée</a:t>
            </a:r>
            <a:r>
              <a:rPr lang="en-US" sz="2800" dirty="0"/>
              <a:t> sur </a:t>
            </a:r>
            <a:r>
              <a:rPr lang="en-US" sz="2800" dirty="0" err="1"/>
              <a:t>l’amélioration</a:t>
            </a:r>
            <a:r>
              <a:rPr lang="en-US" sz="2800" dirty="0"/>
              <a:t> de </a:t>
            </a:r>
            <a:r>
              <a:rPr lang="en-US" sz="2800" dirty="0" err="1"/>
              <a:t>l’apprentissage</a:t>
            </a:r>
            <a:r>
              <a:rPr lang="en-US" sz="2800" dirty="0"/>
              <a:t> et du </a:t>
            </a:r>
            <a:r>
              <a:rPr lang="en-US" sz="2800" dirty="0" err="1"/>
              <a:t>développement</a:t>
            </a:r>
            <a:r>
              <a:rPr lang="en-US" sz="2800" dirty="0"/>
              <a:t> au </a:t>
            </a:r>
            <a:r>
              <a:rPr lang="en-US" sz="2800" dirty="0" err="1"/>
              <a:t>moyen</a:t>
            </a:r>
            <a:r>
              <a:rPr lang="en-US" sz="2800" dirty="0"/>
              <a:t> d’un </a:t>
            </a:r>
            <a:r>
              <a:rPr lang="en-US" sz="2800" dirty="0" err="1"/>
              <a:t>accroissement</a:t>
            </a:r>
            <a:r>
              <a:rPr lang="en-US" sz="2800" dirty="0"/>
              <a:t> de la conscience de </a:t>
            </a:r>
            <a:r>
              <a:rPr lang="en-US" sz="2800" dirty="0" err="1"/>
              <a:t>soi</a:t>
            </a:r>
            <a:r>
              <a:rPr lang="en-US" sz="2800" dirty="0"/>
              <a:t> et d’un sentiment de </a:t>
            </a:r>
            <a:r>
              <a:rPr lang="en-US" sz="2800" dirty="0" err="1"/>
              <a:t>responsabilité</a:t>
            </a:r>
            <a:r>
              <a:rPr lang="en-US" sz="2800" dirty="0"/>
              <a:t> </a:t>
            </a:r>
            <a:r>
              <a:rPr lang="en-US" sz="2800" dirty="0" err="1"/>
              <a:t>personnelle</a:t>
            </a:r>
            <a:r>
              <a:rPr lang="en-US" sz="2800" dirty="0"/>
              <a:t>. La </a:t>
            </a:r>
            <a:r>
              <a:rPr lang="en-US" sz="2800" dirty="0" err="1"/>
              <a:t>personne</a:t>
            </a:r>
            <a:r>
              <a:rPr lang="en-US" sz="2800" dirty="0"/>
              <a:t> qui </a:t>
            </a:r>
            <a:r>
              <a:rPr lang="en-US" sz="2800" dirty="0" err="1"/>
              <a:t>offre</a:t>
            </a:r>
            <a:r>
              <a:rPr lang="en-US" sz="2800" dirty="0"/>
              <a:t> le coaching </a:t>
            </a:r>
            <a:r>
              <a:rPr lang="en-US" sz="2800" dirty="0" err="1"/>
              <a:t>permet</a:t>
            </a:r>
            <a:r>
              <a:rPr lang="en-US" sz="2800" dirty="0"/>
              <a:t> à [</a:t>
            </a:r>
            <a:r>
              <a:rPr lang="en-US" sz="2800" dirty="0" err="1"/>
              <a:t>l’apprenant</a:t>
            </a:r>
            <a:r>
              <a:rPr lang="en-US" sz="2800" dirty="0"/>
              <a:t>] de </a:t>
            </a:r>
            <a:r>
              <a:rPr lang="en-US" sz="2800" dirty="0" err="1"/>
              <a:t>gérer</a:t>
            </a:r>
            <a:r>
              <a:rPr lang="en-US" sz="2800" dirty="0"/>
              <a:t> </a:t>
            </a:r>
            <a:r>
              <a:rPr lang="en-US" sz="2800" dirty="0" err="1"/>
              <a:t>lui-même</a:t>
            </a:r>
            <a:r>
              <a:rPr lang="en-US" sz="2800" dirty="0"/>
              <a:t> son </a:t>
            </a:r>
            <a:r>
              <a:rPr lang="en-US" sz="2800" dirty="0" err="1"/>
              <a:t>apprentissage</a:t>
            </a:r>
            <a:r>
              <a:rPr lang="en-US" sz="2800" dirty="0"/>
              <a:t> </a:t>
            </a:r>
            <a:r>
              <a:rPr lang="en-US" sz="2800" dirty="0" err="1"/>
              <a:t>en</a:t>
            </a:r>
            <a:r>
              <a:rPr lang="en-US" sz="2800" dirty="0"/>
              <a:t> le </a:t>
            </a:r>
            <a:r>
              <a:rPr lang="en-US" sz="2800" dirty="0" err="1"/>
              <a:t>questionnant</a:t>
            </a:r>
            <a:r>
              <a:rPr lang="en-US" sz="2800" dirty="0"/>
              <a:t>, </a:t>
            </a:r>
            <a:r>
              <a:rPr lang="en-US" sz="2800" dirty="0" err="1"/>
              <a:t>en</a:t>
            </a:r>
            <a:r>
              <a:rPr lang="en-US" sz="2800" dirty="0"/>
              <a:t> </a:t>
            </a:r>
            <a:r>
              <a:rPr lang="en-US" sz="2800" dirty="0" err="1"/>
              <a:t>lui</a:t>
            </a:r>
            <a:r>
              <a:rPr lang="en-US" sz="2800" dirty="0"/>
              <a:t> </a:t>
            </a:r>
            <a:r>
              <a:rPr lang="en-US" sz="2800" dirty="0" err="1"/>
              <a:t>offrant</a:t>
            </a:r>
            <a:r>
              <a:rPr lang="en-US" sz="2800" dirty="0"/>
              <a:t> </a:t>
            </a:r>
            <a:r>
              <a:rPr lang="en-US" sz="2800" dirty="0" err="1"/>
              <a:t>une</a:t>
            </a:r>
            <a:r>
              <a:rPr lang="en-US" sz="2800" dirty="0"/>
              <a:t> </a:t>
            </a:r>
            <a:r>
              <a:rPr lang="en-US" sz="2800" dirty="0" err="1"/>
              <a:t>écoute</a:t>
            </a:r>
            <a:r>
              <a:rPr lang="en-US" sz="2800" dirty="0"/>
              <a:t> attentive et </a:t>
            </a:r>
            <a:r>
              <a:rPr lang="en-US" sz="2800" dirty="0" err="1"/>
              <a:t>en</a:t>
            </a:r>
            <a:r>
              <a:rPr lang="en-US" sz="2800" dirty="0"/>
              <a:t> </a:t>
            </a:r>
            <a:r>
              <a:rPr lang="en-US" sz="2800" dirty="0" err="1"/>
              <a:t>lui</a:t>
            </a:r>
            <a:r>
              <a:rPr lang="en-US" sz="2800" dirty="0"/>
              <a:t> </a:t>
            </a:r>
            <a:r>
              <a:rPr lang="en-US" sz="2800" dirty="0" err="1"/>
              <a:t>proposant</a:t>
            </a:r>
            <a:r>
              <a:rPr lang="en-US" sz="2800" dirty="0"/>
              <a:t> des </a:t>
            </a:r>
            <a:r>
              <a:rPr lang="en-US" sz="2800" dirty="0" err="1"/>
              <a:t>défis</a:t>
            </a:r>
            <a:r>
              <a:rPr lang="en-US" sz="2800" dirty="0"/>
              <a:t> </a:t>
            </a:r>
            <a:r>
              <a:rPr lang="en-US" sz="2800" dirty="0" err="1"/>
              <a:t>appropriés</a:t>
            </a:r>
            <a:r>
              <a:rPr lang="en-US" sz="2800" dirty="0"/>
              <a:t> </a:t>
            </a:r>
            <a:r>
              <a:rPr lang="en-US" sz="2800" dirty="0" err="1"/>
              <a:t>dans</a:t>
            </a:r>
            <a:r>
              <a:rPr lang="en-US" sz="2800" dirty="0"/>
              <a:t> un </a:t>
            </a:r>
            <a:r>
              <a:rPr lang="en-US" sz="2800" dirty="0" err="1"/>
              <a:t>environnement</a:t>
            </a:r>
            <a:r>
              <a:rPr lang="en-US" sz="2800" dirty="0"/>
              <a:t> de </a:t>
            </a:r>
            <a:r>
              <a:rPr lang="en-US" sz="2800" dirty="0" err="1"/>
              <a:t>soutien</a:t>
            </a:r>
            <a:r>
              <a:rPr lang="en-US" sz="2800" dirty="0"/>
              <a:t> et </a:t>
            </a:r>
            <a:r>
              <a:rPr lang="en-US" sz="2800" dirty="0" err="1"/>
              <a:t>d’encouragement</a:t>
            </a:r>
            <a:r>
              <a:rPr lang="en-US" sz="2800" dirty="0"/>
              <a:t>. </a:t>
            </a:r>
          </a:p>
          <a:p>
            <a:endParaRPr lang="en-US" dirty="0"/>
          </a:p>
        </p:txBody>
      </p:sp>
      <p:sp>
        <p:nvSpPr>
          <p:cNvPr id="4" name="TextBox 3"/>
          <p:cNvSpPr txBox="1"/>
          <p:nvPr/>
        </p:nvSpPr>
        <p:spPr>
          <a:xfrm>
            <a:off x="8466220" y="5791169"/>
            <a:ext cx="3056021" cy="400110"/>
          </a:xfrm>
          <a:prstGeom prst="rect">
            <a:avLst/>
          </a:prstGeom>
          <a:noFill/>
        </p:spPr>
        <p:txBody>
          <a:bodyPr wrap="square" rtlCol="0">
            <a:spAutoFit/>
          </a:bodyPr>
          <a:lstStyle/>
          <a:p>
            <a:r>
              <a:rPr lang="en-US" sz="2000"/>
              <a:t>Van Niewerburgh </a:t>
            </a:r>
            <a:r>
              <a:rPr lang="en-US" sz="2000" smtClean="0"/>
              <a:t>C, 2012</a:t>
            </a:r>
            <a:endParaRPr lang="en-US" sz="2000"/>
          </a:p>
        </p:txBody>
      </p:sp>
      <p:sp>
        <p:nvSpPr>
          <p:cNvPr id="5" name="Slide Number Placeholder 4"/>
          <p:cNvSpPr>
            <a:spLocks noGrp="1"/>
          </p:cNvSpPr>
          <p:nvPr>
            <p:ph type="sldNum" sz="quarter" idx="12"/>
          </p:nvPr>
        </p:nvSpPr>
        <p:spPr/>
        <p:txBody>
          <a:bodyPr/>
          <a:lstStyle/>
          <a:p>
            <a:fld id="{B035A847-A378-904F-ACB7-6E9049E7A8F5}" type="slidenum">
              <a:rPr lang="en-US" smtClean="0"/>
              <a:t>20</a:t>
            </a:fld>
            <a:endParaRPr lang="en-US"/>
          </a:p>
        </p:txBody>
      </p:sp>
    </p:spTree>
    <p:custDataLst>
      <p:tags r:id="rId1"/>
    </p:custDataLst>
    <p:extLst>
      <p:ext uri="{BB962C8B-B14F-4D97-AF65-F5344CB8AC3E}">
        <p14:creationId xmlns:p14="http://schemas.microsoft.com/office/powerpoint/2010/main" val="24330243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000" y="745069"/>
            <a:ext cx="9968753" cy="1230489"/>
          </a:xfrm>
        </p:spPr>
        <p:txBody>
          <a:bodyPr>
            <a:normAutofit/>
          </a:bodyPr>
          <a:lstStyle/>
          <a:p>
            <a:r>
              <a:rPr lang="en-CA" smtClean="0"/>
              <a:t>Rétroaction avec coaching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6635853"/>
              </p:ext>
            </p:extLst>
          </p:nvPr>
        </p:nvGraphicFramePr>
        <p:xfrm>
          <a:off x="3613149" y="1975558"/>
          <a:ext cx="5835651" cy="4640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p:cNvCxnSpPr/>
          <p:nvPr/>
        </p:nvCxnSpPr>
        <p:spPr>
          <a:xfrm>
            <a:off x="6192010" y="4293096"/>
            <a:ext cx="3360374" cy="0"/>
          </a:xfrm>
          <a:prstGeom prst="line">
            <a:avLst/>
          </a:prstGeom>
          <a:ln w="63500" cmpd="thickThin">
            <a:solidFill>
              <a:srgbClr val="4B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2384" y="4005064"/>
            <a:ext cx="2642256" cy="1006846"/>
          </a:xfrm>
          <a:prstGeom prst="rect">
            <a:avLst/>
          </a:prstGeom>
          <a:noFill/>
        </p:spPr>
        <p:txBody>
          <a:bodyPr wrap="square" rtlCol="0">
            <a:spAutoFit/>
          </a:bodyPr>
          <a:lstStyle/>
          <a:p>
            <a:r>
              <a:rPr lang="fr-CA" sz="2000" dirty="0" smtClean="0"/>
              <a:t>Détermination de la qualité d’une tâche observée</a:t>
            </a:r>
          </a:p>
        </p:txBody>
      </p:sp>
      <p:sp>
        <p:nvSpPr>
          <p:cNvPr id="12" name="TextBox 11"/>
          <p:cNvSpPr txBox="1"/>
          <p:nvPr/>
        </p:nvSpPr>
        <p:spPr>
          <a:xfrm>
            <a:off x="1502229" y="3368842"/>
            <a:ext cx="2770031" cy="1617055"/>
          </a:xfrm>
          <a:prstGeom prst="rect">
            <a:avLst/>
          </a:prstGeom>
          <a:noFill/>
        </p:spPr>
        <p:txBody>
          <a:bodyPr wrap="square" rtlCol="0">
            <a:spAutoFit/>
          </a:bodyPr>
          <a:lstStyle/>
          <a:p>
            <a:r>
              <a:rPr lang="fr-CA" sz="2000" u="sng" dirty="0" smtClean="0"/>
              <a:t>Rétroaction </a:t>
            </a:r>
            <a:r>
              <a:rPr lang="fr-CA" sz="2000" dirty="0" smtClean="0"/>
              <a:t>= </a:t>
            </a:r>
            <a:r>
              <a:rPr lang="fr-CA" sz="2000" b="1" i="1" dirty="0" smtClean="0"/>
              <a:t>information</a:t>
            </a:r>
            <a:r>
              <a:rPr lang="fr-CA" sz="2000" dirty="0" smtClean="0"/>
              <a:t> sur le rendement observé par rapport à ce qui est attendu</a:t>
            </a:r>
          </a:p>
        </p:txBody>
      </p:sp>
      <p:sp>
        <p:nvSpPr>
          <p:cNvPr id="13" name="TextBox 12"/>
          <p:cNvSpPr txBox="1"/>
          <p:nvPr/>
        </p:nvSpPr>
        <p:spPr>
          <a:xfrm>
            <a:off x="8566862" y="1975558"/>
            <a:ext cx="3180638" cy="1015663"/>
          </a:xfrm>
          <a:prstGeom prst="rect">
            <a:avLst/>
          </a:prstGeom>
          <a:noFill/>
        </p:spPr>
        <p:txBody>
          <a:bodyPr wrap="square" rtlCol="0">
            <a:spAutoFit/>
          </a:bodyPr>
          <a:lstStyle/>
          <a:p>
            <a:r>
              <a:rPr lang="fr-CA" sz="2000" b="1" u="sng" dirty="0" smtClean="0"/>
              <a:t>Rétroaction avec coaching</a:t>
            </a:r>
            <a:r>
              <a:rPr lang="fr-CA" sz="2000" dirty="0" smtClean="0"/>
              <a:t> = rétroaction + </a:t>
            </a:r>
            <a:r>
              <a:rPr lang="fr-CA" sz="2000" b="1" i="1" dirty="0" smtClean="0"/>
              <a:t>suggestions</a:t>
            </a:r>
            <a:r>
              <a:rPr lang="fr-CA" sz="2000" dirty="0" smtClean="0"/>
              <a:t> d’amélioration </a:t>
            </a:r>
            <a:r>
              <a:rPr lang="fr-CA" sz="2000" b="1" i="1" dirty="0" smtClean="0"/>
              <a:t>concrètes</a:t>
            </a:r>
          </a:p>
        </p:txBody>
      </p:sp>
      <p:sp>
        <p:nvSpPr>
          <p:cNvPr id="9"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t>21</a:t>
            </a:fld>
            <a:endParaRPr lang="en-US"/>
          </a:p>
        </p:txBody>
      </p:sp>
    </p:spTree>
    <p:custDataLst>
      <p:tags r:id="rId1"/>
    </p:custDataLst>
    <p:extLst>
      <p:ext uri="{BB962C8B-B14F-4D97-AF65-F5344CB8AC3E}">
        <p14:creationId xmlns:p14="http://schemas.microsoft.com/office/powerpoint/2010/main" val="28199531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Documenter un résumé </a:t>
            </a:r>
          </a:p>
        </p:txBody>
      </p:sp>
      <p:sp>
        <p:nvSpPr>
          <p:cNvPr id="3" name="Content Placeholder 2"/>
          <p:cNvSpPr>
            <a:spLocks noGrp="1"/>
          </p:cNvSpPr>
          <p:nvPr>
            <p:ph idx="1"/>
          </p:nvPr>
        </p:nvSpPr>
        <p:spPr>
          <a:xfrm>
            <a:off x="2088444" y="2279688"/>
            <a:ext cx="9528592" cy="4058767"/>
          </a:xfrm>
        </p:spPr>
        <p:txBody>
          <a:bodyPr>
            <a:normAutofit/>
          </a:bodyPr>
          <a:lstStyle/>
          <a:p>
            <a:r>
              <a:rPr lang="en-US" dirty="0" smtClean="0"/>
              <a:t>Il </a:t>
            </a:r>
            <a:r>
              <a:rPr lang="en-US" dirty="0" err="1" smtClean="0"/>
              <a:t>est</a:t>
            </a:r>
            <a:r>
              <a:rPr lang="en-US" dirty="0" smtClean="0"/>
              <a:t> </a:t>
            </a:r>
            <a:r>
              <a:rPr lang="en-US" dirty="0" err="1" smtClean="0"/>
              <a:t>essentiel</a:t>
            </a:r>
            <a:r>
              <a:rPr lang="en-US" dirty="0" smtClean="0"/>
              <a:t> de consigner un résumé de la </a:t>
            </a:r>
            <a:r>
              <a:rPr lang="en-US" dirty="0" err="1" smtClean="0"/>
              <a:t>rétroaction</a:t>
            </a:r>
            <a:r>
              <a:rPr lang="en-US" dirty="0"/>
              <a:t> </a:t>
            </a:r>
            <a:r>
              <a:rPr lang="en-US" dirty="0" smtClean="0"/>
              <a:t>et des </a:t>
            </a:r>
            <a:r>
              <a:rPr lang="en-US" dirty="0" err="1" smtClean="0"/>
              <a:t>conseils</a:t>
            </a:r>
            <a:r>
              <a:rPr lang="en-US" dirty="0" smtClean="0"/>
              <a:t> </a:t>
            </a:r>
            <a:r>
              <a:rPr lang="en-US" dirty="0" err="1" smtClean="0"/>
              <a:t>donnés</a:t>
            </a:r>
            <a:r>
              <a:rPr lang="en-US" dirty="0" smtClean="0"/>
              <a:t> pour </a:t>
            </a:r>
            <a:r>
              <a:rPr lang="en-US" dirty="0" err="1" smtClean="0"/>
              <a:t>améliorer</a:t>
            </a:r>
            <a:r>
              <a:rPr lang="en-US" dirty="0" smtClean="0"/>
              <a:t> le </a:t>
            </a:r>
            <a:r>
              <a:rPr lang="en-US" dirty="0" err="1" smtClean="0"/>
              <a:t>rendement</a:t>
            </a:r>
            <a:endParaRPr lang="en-US" dirty="0" smtClean="0"/>
          </a:p>
          <a:p>
            <a:r>
              <a:rPr lang="en-US" dirty="0" smtClean="0"/>
              <a:t>Ne pas documenter </a:t>
            </a:r>
            <a:r>
              <a:rPr lang="en-US" dirty="0" err="1" smtClean="0"/>
              <a:t>chacune</a:t>
            </a:r>
            <a:r>
              <a:rPr lang="en-US" dirty="0" smtClean="0"/>
              <a:t> des interactions </a:t>
            </a:r>
            <a:r>
              <a:rPr lang="en-US" dirty="0" err="1" smtClean="0"/>
              <a:t>survenues</a:t>
            </a:r>
            <a:r>
              <a:rPr lang="en-US" dirty="0" smtClean="0"/>
              <a:t> pendant le coaching, </a:t>
            </a:r>
            <a:r>
              <a:rPr lang="en-US" dirty="0" err="1" smtClean="0"/>
              <a:t>mais</a:t>
            </a:r>
            <a:r>
              <a:rPr lang="en-US" dirty="0" smtClean="0"/>
              <a:t> </a:t>
            </a:r>
            <a:r>
              <a:rPr lang="en-US" dirty="0" err="1" smtClean="0"/>
              <a:t>plutôt</a:t>
            </a:r>
            <a:r>
              <a:rPr lang="en-US" dirty="0" smtClean="0"/>
              <a:t> un </a:t>
            </a:r>
            <a:r>
              <a:rPr lang="en-US" dirty="0" err="1" smtClean="0"/>
              <a:t>échantillon</a:t>
            </a:r>
            <a:r>
              <a:rPr lang="en-US" dirty="0" smtClean="0"/>
              <a:t> </a:t>
            </a:r>
            <a:r>
              <a:rPr lang="en-US" dirty="0" err="1" smtClean="0"/>
              <a:t>représentatif</a:t>
            </a:r>
            <a:r>
              <a:rPr lang="en-US" dirty="0" smtClean="0"/>
              <a:t> de </a:t>
            </a:r>
            <a:r>
              <a:rPr lang="en-US" dirty="0" err="1" smtClean="0"/>
              <a:t>l’interaction</a:t>
            </a:r>
            <a:r>
              <a:rPr lang="en-US" dirty="0" smtClean="0"/>
              <a:t>/du dialogue pendant </a:t>
            </a:r>
            <a:r>
              <a:rPr lang="en-US" dirty="0" err="1" smtClean="0"/>
              <a:t>ce</a:t>
            </a:r>
            <a:r>
              <a:rPr lang="en-US" dirty="0" smtClean="0"/>
              <a:t> temps </a:t>
            </a:r>
            <a:r>
              <a:rPr lang="en-US" dirty="0" err="1" smtClean="0"/>
              <a:t>clinique</a:t>
            </a:r>
            <a:endParaRPr lang="en-US" dirty="0" smtClean="0"/>
          </a:p>
          <a:p>
            <a:r>
              <a:rPr lang="en-US" dirty="0" smtClean="0"/>
              <a:t>Documenter les </a:t>
            </a:r>
            <a:r>
              <a:rPr lang="en-US" dirty="0" err="1" smtClean="0"/>
              <a:t>cas</a:t>
            </a:r>
            <a:r>
              <a:rPr lang="en-US" dirty="0" smtClean="0"/>
              <a:t> </a:t>
            </a:r>
            <a:r>
              <a:rPr lang="en-US" dirty="0" err="1" smtClean="0"/>
              <a:t>où</a:t>
            </a:r>
            <a:r>
              <a:rPr lang="en-US" dirty="0" smtClean="0"/>
              <a:t> le </a:t>
            </a:r>
            <a:r>
              <a:rPr lang="en-US" dirty="0" err="1" smtClean="0"/>
              <a:t>rendement</a:t>
            </a:r>
            <a:r>
              <a:rPr lang="en-US" dirty="0" smtClean="0"/>
              <a:t> </a:t>
            </a:r>
            <a:r>
              <a:rPr lang="en-US" dirty="0" err="1" smtClean="0"/>
              <a:t>est</a:t>
            </a:r>
            <a:r>
              <a:rPr lang="en-US" dirty="0" smtClean="0"/>
              <a:t> aberrant (</a:t>
            </a:r>
            <a:r>
              <a:rPr lang="en-US" dirty="0" err="1" smtClean="0"/>
              <a:t>ils</a:t>
            </a:r>
            <a:r>
              <a:rPr lang="en-US" dirty="0" smtClean="0"/>
              <a:t> </a:t>
            </a:r>
            <a:r>
              <a:rPr lang="en-US" dirty="0" err="1" smtClean="0"/>
              <a:t>pourraient</a:t>
            </a:r>
            <a:r>
              <a:rPr lang="en-US" dirty="0" smtClean="0"/>
              <a:t> </a:t>
            </a:r>
            <a:r>
              <a:rPr lang="en-US" dirty="0" err="1" smtClean="0"/>
              <a:t>être</a:t>
            </a:r>
            <a:r>
              <a:rPr lang="en-US" dirty="0" smtClean="0"/>
              <a:t> </a:t>
            </a:r>
            <a:r>
              <a:rPr lang="en-US" dirty="0" err="1" smtClean="0"/>
              <a:t>rares</a:t>
            </a:r>
            <a:r>
              <a:rPr lang="en-US" dirty="0" smtClean="0"/>
              <a:t>, </a:t>
            </a:r>
            <a:r>
              <a:rPr lang="en-US" dirty="0" err="1" smtClean="0"/>
              <a:t>mais</a:t>
            </a:r>
            <a:r>
              <a:rPr lang="en-US" dirty="0" smtClean="0"/>
              <a:t> </a:t>
            </a:r>
            <a:r>
              <a:rPr lang="en-US" dirty="0" err="1" smtClean="0"/>
              <a:t>importants</a:t>
            </a:r>
            <a:r>
              <a:rPr lang="en-US" dirty="0" smtClean="0"/>
              <a:t>)</a:t>
            </a:r>
          </a:p>
        </p:txBody>
      </p:sp>
      <p:sp>
        <p:nvSpPr>
          <p:cNvPr id="4" name="TextBox 3"/>
          <p:cNvSpPr txBox="1"/>
          <p:nvPr/>
        </p:nvSpPr>
        <p:spPr>
          <a:xfrm>
            <a:off x="2088444" y="5945371"/>
            <a:ext cx="9286628" cy="1446550"/>
          </a:xfrm>
          <a:prstGeom prst="rect">
            <a:avLst/>
          </a:prstGeom>
          <a:noFill/>
        </p:spPr>
        <p:txBody>
          <a:bodyPr wrap="square" rtlCol="0">
            <a:spAutoFit/>
          </a:bodyPr>
          <a:lstStyle/>
          <a:p>
            <a:pPr algn="ctr"/>
            <a:r>
              <a:rPr lang="en-CA" sz="4800" b="1" dirty="0" smtClean="0">
                <a:solidFill>
                  <a:srgbClr val="003B5C"/>
                </a:solidFill>
              </a:rPr>
              <a:t>D</a:t>
            </a:r>
            <a:r>
              <a:rPr lang="en-CA" sz="3200" b="1" dirty="0" smtClean="0">
                <a:solidFill>
                  <a:srgbClr val="9A3324"/>
                </a:solidFill>
              </a:rPr>
              <a:t>OCUMENTATION</a:t>
            </a:r>
          </a:p>
          <a:p>
            <a:r>
              <a:rPr lang="en-CA" sz="4000" dirty="0" smtClean="0"/>
              <a:t> </a:t>
            </a:r>
            <a:endParaRPr lang="en-CA" sz="4000" dirty="0"/>
          </a:p>
        </p:txBody>
      </p:sp>
      <p:sp>
        <p:nvSpPr>
          <p:cNvPr id="5" name="Slide Number Placeholder 4"/>
          <p:cNvSpPr>
            <a:spLocks noGrp="1"/>
          </p:cNvSpPr>
          <p:nvPr>
            <p:ph type="sldNum" sz="quarter" idx="12"/>
          </p:nvPr>
        </p:nvSpPr>
        <p:spPr/>
        <p:txBody>
          <a:bodyPr/>
          <a:lstStyle/>
          <a:p>
            <a:fld id="{B035A847-A378-904F-ACB7-6E9049E7A8F5}" type="slidenum">
              <a:rPr lang="en-US" smtClean="0"/>
              <a:t>22</a:t>
            </a:fld>
            <a:endParaRPr lang="en-US"/>
          </a:p>
        </p:txBody>
      </p:sp>
    </p:spTree>
    <p:custDataLst>
      <p:tags r:id="rId1"/>
    </p:custDataLst>
    <p:extLst>
      <p:ext uri="{BB962C8B-B14F-4D97-AF65-F5344CB8AC3E}">
        <p14:creationId xmlns:p14="http://schemas.microsoft.com/office/powerpoint/2010/main" val="29511088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Modèle de coaching de la CPC</a:t>
            </a:r>
          </a:p>
        </p:txBody>
      </p:sp>
      <p:sp>
        <p:nvSpPr>
          <p:cNvPr id="7" name="TextBox 6"/>
          <p:cNvSpPr txBox="1"/>
          <p:nvPr/>
        </p:nvSpPr>
        <p:spPr>
          <a:xfrm>
            <a:off x="7131049" y="2952750"/>
            <a:ext cx="3413360" cy="1922161"/>
          </a:xfrm>
          <a:prstGeom prst="rect">
            <a:avLst/>
          </a:prstGeom>
          <a:noFill/>
        </p:spPr>
        <p:txBody>
          <a:bodyPr wrap="square" rtlCol="0">
            <a:spAutoFit/>
          </a:bodyPr>
          <a:lstStyle/>
          <a:p>
            <a:r>
              <a:rPr lang="en-CA" sz="2400" smtClean="0">
                <a:solidFill>
                  <a:prstClr val="black"/>
                </a:solidFill>
                <a:latin typeface="Verdana" panose="020B0604030504040204" pitchFamily="34" charset="0"/>
                <a:ea typeface="Verdana" panose="020B0604030504040204" pitchFamily="34" charset="0"/>
                <a:cs typeface="Verdana" panose="020B0604030504040204" pitchFamily="34" charset="0"/>
              </a:rPr>
              <a:t>Favoriser l’apprentissage et le développement de la compétence d’un résident</a:t>
            </a:r>
          </a:p>
        </p:txBody>
      </p:sp>
      <p:sp>
        <p:nvSpPr>
          <p:cNvPr id="3" name="Slide Number Placeholder 2"/>
          <p:cNvSpPr>
            <a:spLocks noGrp="1"/>
          </p:cNvSpPr>
          <p:nvPr>
            <p:ph type="sldNum" sz="quarter" idx="12"/>
          </p:nvPr>
        </p:nvSpPr>
        <p:spPr/>
        <p:txBody>
          <a:bodyPr/>
          <a:lstStyle/>
          <a:p>
            <a:fld id="{B035A847-A378-904F-ACB7-6E9049E7A8F5}" type="slidenum">
              <a:rPr lang="en-US" smtClean="0"/>
              <a:t>23</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628" y="2191407"/>
            <a:ext cx="4752865" cy="4404149"/>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Coaching en continu</a:t>
            </a:r>
          </a:p>
        </p:txBody>
      </p:sp>
      <p:sp>
        <p:nvSpPr>
          <p:cNvPr id="3" name="Content Placeholder 2"/>
          <p:cNvSpPr>
            <a:spLocks noGrp="1"/>
          </p:cNvSpPr>
          <p:nvPr>
            <p:ph idx="1"/>
          </p:nvPr>
        </p:nvSpPr>
        <p:spPr>
          <a:xfrm>
            <a:off x="2088444" y="2206171"/>
            <a:ext cx="6787542" cy="3964343"/>
          </a:xfrm>
        </p:spPr>
        <p:txBody>
          <a:bodyPr>
            <a:normAutofit lnSpcReduction="10000"/>
          </a:bodyPr>
          <a:lstStyle/>
          <a:p>
            <a:r>
              <a:rPr lang="fr-CA" dirty="0" smtClean="0"/>
              <a:t>Autre alliance ou partenariat éducatif</a:t>
            </a:r>
          </a:p>
          <a:p>
            <a:pPr>
              <a:buNone/>
            </a:pPr>
            <a:endParaRPr lang="fr-CA" dirty="0" smtClean="0"/>
          </a:p>
          <a:p>
            <a:r>
              <a:rPr lang="fr-CA" dirty="0" smtClean="0"/>
              <a:t>Relation longitudinale entre </a:t>
            </a:r>
            <a:br>
              <a:rPr lang="fr-CA" dirty="0" smtClean="0"/>
            </a:br>
            <a:r>
              <a:rPr lang="fr-CA" dirty="0" smtClean="0"/>
              <a:t>le clinicien et l’apprenant</a:t>
            </a:r>
          </a:p>
          <a:p>
            <a:endParaRPr lang="fr-CA" dirty="0" smtClean="0"/>
          </a:p>
          <a:p>
            <a:r>
              <a:rPr lang="fr-CA" dirty="0" smtClean="0"/>
              <a:t>Apprenants : assument de plus grandes responsabilités (lire les données liées à l’observation et déterminer les objectifs d’apprentissage)</a:t>
            </a:r>
          </a:p>
          <a:p>
            <a:endParaRPr lang="fr-CA" dirty="0" smtClean="0"/>
          </a:p>
          <a:p>
            <a:endParaRPr lang="fr-CA" dirty="0" smtClean="0"/>
          </a:p>
          <a:p>
            <a:endParaRPr lang="fr-CA" dirty="0"/>
          </a:p>
        </p:txBody>
      </p:sp>
      <p:sp>
        <p:nvSpPr>
          <p:cNvPr id="4" name="Slide Number Placeholder 3"/>
          <p:cNvSpPr>
            <a:spLocks noGrp="1"/>
          </p:cNvSpPr>
          <p:nvPr>
            <p:ph type="sldNum" sz="quarter" idx="12"/>
          </p:nvPr>
        </p:nvSpPr>
        <p:spPr/>
        <p:txBody>
          <a:bodyPr/>
          <a:lstStyle/>
          <a:p>
            <a:fld id="{B035A847-A378-904F-ACB7-6E9049E7A8F5}" type="slidenum">
              <a:rPr lang="en-US" smtClean="0"/>
              <a:t>24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381" y="3251213"/>
            <a:ext cx="3150448" cy="2919301"/>
          </a:xfrm>
          <a:prstGeom prst="rect">
            <a:avLst/>
          </a:prstGeom>
        </p:spPr>
      </p:pic>
    </p:spTree>
    <p:custDataLst>
      <p:tags r:id="rId1"/>
    </p:custDataLst>
    <p:extLst>
      <p:ext uri="{BB962C8B-B14F-4D97-AF65-F5344CB8AC3E}">
        <p14:creationId xmlns:p14="http://schemas.microsoft.com/office/powerpoint/2010/main" val="6781595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Coaching en continu : deux objectifs</a:t>
            </a:r>
          </a:p>
        </p:txBody>
      </p:sp>
      <p:sp>
        <p:nvSpPr>
          <p:cNvPr id="3" name="Content Placeholder 2"/>
          <p:cNvSpPr>
            <a:spLocks noGrp="1"/>
          </p:cNvSpPr>
          <p:nvPr>
            <p:ph idx="1"/>
          </p:nvPr>
        </p:nvSpPr>
        <p:spPr>
          <a:xfrm>
            <a:off x="2088443" y="2190043"/>
            <a:ext cx="9552013" cy="3993043"/>
          </a:xfrm>
        </p:spPr>
        <p:txBody>
          <a:bodyPr>
            <a:normAutofit fontScale="92500" lnSpcReduction="20000"/>
          </a:bodyPr>
          <a:lstStyle/>
          <a:p>
            <a:pPr marL="514350" lvl="0" indent="-514350">
              <a:buFont typeface="+mj-lt"/>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Guider la progression des </a:t>
            </a:r>
            <a:r>
              <a:rPr lang="en-US" dirty="0" err="1" smtClean="0">
                <a:latin typeface="Verdana" panose="020B0604030504040204" pitchFamily="34" charset="0"/>
                <a:ea typeface="Verdana" panose="020B0604030504040204" pitchFamily="34" charset="0"/>
                <a:cs typeface="Verdana" panose="020B0604030504040204" pitchFamily="34" charset="0"/>
              </a:rPr>
              <a:t>résidents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dans</a:t>
            </a:r>
            <a:r>
              <a:rPr lang="en-US" dirty="0" smtClean="0">
                <a:latin typeface="Verdana" panose="020B0604030504040204" pitchFamily="34" charset="0"/>
                <a:ea typeface="Verdana" panose="020B0604030504040204" pitchFamily="34" charset="0"/>
                <a:cs typeface="Verdana" panose="020B0604030504040204" pitchFamily="34" charset="0"/>
              </a:rPr>
              <a:t> le cadre de </a:t>
            </a:r>
            <a:r>
              <a:rPr lang="en-US" dirty="0" err="1" smtClean="0">
                <a:latin typeface="Verdana" panose="020B0604030504040204" pitchFamily="34" charset="0"/>
                <a:ea typeface="Verdana" panose="020B0604030504040204" pitchFamily="34" charset="0"/>
                <a:cs typeface="Verdana" panose="020B0604030504040204" pitchFamily="34" charset="0"/>
              </a:rPr>
              <a:t>leur</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rendement</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clinique</a:t>
            </a:r>
            <a:r>
              <a:rPr lang="en-US" dirty="0" smtClean="0">
                <a:latin typeface="Verdana" panose="020B0604030504040204" pitchFamily="34" charset="0"/>
                <a:ea typeface="Verdana" panose="020B0604030504040204" pitchFamily="34" charset="0"/>
                <a:cs typeface="Verdana" panose="020B0604030504040204" pitchFamily="34" charset="0"/>
              </a:rPr>
              <a:t> :</a:t>
            </a:r>
          </a:p>
          <a:p>
            <a:pPr marL="914400" lvl="1" indent="-457200">
              <a:buFont typeface="+mj-lt"/>
              <a:buAutoNum type="alphaLcPeriod"/>
            </a:pPr>
            <a:r>
              <a:rPr lang="en-US" dirty="0" err="1" smtClean="0">
                <a:latin typeface="Verdana" panose="020B0604030504040204" pitchFamily="34" charset="0"/>
                <a:ea typeface="Verdana" panose="020B0604030504040204" pitchFamily="34" charset="0"/>
                <a:cs typeface="Verdana" panose="020B0604030504040204" pitchFamily="34" charset="0"/>
              </a:rPr>
              <a:t>Contribuer</a:t>
            </a:r>
            <a:r>
              <a:rPr lang="en-US" dirty="0" smtClean="0">
                <a:latin typeface="Verdana" panose="020B0604030504040204" pitchFamily="34" charset="0"/>
                <a:ea typeface="Verdana" panose="020B0604030504040204" pitchFamily="34" charset="0"/>
                <a:cs typeface="Verdana" panose="020B0604030504040204" pitchFamily="34" charset="0"/>
              </a:rPr>
              <a:t> à </a:t>
            </a:r>
            <a:r>
              <a:rPr lang="en-US" dirty="0" err="1" smtClean="0">
                <a:latin typeface="Verdana" panose="020B0604030504040204" pitchFamily="34" charset="0"/>
                <a:ea typeface="Verdana" panose="020B0604030504040204" pitchFamily="34" charset="0"/>
                <a:cs typeface="Verdana" panose="020B0604030504040204" pitchFamily="34" charset="0"/>
              </a:rPr>
              <a:t>une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synthèse</a:t>
            </a:r>
            <a:r>
              <a:rPr lang="en-US" dirty="0" smtClean="0">
                <a:latin typeface="Verdana" panose="020B0604030504040204" pitchFamily="34" charset="0"/>
                <a:ea typeface="Verdana" panose="020B0604030504040204" pitchFamily="34" charset="0"/>
                <a:cs typeface="Verdana" panose="020B0604030504040204" pitchFamily="34" charset="0"/>
              </a:rPr>
              <a:t> des </a:t>
            </a:r>
            <a:r>
              <a:rPr lang="en-US" dirty="0" err="1" smtClean="0">
                <a:latin typeface="Verdana" panose="020B0604030504040204" pitchFamily="34" charset="0"/>
                <a:ea typeface="Verdana" panose="020B0604030504040204" pitchFamily="34" charset="0"/>
                <a:cs typeface="Verdana" panose="020B0604030504040204" pitchFamily="34" charset="0"/>
              </a:rPr>
              <a:t>différentes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données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d’observation</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obtenues</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en-US" dirty="0" err="1">
                <a:latin typeface="Verdana" panose="020B0604030504040204" pitchFamily="34" charset="0"/>
                <a:ea typeface="Verdana" panose="020B0604030504040204" pitchFamily="34" charset="0"/>
                <a:cs typeface="Verdana" panose="020B0604030504040204" pitchFamily="34" charset="0"/>
              </a:rPr>
              <a:t>Faciliter</a:t>
            </a:r>
            <a:r>
              <a:rPr lang="en-US" dirty="0">
                <a:latin typeface="Verdana" panose="020B0604030504040204" pitchFamily="34" charset="0"/>
                <a:ea typeface="Verdana" panose="020B0604030504040204" pitchFamily="34" charset="0"/>
                <a:cs typeface="Verdana" panose="020B0604030504040204" pitchFamily="34" charset="0"/>
              </a:rPr>
              <a:t> le </a:t>
            </a:r>
            <a:r>
              <a:rPr lang="en-US" dirty="0" err="1">
                <a:latin typeface="Verdana" panose="020B0604030504040204" pitchFamily="34" charset="0"/>
                <a:ea typeface="Verdana" panose="020B0604030504040204" pitchFamily="34" charset="0"/>
                <a:cs typeface="Verdana" panose="020B0604030504040204" pitchFamily="34" charset="0"/>
              </a:rPr>
              <a:t>développement</a:t>
            </a:r>
            <a:r>
              <a:rPr lang="en-US" dirty="0">
                <a:latin typeface="Verdana" panose="020B0604030504040204" pitchFamily="34" charset="0"/>
                <a:ea typeface="Verdana" panose="020B0604030504040204" pitchFamily="34" charset="0"/>
                <a:cs typeface="Verdana" panose="020B0604030504040204" pitchFamily="34" charset="0"/>
              </a:rPr>
              <a:t> des </a:t>
            </a:r>
            <a:r>
              <a:rPr lang="en-US" dirty="0" err="1">
                <a:latin typeface="Verdana" panose="020B0604030504040204" pitchFamily="34" charset="0"/>
                <a:ea typeface="Verdana" panose="020B0604030504040204" pitchFamily="34" charset="0"/>
                <a:cs typeface="Verdana" panose="020B0604030504040204" pitchFamily="34" charset="0"/>
              </a:rPr>
              <a:t>compétences</a:t>
            </a:r>
            <a:r>
              <a:rPr lang="en-US" dirty="0">
                <a:latin typeface="Verdana" panose="020B0604030504040204" pitchFamily="34" charset="0"/>
                <a:ea typeface="Verdana" panose="020B0604030504040204" pitchFamily="34" charset="0"/>
                <a:cs typeface="Verdana" panose="020B0604030504040204" pitchFamily="34" charset="0"/>
              </a:rPr>
              <a:t> des </a:t>
            </a:r>
            <a:r>
              <a:rPr lang="en-US" dirty="0" err="1">
                <a:latin typeface="Verdana" panose="020B0604030504040204" pitchFamily="34" charset="0"/>
                <a:ea typeface="Verdana" panose="020B0604030504040204" pitchFamily="34" charset="0"/>
                <a:cs typeface="Verdana" panose="020B0604030504040204" pitchFamily="34" charset="0"/>
              </a:rPr>
              <a:t>résidents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en</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matière</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d’apprentissage</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autorégulé</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en</a:t>
            </a:r>
            <a:r>
              <a:rPr lang="en-US" dirty="0">
                <a:latin typeface="Verdana" panose="020B0604030504040204" pitchFamily="34" charset="0"/>
                <a:ea typeface="Verdana" panose="020B0604030504040204" pitchFamily="34" charset="0"/>
                <a:cs typeface="Verdana" panose="020B0604030504040204" pitchFamily="34" charset="0"/>
              </a:rPr>
              <a:t> les </a:t>
            </a:r>
            <a:r>
              <a:rPr lang="en-US" dirty="0" err="1">
                <a:latin typeface="Verdana" panose="020B0604030504040204" pitchFamily="34" charset="0"/>
                <a:ea typeface="Verdana" panose="020B0604030504040204" pitchFamily="34" charset="0"/>
                <a:cs typeface="Verdana" panose="020B0604030504040204" pitchFamily="34" charset="0"/>
              </a:rPr>
              <a:t>faisant</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participer</a:t>
            </a:r>
            <a:r>
              <a:rPr lang="en-US" dirty="0">
                <a:latin typeface="Verdana" panose="020B0604030504040204" pitchFamily="34" charset="0"/>
                <a:ea typeface="Verdana" panose="020B0604030504040204" pitchFamily="34" charset="0"/>
                <a:cs typeface="Verdana" panose="020B0604030504040204" pitchFamily="34" charset="0"/>
              </a:rPr>
              <a:t> à un </a:t>
            </a:r>
            <a:r>
              <a:rPr lang="en-US" dirty="0" err="1">
                <a:latin typeface="Verdana" panose="020B0604030504040204" pitchFamily="34" charset="0"/>
                <a:ea typeface="Verdana" panose="020B0604030504040204" pitchFamily="34" charset="0"/>
                <a:cs typeface="Verdana" panose="020B0604030504040204" pitchFamily="34" charset="0"/>
              </a:rPr>
              <a:t>processus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d’autoévaluation</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dirigée</a:t>
            </a:r>
            <a:r>
              <a:rPr lang="en-US" dirty="0">
                <a:latin typeface="Verdana" panose="020B0604030504040204" pitchFamily="34" charset="0"/>
                <a:ea typeface="Verdana" panose="020B0604030504040204" pitchFamily="34" charset="0"/>
                <a:cs typeface="Verdana" panose="020B0604030504040204" pitchFamily="34" charset="0"/>
              </a:rPr>
              <a:t>. Aider </a:t>
            </a:r>
            <a:r>
              <a:rPr lang="en-US" dirty="0" err="1">
                <a:latin typeface="Verdana" panose="020B0604030504040204" pitchFamily="34" charset="0"/>
                <a:ea typeface="Verdana" panose="020B0604030504040204" pitchFamily="34" charset="0"/>
                <a:cs typeface="Verdana" panose="020B0604030504040204" pitchFamily="34" charset="0"/>
              </a:rPr>
              <a:t>l’apprenant</a:t>
            </a:r>
            <a:r>
              <a:rPr lang="en-US" dirty="0">
                <a:latin typeface="Verdana" panose="020B0604030504040204" pitchFamily="34" charset="0"/>
                <a:ea typeface="Verdana" panose="020B0604030504040204" pitchFamily="34" charset="0"/>
                <a:cs typeface="Verdana" panose="020B0604030504040204" pitchFamily="34" charset="0"/>
              </a:rPr>
              <a:t> à... </a:t>
            </a:r>
          </a:p>
          <a:p>
            <a:pPr marL="914400" lvl="1" indent="-457200">
              <a:buFont typeface="+mj-lt"/>
              <a:buAutoNum type="alphaLcPeriod"/>
            </a:pPr>
            <a:r>
              <a:rPr lang="en-US" dirty="0" err="1">
                <a:latin typeface="Verdana" panose="020B0604030504040204" pitchFamily="34" charset="0"/>
                <a:ea typeface="Verdana" panose="020B0604030504040204" pitchFamily="34" charset="0"/>
                <a:cs typeface="Verdana" panose="020B0604030504040204" pitchFamily="34" charset="0"/>
              </a:rPr>
              <a:t>déterminer</a:t>
            </a:r>
            <a:r>
              <a:rPr lang="en-US" dirty="0">
                <a:latin typeface="Verdana" panose="020B0604030504040204" pitchFamily="34" charset="0"/>
                <a:ea typeface="Verdana" panose="020B0604030504040204" pitchFamily="34" charset="0"/>
                <a:cs typeface="Verdana" panose="020B0604030504040204" pitchFamily="34" charset="0"/>
              </a:rPr>
              <a:t> des </a:t>
            </a:r>
            <a:r>
              <a:rPr lang="en-US" dirty="0" err="1">
                <a:latin typeface="Verdana" panose="020B0604030504040204" pitchFamily="34" charset="0"/>
                <a:ea typeface="Verdana" panose="020B0604030504040204" pitchFamily="34" charset="0"/>
                <a:cs typeface="Verdana" panose="020B0604030504040204" pitchFamily="34" charset="0"/>
              </a:rPr>
              <a:t>objectifs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d’apprentissage</a:t>
            </a:r>
            <a:r>
              <a:rPr lang="en-US" dirty="0">
                <a:latin typeface="Verdana" panose="020B0604030504040204" pitchFamily="34" charset="0"/>
                <a:ea typeface="Verdana" panose="020B0604030504040204" pitchFamily="34" charset="0"/>
                <a:cs typeface="Verdana" panose="020B0604030504040204" pitchFamily="34" charset="0"/>
              </a:rPr>
              <a:t> </a:t>
            </a:r>
          </a:p>
          <a:p>
            <a:pPr marL="914400" lvl="1" indent="-457200">
              <a:buFont typeface="+mj-lt"/>
              <a:buAutoNum type="alphaLcPeriod"/>
            </a:pPr>
            <a:r>
              <a:rPr lang="en-US" dirty="0" err="1">
                <a:latin typeface="Verdana" panose="020B0604030504040204" pitchFamily="34" charset="0"/>
                <a:ea typeface="Verdana" panose="020B0604030504040204" pitchFamily="34" charset="0"/>
                <a:cs typeface="Verdana" panose="020B0604030504040204" pitchFamily="34" charset="0"/>
              </a:rPr>
              <a:t>interpréter</a:t>
            </a:r>
            <a:r>
              <a:rPr lang="en-US" dirty="0">
                <a:latin typeface="Verdana" panose="020B0604030504040204" pitchFamily="34" charset="0"/>
                <a:ea typeface="Verdana" panose="020B0604030504040204" pitchFamily="34" charset="0"/>
                <a:cs typeface="Verdana" panose="020B0604030504040204" pitchFamily="34" charset="0"/>
              </a:rPr>
              <a:t> les </a:t>
            </a:r>
            <a:r>
              <a:rPr lang="en-US" dirty="0" err="1">
                <a:latin typeface="Verdana" panose="020B0604030504040204" pitchFamily="34" charset="0"/>
                <a:ea typeface="Verdana" panose="020B0604030504040204" pitchFamily="34" charset="0"/>
                <a:cs typeface="Verdana" panose="020B0604030504040204" pitchFamily="34" charset="0"/>
              </a:rPr>
              <a:t>données</a:t>
            </a:r>
            <a:r>
              <a:rPr lang="en-US" dirty="0">
                <a:latin typeface="Verdana" panose="020B0604030504040204" pitchFamily="34" charset="0"/>
                <a:ea typeface="Verdana" panose="020B0604030504040204" pitchFamily="34" charset="0"/>
                <a:cs typeface="Verdana" panose="020B0604030504040204" pitchFamily="34" charset="0"/>
              </a:rPr>
              <a:t> issues de la </a:t>
            </a:r>
            <a:r>
              <a:rPr lang="en-US" dirty="0" err="1">
                <a:latin typeface="Verdana" panose="020B0604030504040204" pitchFamily="34" charset="0"/>
                <a:ea typeface="Verdana" panose="020B0604030504040204" pitchFamily="34" charset="0"/>
                <a:cs typeface="Verdana" panose="020B0604030504040204" pitchFamily="34" charset="0"/>
              </a:rPr>
              <a:t>rétroaction</a:t>
            </a:r>
            <a:r>
              <a:rPr lang="en-US" dirty="0">
                <a:latin typeface="Verdana" panose="020B0604030504040204" pitchFamily="34" charset="0"/>
                <a:ea typeface="Verdana" panose="020B0604030504040204" pitchFamily="34" charset="0"/>
                <a:cs typeface="Verdana" panose="020B0604030504040204" pitchFamily="34" charset="0"/>
              </a:rPr>
              <a:t> et de </a:t>
            </a:r>
            <a:r>
              <a:rPr lang="en-US" dirty="0" err="1">
                <a:latin typeface="Verdana" panose="020B0604030504040204" pitchFamily="34" charset="0"/>
                <a:ea typeface="Verdana" panose="020B0604030504040204" pitchFamily="34" charset="0"/>
                <a:cs typeface="Verdana" panose="020B0604030504040204" pitchFamily="34" charset="0"/>
              </a:rPr>
              <a:t>l’observation</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en</a:t>
            </a:r>
            <a:r>
              <a:rPr lang="en-US" dirty="0">
                <a:latin typeface="Verdana" panose="020B0604030504040204" pitchFamily="34" charset="0"/>
                <a:ea typeface="Verdana" panose="020B0604030504040204" pitchFamily="34" charset="0"/>
                <a:cs typeface="Verdana" panose="020B0604030504040204" pitchFamily="34" charset="0"/>
              </a:rPr>
              <a:t> lien avec </a:t>
            </a:r>
            <a:r>
              <a:rPr lang="en-US" dirty="0" err="1">
                <a:latin typeface="Verdana" panose="020B0604030504040204" pitchFamily="34" charset="0"/>
                <a:ea typeface="Verdana" panose="020B0604030504040204" pitchFamily="34" charset="0"/>
                <a:cs typeface="Verdana" panose="020B0604030504040204" pitchFamily="34" charset="0"/>
              </a:rPr>
              <a:t>ces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objectifs</a:t>
            </a:r>
            <a:r>
              <a:rPr lang="en-US" dirty="0">
                <a:latin typeface="Verdana" panose="020B0604030504040204" pitchFamily="34" charset="0"/>
                <a:ea typeface="Verdana" panose="020B0604030504040204" pitchFamily="34" charset="0"/>
                <a:cs typeface="Verdana" panose="020B0604030504040204" pitchFamily="34" charset="0"/>
              </a:rPr>
              <a:t> </a:t>
            </a:r>
          </a:p>
          <a:p>
            <a:pPr marL="914400" lvl="1" indent="-457200">
              <a:buFont typeface="+mj-lt"/>
              <a:buAutoNum type="alphaLcPeriod"/>
            </a:pPr>
            <a:r>
              <a:rPr lang="en-US" dirty="0">
                <a:latin typeface="Verdana" panose="020B0604030504040204" pitchFamily="34" charset="0"/>
                <a:ea typeface="Verdana" panose="020B0604030504040204" pitchFamily="34" charset="0"/>
                <a:cs typeface="Verdana" panose="020B0604030504040204" pitchFamily="34" charset="0"/>
              </a:rPr>
              <a:t>fixer de nouveaux </a:t>
            </a:r>
            <a:r>
              <a:rPr lang="en-US" dirty="0" err="1">
                <a:latin typeface="Verdana" panose="020B0604030504040204" pitchFamily="34" charset="0"/>
                <a:ea typeface="Verdana" panose="020B0604030504040204" pitchFamily="34" charset="0"/>
                <a:cs typeface="Verdana" panose="020B0604030504040204" pitchFamily="34" charset="0"/>
              </a:rPr>
              <a:t>objectifs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d’apprentissage</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revoir </a:t>
            </a:r>
            <a:r>
              <a:rPr lang="en-US" dirty="0" err="1">
                <a:latin typeface="Verdana" panose="020B0604030504040204" pitchFamily="34" charset="0"/>
                <a:ea typeface="Verdana" panose="020B0604030504040204" pitchFamily="34" charset="0"/>
                <a:cs typeface="Verdana" panose="020B0604030504040204" pitchFamily="34" charset="0"/>
              </a:rPr>
              <a:t>leurs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objectifs</a:t>
            </a:r>
            <a:r>
              <a:rPr lang="en-US" dirty="0">
                <a:latin typeface="Verdana" panose="020B0604030504040204" pitchFamily="34" charset="0"/>
                <a:ea typeface="Verdana" panose="020B0604030504040204" pitchFamily="34" charset="0"/>
                <a:cs typeface="Verdana" panose="020B0604030504040204" pitchFamily="34" charset="0"/>
              </a:rPr>
              <a:t>, à la lumière de </a:t>
            </a:r>
            <a:r>
              <a:rPr lang="en-US" dirty="0" err="1">
                <a:latin typeface="Verdana" panose="020B0604030504040204" pitchFamily="34" charset="0"/>
                <a:ea typeface="Verdana" panose="020B0604030504040204" pitchFamily="34" charset="0"/>
                <a:cs typeface="Verdana" panose="020B0604030504040204" pitchFamily="34" charset="0"/>
              </a:rPr>
              <a:t>leurs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progrès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d’autres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données</a:t>
            </a:r>
            <a:endParaRPr lang="en-US" dirty="0">
              <a:latin typeface="Verdana" panose="020B0604030504040204" pitchFamily="34" charset="0"/>
              <a:ea typeface="Verdana" panose="020B0604030504040204" pitchFamily="34" charset="0"/>
              <a:cs typeface="Verdana" panose="020B0604030504040204" pitchFamily="34" charset="0"/>
            </a:endParaRPr>
          </a:p>
          <a:p>
            <a:pPr lvl="0"/>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t>25</a:t>
            </a:fld>
            <a:endParaRPr lang="en-US"/>
          </a:p>
        </p:txBody>
      </p:sp>
    </p:spTree>
    <p:custDataLst>
      <p:tags r:id="rId1"/>
    </p:custDataLst>
    <p:extLst>
      <p:ext uri="{BB962C8B-B14F-4D97-AF65-F5344CB8AC3E}">
        <p14:creationId xmlns:p14="http://schemas.microsoft.com/office/powerpoint/2010/main" val="36067765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Données du portfolio </a:t>
            </a:r>
            <a:endParaRPr lang="fr-CA" dirty="0"/>
          </a:p>
        </p:txBody>
      </p:sp>
      <p:pic>
        <p:nvPicPr>
          <p:cNvPr id="3074" name="Picture 2"/>
          <p:cNvPicPr>
            <a:picLocks noGrp="1" noChangeAspect="1" noChangeArrowheads="1"/>
          </p:cNvPicPr>
          <p:nvPr>
            <p:ph idx="1"/>
          </p:nvPr>
        </p:nvPicPr>
        <p:blipFill>
          <a:blip r:embed="rId4"/>
          <a:stretch>
            <a:fillRect/>
          </a:stretch>
        </p:blipFill>
        <p:spPr bwMode="auto">
          <a:xfrm>
            <a:off x="2247515" y="2590800"/>
            <a:ext cx="8812129" cy="2590800"/>
          </a:xfrm>
          <a:prstGeom prst="rect">
            <a:avLst/>
          </a:prstGeom>
          <a:noFill/>
          <a:ln w="9525">
            <a:noFill/>
            <a:miter lim="800000"/>
          </a:ln>
        </p:spPr>
      </p:pic>
      <p:sp>
        <p:nvSpPr>
          <p:cNvPr id="7" name="TextBox 6"/>
          <p:cNvSpPr txBox="1"/>
          <p:nvPr/>
        </p:nvSpPr>
        <p:spPr>
          <a:xfrm>
            <a:off x="8381999" y="6057900"/>
            <a:ext cx="2680322" cy="366126"/>
          </a:xfrm>
          <a:prstGeom prst="rect">
            <a:avLst/>
          </a:prstGeom>
          <a:noFill/>
        </p:spPr>
        <p:txBody>
          <a:bodyPr wrap="square" rtlCol="0">
            <a:spAutoFit/>
          </a:bodyPr>
          <a:lstStyle/>
          <a:p>
            <a:r>
              <a:rPr lang="en-CA" smtClean="0">
                <a:solidFill>
                  <a:prstClr val="black"/>
                </a:solidFill>
              </a:rPr>
              <a:t>Caverzagie et Lobst</a:t>
            </a:r>
          </a:p>
        </p:txBody>
      </p:sp>
      <p:sp>
        <p:nvSpPr>
          <p:cNvPr id="3" name="Slide Number Placeholder 2"/>
          <p:cNvSpPr>
            <a:spLocks noGrp="1"/>
          </p:cNvSpPr>
          <p:nvPr>
            <p:ph type="sldNum" sz="quarter" idx="12"/>
          </p:nvPr>
        </p:nvSpPr>
        <p:spPr/>
        <p:txBody>
          <a:bodyPr/>
          <a:lstStyle/>
          <a:p>
            <a:fld id="{B035A847-A378-904F-ACB7-6E9049E7A8F5}" type="slidenum">
              <a:rPr lang="en-US" smtClean="0"/>
              <a:t>26</a:t>
            </a:fld>
            <a:endParaRPr lang="en-US"/>
          </a:p>
        </p:txBody>
      </p:sp>
    </p:spTree>
    <p:custDataLst>
      <p:tags r:id="rId1"/>
    </p:custDataLst>
    <p:extLst>
      <p:ext uri="{BB962C8B-B14F-4D97-AF65-F5344CB8AC3E}">
        <p14:creationId xmlns:p14="http://schemas.microsoft.com/office/powerpoint/2010/main" val="34731807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475" y="2159734"/>
            <a:ext cx="4700016" cy="4514088"/>
          </a:xfrm>
          <a:prstGeom prst="rect">
            <a:avLst/>
          </a:prstGeom>
        </p:spPr>
      </p:pic>
      <p:sp>
        <p:nvSpPr>
          <p:cNvPr id="2" name="Title 1"/>
          <p:cNvSpPr>
            <a:spLocks noGrp="1"/>
          </p:cNvSpPr>
          <p:nvPr>
            <p:ph type="title"/>
          </p:nvPr>
        </p:nvSpPr>
        <p:spPr>
          <a:xfrm>
            <a:off x="2088444" y="745067"/>
            <a:ext cx="10103556" cy="1230489"/>
          </a:xfrm>
        </p:spPr>
        <p:txBody>
          <a:bodyPr/>
          <a:lstStyle/>
          <a:p>
            <a:r>
              <a:rPr lang="en-CA" smtClean="0"/>
              <a:t>Le coaching et le modèle de progression</a:t>
            </a:r>
          </a:p>
        </p:txBody>
      </p:sp>
      <p:sp>
        <p:nvSpPr>
          <p:cNvPr id="4" name="Slide Number Placeholder 3"/>
          <p:cNvSpPr>
            <a:spLocks noGrp="1"/>
          </p:cNvSpPr>
          <p:nvPr>
            <p:ph type="sldNum" sz="quarter" idx="12"/>
          </p:nvPr>
        </p:nvSpPr>
        <p:spPr/>
        <p:txBody>
          <a:bodyPr/>
          <a:lstStyle/>
          <a:p>
            <a:fld id="{B035A847-A378-904F-ACB7-6E9049E7A8F5}" type="slidenum">
              <a:rPr lang="en-US" smtClean="0"/>
              <a:t>27</a:t>
            </a:fld>
            <a:endParaRPr lang="en-US"/>
          </a:p>
        </p:txBody>
      </p:sp>
      <p:sp>
        <p:nvSpPr>
          <p:cNvPr id="8" name="TextBox 7"/>
          <p:cNvSpPr txBox="1"/>
          <p:nvPr/>
        </p:nvSpPr>
        <p:spPr>
          <a:xfrm>
            <a:off x="5678907" y="2536660"/>
            <a:ext cx="6564150" cy="1922161"/>
          </a:xfrm>
          <a:prstGeom prst="rect">
            <a:avLst/>
          </a:prstGeom>
          <a:noFill/>
        </p:spPr>
        <p:txBody>
          <a:bodyPr wrap="square" rtlCol="0">
            <a:spAutoFit/>
          </a:bodyPr>
          <a:lstStyle/>
          <a:p>
            <a:r>
              <a:rPr lang="en-US" sz="2400" smtClean="0">
                <a:latin typeface="Verdana" panose="020B0604030504040204" pitchFamily="34" charset="0"/>
                <a:ea typeface="Verdana" panose="020B0604030504040204" pitchFamily="34" charset="0"/>
                <a:cs typeface="Verdana" panose="020B0604030504040204" pitchFamily="34" charset="0"/>
              </a:rPr>
              <a:t>Le coaching et les comités de compétence :</a:t>
            </a:r>
          </a:p>
          <a:p>
            <a:endParaRPr lang="en-US" sz="240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a:latin typeface="Verdana" panose="020B0604030504040204" pitchFamily="34" charset="0"/>
                <a:ea typeface="Verdana" panose="020B0604030504040204" pitchFamily="34" charset="0"/>
                <a:cs typeface="Verdana" panose="020B0604030504040204" pitchFamily="34" charset="0"/>
              </a:rPr>
              <a:t>Les comités de compétence décident </a:t>
            </a:r>
          </a:p>
          <a:p>
            <a:pPr marL="342900" indent="-342900">
              <a:buFont typeface="Arial" panose="020B0604020202020204" pitchFamily="34" charset="0"/>
              <a:buChar char="•"/>
            </a:pPr>
            <a:r>
              <a:rPr lang="en-US" sz="2400">
                <a:latin typeface="Verdana" panose="020B0604030504040204" pitchFamily="34" charset="0"/>
                <a:ea typeface="Verdana" panose="020B0604030504040204" pitchFamily="34" charset="0"/>
                <a:cs typeface="Verdana" panose="020B0604030504040204" pitchFamily="34" charset="0"/>
              </a:rPr>
              <a:t>Les coachs développent</a:t>
            </a:r>
          </a:p>
        </p:txBody>
      </p:sp>
    </p:spTree>
    <p:custDataLst>
      <p:tags r:id="rId1"/>
    </p:custDataLst>
    <p:extLst>
      <p:ext uri="{BB962C8B-B14F-4D97-AF65-F5344CB8AC3E}">
        <p14:creationId xmlns:p14="http://schemas.microsoft.com/office/powerpoint/2010/main" val="21049013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3282505"/>
            <a:ext cx="3116002" cy="2887382"/>
          </a:xfrm>
          <a:prstGeom prst="rect">
            <a:avLst/>
          </a:prstGeom>
        </p:spPr>
      </p:pic>
      <p:sp>
        <p:nvSpPr>
          <p:cNvPr id="2" name="Title 1"/>
          <p:cNvSpPr>
            <a:spLocks noGrp="1"/>
          </p:cNvSpPr>
          <p:nvPr>
            <p:ph type="title"/>
          </p:nvPr>
        </p:nvSpPr>
        <p:spPr/>
        <p:txBody>
          <a:bodyPr/>
          <a:lstStyle/>
          <a:p>
            <a:r>
              <a:rPr lang="en-CA" smtClean="0"/>
              <a:t>Résumé</a:t>
            </a:r>
          </a:p>
        </p:txBody>
      </p:sp>
      <p:sp>
        <p:nvSpPr>
          <p:cNvPr id="3" name="Content Placeholder 2"/>
          <p:cNvSpPr>
            <a:spLocks noGrp="1"/>
          </p:cNvSpPr>
          <p:nvPr>
            <p:ph idx="1"/>
          </p:nvPr>
        </p:nvSpPr>
        <p:spPr>
          <a:xfrm>
            <a:off x="2088444" y="2190043"/>
            <a:ext cx="6750756" cy="4196243"/>
          </a:xfrm>
        </p:spPr>
        <p:txBody>
          <a:bodyPr>
            <a:normAutofit fontScale="97500" lnSpcReduction="10000"/>
          </a:bodyPr>
          <a:lstStyle/>
          <a:p>
            <a:pPr>
              <a:lnSpc>
                <a:spcPct val="100000"/>
              </a:lnSpc>
              <a:spcBef>
                <a:spcPct val="0"/>
              </a:spcBef>
              <a:buFont typeface="Arial" panose="020B0604020202020204" pitchFamily="34" charset="0"/>
              <a:buChar char="•"/>
            </a:pPr>
            <a:r>
              <a:rPr lang="fr-CA" sz="2200" dirty="0" smtClean="0"/>
              <a:t>Apprentissage et développement des résidents </a:t>
            </a:r>
          </a:p>
          <a:p>
            <a:pPr>
              <a:lnSpc>
                <a:spcPct val="100000"/>
              </a:lnSpc>
              <a:spcBef>
                <a:spcPct val="0"/>
              </a:spcBef>
              <a:buFont typeface="Arial" panose="020B0604020202020204" pitchFamily="34" charset="0"/>
              <a:buChar char="•"/>
            </a:pPr>
            <a:r>
              <a:rPr lang="fr-CA" sz="2200" dirty="0" smtClean="0"/>
              <a:t>Partenariats éducatifs </a:t>
            </a:r>
          </a:p>
          <a:p>
            <a:pPr>
              <a:lnSpc>
                <a:spcPct val="100000"/>
              </a:lnSpc>
              <a:spcBef>
                <a:spcPct val="0"/>
              </a:spcBef>
              <a:buFont typeface="Arial" panose="020B0604020202020204" pitchFamily="34" charset="0"/>
              <a:buChar char="•"/>
            </a:pPr>
            <a:r>
              <a:rPr lang="fr-CA" sz="2200" dirty="0" smtClean="0"/>
              <a:t>Évaluation </a:t>
            </a:r>
            <a:r>
              <a:rPr lang="fr-CA" sz="2200" b="1" dirty="0" smtClean="0"/>
              <a:t>AUX FINS </a:t>
            </a:r>
            <a:r>
              <a:rPr lang="fr-CA" sz="2200" dirty="0" smtClean="0"/>
              <a:t>d’apprentissage (observations)</a:t>
            </a:r>
          </a:p>
          <a:p>
            <a:pPr>
              <a:lnSpc>
                <a:spcPct val="100000"/>
              </a:lnSpc>
              <a:spcBef>
                <a:spcPct val="0"/>
              </a:spcBef>
              <a:buFont typeface="Arial" panose="020B0604020202020204" pitchFamily="34" charset="0"/>
              <a:buChar char="•"/>
            </a:pPr>
            <a:r>
              <a:rPr lang="fr-CA" sz="2200" b="1" dirty="0" smtClean="0"/>
              <a:t>Coaching avec rétroaction </a:t>
            </a:r>
            <a:r>
              <a:rPr lang="fr-CA" sz="2200" dirty="0" smtClean="0"/>
              <a:t>favorisant l’amélioration</a:t>
            </a:r>
          </a:p>
          <a:p>
            <a:pPr>
              <a:lnSpc>
                <a:spcPct val="100000"/>
              </a:lnSpc>
              <a:spcBef>
                <a:spcPct val="0"/>
              </a:spcBef>
              <a:buFont typeface="Arial" panose="020B0604020202020204" pitchFamily="34" charset="0"/>
              <a:buChar char="•"/>
            </a:pPr>
            <a:r>
              <a:rPr lang="fr-CA" sz="2200" b="1" dirty="0" smtClean="0"/>
              <a:t>Coaching en direct</a:t>
            </a:r>
          </a:p>
          <a:p>
            <a:pPr lvl="1">
              <a:lnSpc>
                <a:spcPct val="100000"/>
              </a:lnSpc>
              <a:spcBef>
                <a:spcPct val="0"/>
              </a:spcBef>
              <a:buFont typeface="Arial" panose="020B0604020202020204" pitchFamily="34" charset="0"/>
              <a:buChar char="•"/>
            </a:pPr>
            <a:r>
              <a:rPr lang="fr-CA" sz="2200" dirty="0" smtClean="0"/>
              <a:t>Multiples observations de faible incidence</a:t>
            </a:r>
          </a:p>
          <a:p>
            <a:pPr lvl="1">
              <a:lnSpc>
                <a:spcPct val="100000"/>
              </a:lnSpc>
              <a:spcBef>
                <a:spcPct val="0"/>
              </a:spcBef>
              <a:buFont typeface="Arial" panose="020B0604020202020204" pitchFamily="34" charset="0"/>
              <a:buChar char="•"/>
            </a:pPr>
            <a:r>
              <a:rPr lang="fr-CA" sz="2200" dirty="0" smtClean="0"/>
              <a:t>RA-OCD</a:t>
            </a:r>
          </a:p>
          <a:p>
            <a:pPr>
              <a:lnSpc>
                <a:spcPct val="100000"/>
              </a:lnSpc>
              <a:spcBef>
                <a:spcPct val="0"/>
              </a:spcBef>
              <a:buFont typeface="Arial" panose="020B0604020202020204" pitchFamily="34" charset="0"/>
              <a:buChar char="•"/>
            </a:pPr>
            <a:r>
              <a:rPr lang="fr-CA" sz="2200" b="1" dirty="0" smtClean="0"/>
              <a:t>Coaching en continu</a:t>
            </a:r>
          </a:p>
          <a:p>
            <a:pPr lvl="1">
              <a:lnSpc>
                <a:spcPct val="100000"/>
              </a:lnSpc>
              <a:spcBef>
                <a:spcPct val="0"/>
              </a:spcBef>
              <a:buFont typeface="Arial" panose="020B0604020202020204" pitchFamily="34" charset="0"/>
              <a:buChar char="•"/>
            </a:pPr>
            <a:r>
              <a:rPr lang="fr-CA" sz="2200" dirty="0" smtClean="0"/>
              <a:t>Guider la progression des résidents au fil du temps</a:t>
            </a:r>
          </a:p>
          <a:p>
            <a:pPr lvl="1">
              <a:lnSpc>
                <a:spcPct val="100000"/>
              </a:lnSpc>
              <a:spcBef>
                <a:spcPct val="0"/>
              </a:spcBef>
              <a:buFont typeface="Arial" panose="020B0604020202020204" pitchFamily="34" charset="0"/>
              <a:buChar char="•"/>
            </a:pPr>
            <a:r>
              <a:rPr lang="fr-CA" sz="2200" dirty="0" smtClean="0"/>
              <a:t>Faciliter le développement de compétences en matière d'apprentissage à vie</a:t>
            </a:r>
          </a:p>
        </p:txBody>
      </p:sp>
      <p:sp>
        <p:nvSpPr>
          <p:cNvPr id="4" name="Slide Number Placeholder 3"/>
          <p:cNvSpPr>
            <a:spLocks noGrp="1"/>
          </p:cNvSpPr>
          <p:nvPr>
            <p:ph type="sldNum" sz="quarter" idx="12"/>
          </p:nvPr>
        </p:nvSpPr>
        <p:spPr/>
        <p:txBody>
          <a:bodyPr/>
          <a:lstStyle/>
          <a:p>
            <a:fld id="{B035A847-A378-904F-ACB7-6E9049E7A8F5}" type="slidenum">
              <a:rPr lang="en-US" smtClean="0"/>
              <a:t>28</a:t>
            </a:fld>
            <a:endParaRPr lang="en-US"/>
          </a:p>
        </p:txBody>
      </p:sp>
    </p:spTree>
    <p:custDataLst>
      <p:tags r:id="rId1"/>
    </p:custDataLst>
    <p:extLst>
      <p:ext uri="{BB962C8B-B14F-4D97-AF65-F5344CB8AC3E}">
        <p14:creationId xmlns:p14="http://schemas.microsoft.com/office/powerpoint/2010/main" val="9181066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Références bibliographiques </a:t>
            </a:r>
          </a:p>
        </p:txBody>
      </p:sp>
      <p:sp>
        <p:nvSpPr>
          <p:cNvPr id="3" name="Content Placeholder 2"/>
          <p:cNvSpPr>
            <a:spLocks noGrp="1"/>
          </p:cNvSpPr>
          <p:nvPr>
            <p:ph idx="1"/>
          </p:nvPr>
        </p:nvSpPr>
        <p:spPr>
          <a:xfrm>
            <a:off x="2088444" y="2286295"/>
            <a:ext cx="9265356" cy="4166307"/>
          </a:xfrm>
        </p:spPr>
        <p:txBody>
          <a:bodyPr>
            <a:normAutofit fontScale="80000" lnSpcReduction="10000"/>
          </a:bodyPr>
          <a:lstStyle/>
          <a:p>
            <a:r>
              <a:rPr lang="en-CA" sz="2800" dirty="0" smtClean="0"/>
              <a:t>Archer, J et al. 2010. State of the science in health professions education and effective feedback. </a:t>
            </a:r>
            <a:r>
              <a:rPr lang="en-CA" sz="2800" i="1" dirty="0" smtClean="0"/>
              <a:t>Medical Education</a:t>
            </a:r>
            <a:r>
              <a:rPr lang="en-CA" sz="2800" dirty="0" smtClean="0"/>
              <a:t>. </a:t>
            </a:r>
            <a:r>
              <a:rPr lang="en-CA" sz="2800" b="1" dirty="0" smtClean="0"/>
              <a:t>44</a:t>
            </a:r>
            <a:r>
              <a:rPr lang="en-CA" sz="2800" dirty="0" smtClean="0"/>
              <a:t> (1): 101-8.</a:t>
            </a:r>
          </a:p>
          <a:p>
            <a:r>
              <a:rPr lang="en-CA" sz="2800" dirty="0" smtClean="0"/>
              <a:t>Bing-You et al. 2018. The Feedback Tango: An Integrative Review and Analysis of the Content of the Teacher–Learner Feedback Exchange. </a:t>
            </a:r>
            <a:r>
              <a:rPr lang="en-CA" sz="2800" i="1" dirty="0" smtClean="0"/>
              <a:t>Academic Medicine</a:t>
            </a:r>
            <a:r>
              <a:rPr lang="en-CA" sz="2800" dirty="0" smtClean="0"/>
              <a:t>. (Publication </a:t>
            </a:r>
            <a:r>
              <a:rPr lang="en-CA" sz="2800" dirty="0" err="1" smtClean="0"/>
              <a:t>électronique</a:t>
            </a:r>
            <a:r>
              <a:rPr lang="en-CA" sz="2800" dirty="0" smtClean="0"/>
              <a:t> </a:t>
            </a:r>
            <a:r>
              <a:rPr lang="en-CA" sz="2800" dirty="0" err="1" smtClean="0"/>
              <a:t>avant</a:t>
            </a:r>
            <a:r>
              <a:rPr lang="en-CA" sz="2800" dirty="0" smtClean="0"/>
              <a:t> impression, 2017).</a:t>
            </a:r>
          </a:p>
          <a:p>
            <a:r>
              <a:rPr lang="en-CA" sz="2800" dirty="0" smtClean="0"/>
              <a:t>Constance, L et al. 2010. Coaching in Emergency Medicine. </a:t>
            </a:r>
            <a:r>
              <a:rPr lang="en-CA" sz="2800" i="1" dirty="0" smtClean="0"/>
              <a:t>Canadian Journal of Emergency Medicine</a:t>
            </a:r>
            <a:r>
              <a:rPr lang="en-CA" sz="2800" dirty="0" smtClean="0"/>
              <a:t>. </a:t>
            </a:r>
            <a:r>
              <a:rPr lang="en-CA" sz="2800" b="1" dirty="0" smtClean="0"/>
              <a:t>12</a:t>
            </a:r>
            <a:r>
              <a:rPr lang="en-CA" sz="2800" dirty="0" smtClean="0"/>
              <a:t> (6): 520-4</a:t>
            </a:r>
          </a:p>
          <a:p>
            <a:r>
              <a:rPr lang="en-CA" sz="2800" dirty="0" err="1" smtClean="0"/>
              <a:t>Delorio</a:t>
            </a:r>
            <a:r>
              <a:rPr lang="en-CA" sz="2800" dirty="0" smtClean="0"/>
              <a:t>, N et al. 2016. Coaching: A new </a:t>
            </a:r>
            <a:r>
              <a:rPr lang="en-CA" sz="2800" dirty="0"/>
              <a:t>m</a:t>
            </a:r>
            <a:r>
              <a:rPr lang="en-CA" sz="2800" dirty="0" smtClean="0"/>
              <a:t>odel for academic and career </a:t>
            </a:r>
            <a:r>
              <a:rPr lang="en-CA" sz="2800" dirty="0"/>
              <a:t>a</a:t>
            </a:r>
            <a:r>
              <a:rPr lang="en-CA" sz="2800" dirty="0" smtClean="0"/>
              <a:t>chievement. </a:t>
            </a:r>
            <a:r>
              <a:rPr lang="en-CA" sz="2800" i="1" dirty="0"/>
              <a:t>Medical Education </a:t>
            </a:r>
            <a:r>
              <a:rPr lang="en-CA" sz="2800" i="1" dirty="0" smtClean="0"/>
              <a:t>Online. </a:t>
            </a:r>
            <a:r>
              <a:rPr lang="en-CA" sz="2800" b="1" dirty="0" smtClean="0"/>
              <a:t>21 </a:t>
            </a:r>
            <a:r>
              <a:rPr lang="en-CA" sz="2800" dirty="0" smtClean="0"/>
              <a:t>(1).</a:t>
            </a:r>
            <a:endParaRPr lang="en-CA" sz="2800" i="1" dirty="0" smtClean="0"/>
          </a:p>
          <a:p>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t>29</a:t>
            </a:fld>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z="4000" b="1" smtClean="0">
                <a:latin typeface="Verdana" panose="020B0604030504040204" pitchFamily="34" charset="0"/>
                <a:ea typeface="Verdana" panose="020B0604030504040204" pitchFamily="34" charset="0"/>
                <a:cs typeface="Verdana" panose="020B0604030504040204" pitchFamily="34" charset="0"/>
              </a:rPr>
              <a:t>Objectifs</a:t>
            </a:r>
          </a:p>
        </p:txBody>
      </p:sp>
      <p:sp>
        <p:nvSpPr>
          <p:cNvPr id="5" name="Content Placeholder 2"/>
          <p:cNvSpPr>
            <a:spLocks noGrp="1"/>
          </p:cNvSpPr>
          <p:nvPr>
            <p:ph idx="1"/>
          </p:nvPr>
        </p:nvSpPr>
        <p:spPr/>
        <p:txBody>
          <a:bodyPr>
            <a:normAutofit/>
          </a:bodyPr>
          <a:lstStyle/>
          <a:p>
            <a:pPr>
              <a:defRP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err="1">
                <a:latin typeface="Verdana" panose="020B0604030504040204" pitchFamily="34" charset="0"/>
                <a:ea typeface="Verdana" panose="020B0604030504040204" pitchFamily="34" charset="0"/>
                <a:cs typeface="Verdana" panose="020B0604030504040204" pitchFamily="34" charset="0"/>
              </a:rPr>
              <a:t>Décrire</a:t>
            </a:r>
            <a:r>
              <a:rPr lang="en-US" sz="2400" dirty="0">
                <a:latin typeface="Verdana" panose="020B0604030504040204" pitchFamily="34" charset="0"/>
                <a:ea typeface="Verdana" panose="020B0604030504040204" pitchFamily="34" charset="0"/>
                <a:cs typeface="Verdana" panose="020B0604030504040204" pitchFamily="34" charset="0"/>
              </a:rPr>
              <a:t> les </a:t>
            </a:r>
            <a:r>
              <a:rPr lang="en-US" sz="2400" dirty="0" err="1" smtClean="0">
                <a:latin typeface="Verdana" panose="020B0604030504040204" pitchFamily="34" charset="0"/>
                <a:ea typeface="Verdana" panose="020B0604030504040204" pitchFamily="34" charset="0"/>
                <a:cs typeface="Verdana" panose="020B0604030504040204" pitchFamily="34" charset="0"/>
              </a:rPr>
              <a:t>composantes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du </a:t>
            </a:r>
            <a:r>
              <a:rPr lang="en-US" sz="2400" dirty="0" err="1">
                <a:latin typeface="Verdana" panose="020B0604030504040204" pitchFamily="34" charset="0"/>
                <a:ea typeface="Verdana" panose="020B0604030504040204" pitchFamily="34" charset="0"/>
                <a:cs typeface="Verdana" panose="020B0604030504040204" pitchFamily="34" charset="0"/>
              </a:rPr>
              <a:t>modèle</a:t>
            </a:r>
            <a:r>
              <a:rPr lang="en-US" sz="2400" dirty="0">
                <a:latin typeface="Verdana" panose="020B0604030504040204" pitchFamily="34" charset="0"/>
                <a:ea typeface="Verdana" panose="020B0604030504040204" pitchFamily="34" charset="0"/>
                <a:cs typeface="Verdana" panose="020B0604030504040204" pitchFamily="34" charset="0"/>
              </a:rPr>
              <a:t> de coaching de la CPC</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err="1">
                <a:latin typeface="Verdana" panose="020B0604030504040204" pitchFamily="34" charset="0"/>
                <a:ea typeface="Verdana" panose="020B0604030504040204" pitchFamily="34" charset="0"/>
                <a:cs typeface="Verdana" panose="020B0604030504040204" pitchFamily="34" charset="0"/>
              </a:rPr>
              <a:t>Établir</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une</a:t>
            </a:r>
            <a:r>
              <a:rPr lang="en-US" sz="2400" dirty="0">
                <a:latin typeface="Verdana" panose="020B0604030504040204" pitchFamily="34" charset="0"/>
                <a:ea typeface="Verdana" panose="020B0604030504040204" pitchFamily="34" charset="0"/>
                <a:cs typeface="Verdana" panose="020B0604030504040204" pitchFamily="34" charset="0"/>
              </a:rPr>
              <a:t> distinction entre « coaching </a:t>
            </a:r>
            <a:r>
              <a:rPr lang="en-US" sz="2400" dirty="0" err="1">
                <a:latin typeface="Verdana" panose="020B0604030504040204" pitchFamily="34" charset="0"/>
                <a:ea typeface="Verdana" panose="020B0604030504040204" pitchFamily="34" charset="0"/>
                <a:cs typeface="Verdana" panose="020B0604030504040204" pitchFamily="34" charset="0"/>
              </a:rPr>
              <a:t>en</a:t>
            </a:r>
            <a:r>
              <a:rPr lang="en-US" sz="2400" dirty="0">
                <a:latin typeface="Verdana" panose="020B0604030504040204" pitchFamily="34" charset="0"/>
                <a:ea typeface="Verdana" panose="020B0604030504040204" pitchFamily="34" charset="0"/>
                <a:cs typeface="Verdana" panose="020B0604030504040204" pitchFamily="34" charset="0"/>
              </a:rPr>
              <a:t> direct » et « coaching </a:t>
            </a:r>
            <a:r>
              <a:rPr lang="en-US" sz="2400" dirty="0" err="1">
                <a:latin typeface="Verdana" panose="020B0604030504040204" pitchFamily="34" charset="0"/>
                <a:ea typeface="Verdana" panose="020B0604030504040204" pitchFamily="34" charset="0"/>
                <a:cs typeface="Verdana" panose="020B0604030504040204" pitchFamily="34" charset="0"/>
              </a:rPr>
              <a:t>en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continu</a:t>
            </a:r>
            <a:r>
              <a:rPr lang="en-US" sz="2400" dirty="0">
                <a:latin typeface="Verdana" panose="020B0604030504040204" pitchFamily="34" charset="0"/>
                <a:ea typeface="Verdana" panose="020B0604030504040204" pitchFamily="34" charset="0"/>
                <a:cs typeface="Verdana" panose="020B0604030504040204" pitchFamily="34" charset="0"/>
              </a:rPr>
              <a:t> »</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err="1">
                <a:latin typeface="Verdana" panose="020B0604030504040204" pitchFamily="34" charset="0"/>
                <a:ea typeface="Verdana" panose="020B0604030504040204" pitchFamily="34" charset="0"/>
                <a:cs typeface="Verdana" panose="020B0604030504040204" pitchFamily="34" charset="0"/>
              </a:rPr>
              <a:t>Expliquer</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pourquoi</a:t>
            </a:r>
            <a:r>
              <a:rPr lang="en-US" sz="2400" dirty="0">
                <a:latin typeface="Verdana" panose="020B0604030504040204" pitchFamily="34" charset="0"/>
                <a:ea typeface="Verdana" panose="020B0604030504040204" pitchFamily="34" charset="0"/>
                <a:cs typeface="Verdana" panose="020B0604030504040204" pitchFamily="34" charset="0"/>
              </a:rPr>
              <a:t> la </a:t>
            </a:r>
            <a:r>
              <a:rPr lang="en-US" sz="2400" dirty="0" err="1">
                <a:latin typeface="Verdana" panose="020B0604030504040204" pitchFamily="34" charset="0"/>
                <a:ea typeface="Verdana" panose="020B0604030504040204" pitchFamily="34" charset="0"/>
                <a:cs typeface="Verdana" panose="020B0604030504040204" pitchFamily="34" charset="0"/>
              </a:rPr>
              <a:t>rétroaction</a:t>
            </a:r>
            <a:r>
              <a:rPr lang="en-US" sz="2400" dirty="0">
                <a:latin typeface="Verdana" panose="020B0604030504040204" pitchFamily="34" charset="0"/>
                <a:ea typeface="Verdana" panose="020B0604030504040204" pitchFamily="34" charset="0"/>
                <a:cs typeface="Verdana" panose="020B0604030504040204" pitchFamily="34" charset="0"/>
              </a:rPr>
              <a:t> avec coaching fait </a:t>
            </a:r>
            <a:r>
              <a:rPr lang="en-US" sz="2400" dirty="0" err="1">
                <a:latin typeface="Verdana" panose="020B0604030504040204" pitchFamily="34" charset="0"/>
                <a:ea typeface="Verdana" panose="020B0604030504040204" pitchFamily="34" charset="0"/>
                <a:cs typeface="Verdana" panose="020B0604030504040204" pitchFamily="34" charset="0"/>
              </a:rPr>
              <a:t>partie</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err="1">
                <a:latin typeface="Verdana" panose="020B0604030504040204" pitchFamily="34" charset="0"/>
                <a:ea typeface="Verdana" panose="020B0604030504040204" pitchFamily="34" charset="0"/>
                <a:cs typeface="Verdana" panose="020B0604030504040204" pitchFamily="34" charset="0"/>
              </a:rPr>
              <a:t>intégrante</a:t>
            </a:r>
            <a:r>
              <a:rPr lang="en-US" sz="2400" dirty="0">
                <a:latin typeface="Verdana" panose="020B0604030504040204" pitchFamily="34" charset="0"/>
                <a:ea typeface="Verdana" panose="020B0604030504040204" pitchFamily="34" charset="0"/>
                <a:cs typeface="Verdana" panose="020B0604030504040204" pitchFamily="34" charset="0"/>
              </a:rPr>
              <a:t> de </a:t>
            </a:r>
            <a:r>
              <a:rPr lang="en-US" sz="2400" dirty="0" err="1">
                <a:latin typeface="Verdana" panose="020B0604030504040204" pitchFamily="34" charset="0"/>
                <a:ea typeface="Verdana" panose="020B0604030504040204" pitchFamily="34" charset="0"/>
                <a:cs typeface="Verdana" panose="020B0604030504040204" pitchFamily="34" charset="0"/>
              </a:rPr>
              <a:t>l’apprentissage</a:t>
            </a: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sz="8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B035A847-A378-904F-ACB7-6E9049E7A8F5}" type="slidenum">
              <a:rPr lang="en-US" smtClean="0"/>
              <a:t>3</a:t>
            </a:fld>
            <a:endParaRPr lang="en-US"/>
          </a:p>
        </p:txBody>
      </p:sp>
    </p:spTree>
    <p:custDataLst>
      <p:tags r:id="rId1"/>
    </p:custDataLst>
    <p:extLst>
      <p:ext uri="{BB962C8B-B14F-4D97-AF65-F5344CB8AC3E}">
        <p14:creationId xmlns:p14="http://schemas.microsoft.com/office/powerpoint/2010/main" val="2568853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Références bibliographiques </a:t>
            </a:r>
          </a:p>
        </p:txBody>
      </p:sp>
      <p:sp>
        <p:nvSpPr>
          <p:cNvPr id="3" name="Content Placeholder 2"/>
          <p:cNvSpPr>
            <a:spLocks noGrp="1"/>
          </p:cNvSpPr>
          <p:nvPr>
            <p:ph idx="1"/>
          </p:nvPr>
        </p:nvSpPr>
        <p:spPr>
          <a:xfrm>
            <a:off x="2088444" y="2286295"/>
            <a:ext cx="9265356" cy="4166307"/>
          </a:xfrm>
        </p:spPr>
        <p:txBody>
          <a:bodyPr>
            <a:normAutofit fontScale="82500" lnSpcReduction="20000"/>
          </a:bodyPr>
          <a:lstStyle/>
          <a:p>
            <a:r>
              <a:rPr lang="en-CA" sz="2800" dirty="0" smtClean="0"/>
              <a:t>Gifford, K et al. 2014. Doctor Coach: a deliberate practice approach to teaching and learning clinical skills. </a:t>
            </a:r>
            <a:r>
              <a:rPr lang="en-CA" sz="2800" i="1" dirty="0" smtClean="0"/>
              <a:t>Academic Medicine</a:t>
            </a:r>
            <a:r>
              <a:rPr lang="en-CA" sz="2800" dirty="0" smtClean="0"/>
              <a:t>. </a:t>
            </a:r>
            <a:r>
              <a:rPr lang="en-CA" sz="2800" b="1" dirty="0" smtClean="0"/>
              <a:t>89</a:t>
            </a:r>
            <a:r>
              <a:rPr lang="en-CA" sz="2800" dirty="0" smtClean="0"/>
              <a:t> (2): 272-6.</a:t>
            </a:r>
          </a:p>
          <a:p>
            <a:r>
              <a:rPr lang="en-CA" sz="2800" dirty="0" smtClean="0"/>
              <a:t>Ross, S et al. 2016. Context, time, and building relationships: bringing in situ feedback into the conversation. </a:t>
            </a:r>
            <a:r>
              <a:rPr lang="en-CA" sz="2800" i="1" dirty="0" smtClean="0"/>
              <a:t>Medical Education</a:t>
            </a:r>
            <a:r>
              <a:rPr lang="en-CA" sz="2800" dirty="0" smtClean="0"/>
              <a:t>. </a:t>
            </a:r>
            <a:r>
              <a:rPr lang="en-CA" sz="2800" b="1" dirty="0" smtClean="0"/>
              <a:t>50</a:t>
            </a:r>
            <a:r>
              <a:rPr lang="en-CA" sz="2800" dirty="0" smtClean="0"/>
              <a:t> (9): 893-5.</a:t>
            </a:r>
          </a:p>
          <a:p>
            <a:r>
              <a:rPr lang="en-CA" sz="2800" dirty="0" smtClean="0"/>
              <a:t>van de Ridder, JM et al. 2008. What is feedback in clinical education? </a:t>
            </a:r>
            <a:r>
              <a:rPr lang="en-CA" sz="2800" i="1" dirty="0" smtClean="0"/>
              <a:t>Medical Education</a:t>
            </a:r>
            <a:r>
              <a:rPr lang="en-CA" sz="2800" dirty="0" smtClean="0"/>
              <a:t>. </a:t>
            </a:r>
            <a:r>
              <a:rPr lang="en-CA" sz="2800" b="1" dirty="0" smtClean="0"/>
              <a:t>42</a:t>
            </a:r>
            <a:r>
              <a:rPr lang="en-CA" sz="2800" dirty="0" smtClean="0"/>
              <a:t> (2): 189-97.</a:t>
            </a:r>
          </a:p>
          <a:p>
            <a:r>
              <a:rPr lang="en-CA" sz="2800" dirty="0" err="1" smtClean="0"/>
              <a:t>Sargeant</a:t>
            </a:r>
            <a:r>
              <a:rPr lang="en-CA" sz="2800" dirty="0" smtClean="0"/>
              <a:t>, J et al. 2018. The R2C2 Model in Residency Education: How Does It Foster Coaching and Promote Feedback Use? </a:t>
            </a:r>
            <a:r>
              <a:rPr lang="en-CA" sz="2800" i="1" dirty="0" smtClean="0"/>
              <a:t>Academic Medicine</a:t>
            </a:r>
            <a:r>
              <a:rPr lang="en-CA" sz="2800" dirty="0" smtClean="0"/>
              <a:t>. Publication </a:t>
            </a:r>
            <a:r>
              <a:rPr lang="en-CA" sz="2800" dirty="0" err="1" smtClean="0"/>
              <a:t>avant</a:t>
            </a:r>
            <a:r>
              <a:rPr lang="en-CA" sz="2800" dirty="0" smtClean="0"/>
              <a:t> impression. </a:t>
            </a:r>
            <a:r>
              <a:rPr lang="en-CA" sz="2800" dirty="0" err="1" smtClean="0"/>
              <a:t>Extrait</a:t>
            </a:r>
            <a:r>
              <a:rPr lang="en-CA" sz="2800" dirty="0" smtClean="0"/>
              <a:t> de : </a:t>
            </a:r>
            <a:r>
              <a:rPr lang="en-CA" sz="2800" dirty="0" smtClean="0">
                <a:hlinkClick r:id="rId4"/>
              </a:rPr>
              <a:t>https://journals.lww.com/academicmedicine/Abstract/publishahead/The_R2C2_Model_in_Residency_Education___How_Does.98012.aspx</a:t>
            </a:r>
            <a:r>
              <a:rPr lang="en-CA" sz="2800" dirty="0" smtClean="0"/>
              <a:t>  </a:t>
            </a:r>
          </a:p>
          <a:p>
            <a:pPr marL="514350" indent="-514350">
              <a:buFont typeface="+mj-lt"/>
              <a:buAutoNum type="arabicPeriod" startAt="5"/>
            </a:pPr>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t>30</a:t>
            </a:fld>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Références bibliographiques </a:t>
            </a:r>
          </a:p>
        </p:txBody>
      </p:sp>
      <p:sp>
        <p:nvSpPr>
          <p:cNvPr id="3" name="Content Placeholder 2"/>
          <p:cNvSpPr>
            <a:spLocks noGrp="1"/>
          </p:cNvSpPr>
          <p:nvPr>
            <p:ph idx="1"/>
          </p:nvPr>
        </p:nvSpPr>
        <p:spPr>
          <a:xfrm>
            <a:off x="2088444" y="2286295"/>
            <a:ext cx="9265356" cy="4166307"/>
          </a:xfrm>
        </p:spPr>
        <p:txBody>
          <a:bodyPr>
            <a:normAutofit/>
          </a:bodyPr>
          <a:lstStyle/>
          <a:p>
            <a:r>
              <a:rPr lang="en-CA" smtClean="0"/>
              <a:t>Telio, S. 2015</a:t>
            </a:r>
            <a:r>
              <a:rPr lang="en-CA"/>
              <a:t>. The "educational alliance" as a framework for reconceptualizing feedback in medical </a:t>
            </a:r>
            <a:r>
              <a:rPr lang="en-CA" smtClean="0"/>
              <a:t>education. </a:t>
            </a:r>
            <a:r>
              <a:rPr lang="en-CA" i="1" smtClean="0"/>
              <a:t>Academic Medicine</a:t>
            </a:r>
            <a:r>
              <a:rPr lang="en-CA" smtClean="0"/>
              <a:t>. </a:t>
            </a:r>
            <a:r>
              <a:rPr lang="en-CA" b="1" smtClean="0"/>
              <a:t>90</a:t>
            </a:r>
            <a:r>
              <a:rPr lang="en-CA" smtClean="0"/>
              <a:t> (5): 609-14.</a:t>
            </a:r>
          </a:p>
          <a:p>
            <a:r>
              <a:rPr lang="en-CA" smtClean="0"/>
              <a:t>Telio, S. 2016</a:t>
            </a:r>
            <a:r>
              <a:rPr lang="en-CA"/>
              <a:t>. Feedback and the educational alliance: examining credibility judgements and their consequences. </a:t>
            </a:r>
            <a:r>
              <a:rPr lang="en-CA" i="1" smtClean="0"/>
              <a:t>Medical Education</a:t>
            </a:r>
            <a:r>
              <a:rPr lang="en-CA" smtClean="0"/>
              <a:t>. </a:t>
            </a:r>
            <a:r>
              <a:rPr lang="en-CA" b="1" smtClean="0"/>
              <a:t>50</a:t>
            </a:r>
            <a:r>
              <a:rPr lang="en-CA" smtClean="0"/>
              <a:t> (9): 933-42.</a:t>
            </a:r>
          </a:p>
          <a:p>
            <a:r>
              <a:rPr lang="en-CA" smtClean="0"/>
              <a:t>Watling, C et al. 2014</a:t>
            </a:r>
            <a:r>
              <a:rPr lang="en-CA"/>
              <a:t>. Learning culture and feedback: an international study of medical athletes and musicians</a:t>
            </a:r>
            <a:r>
              <a:rPr lang="en-CA" smtClean="0"/>
              <a:t>. </a:t>
            </a:r>
            <a:r>
              <a:rPr lang="en-CA" i="1" smtClean="0"/>
              <a:t>Medical Education</a:t>
            </a:r>
            <a:r>
              <a:rPr lang="en-CA" smtClean="0"/>
              <a:t>. </a:t>
            </a:r>
            <a:r>
              <a:rPr lang="en-CA" b="1" smtClean="0"/>
              <a:t>48</a:t>
            </a:r>
            <a:r>
              <a:rPr lang="en-CA" smtClean="0"/>
              <a:t> (7): 713-23.</a:t>
            </a:r>
            <a:endParaRPr lang="en-CA"/>
          </a:p>
        </p:txBody>
      </p:sp>
      <p:sp>
        <p:nvSpPr>
          <p:cNvPr id="4" name="Slide Number Placeholder 3"/>
          <p:cNvSpPr>
            <a:spLocks noGrp="1"/>
          </p:cNvSpPr>
          <p:nvPr>
            <p:ph type="sldNum" sz="quarter" idx="12"/>
          </p:nvPr>
        </p:nvSpPr>
        <p:spPr/>
        <p:txBody>
          <a:bodyPr/>
          <a:lstStyle/>
          <a:p>
            <a:fld id="{B035A847-A378-904F-ACB7-6E9049E7A8F5}" type="slidenum">
              <a:rPr lang="en-US" smtClean="0"/>
              <a:t>31</a:t>
            </a:fld>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Modèle de coaching de la CPC</a:t>
            </a:r>
          </a:p>
        </p:txBody>
      </p:sp>
      <p:sp>
        <p:nvSpPr>
          <p:cNvPr id="7" name="TextBox 6"/>
          <p:cNvSpPr txBox="1"/>
          <p:nvPr/>
        </p:nvSpPr>
        <p:spPr>
          <a:xfrm>
            <a:off x="7131049" y="2952750"/>
            <a:ext cx="3413360" cy="1922161"/>
          </a:xfrm>
          <a:prstGeom prst="rect">
            <a:avLst/>
          </a:prstGeom>
          <a:noFill/>
        </p:spPr>
        <p:txBody>
          <a:bodyPr wrap="square" rtlCol="0">
            <a:spAutoFit/>
          </a:bodyPr>
          <a:lstStyle/>
          <a:p>
            <a:r>
              <a:rPr lang="en-CA" sz="2400" smtClean="0">
                <a:solidFill>
                  <a:prstClr val="black"/>
                </a:solidFill>
                <a:latin typeface="Verdana" panose="020B0604030504040204" pitchFamily="34" charset="0"/>
                <a:ea typeface="Verdana" panose="020B0604030504040204" pitchFamily="34" charset="0"/>
                <a:cs typeface="Verdana" panose="020B0604030504040204" pitchFamily="34" charset="0"/>
              </a:rPr>
              <a:t>Favoriser l’apprentissage et le développement de la compétence d’un résident</a:t>
            </a:r>
          </a:p>
        </p:txBody>
      </p:sp>
      <p:sp>
        <p:nvSpPr>
          <p:cNvPr id="3" name="Slide Number Placeholder 2"/>
          <p:cNvSpPr>
            <a:spLocks noGrp="1"/>
          </p:cNvSpPr>
          <p:nvPr>
            <p:ph type="sldNum" sz="quarter" idx="12"/>
          </p:nvPr>
        </p:nvSpPr>
        <p:spPr/>
        <p:txBody>
          <a:bodyPr/>
          <a:lstStyle/>
          <a:p>
            <a:fld id="{B035A847-A378-904F-ACB7-6E9049E7A8F5}" type="slidenum">
              <a:rPr lang="en-US" smtClean="0"/>
              <a:t>4</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258" y="2155762"/>
            <a:ext cx="4832620" cy="4478053"/>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 compétence par conception</a:t>
            </a:r>
          </a:p>
        </p:txBody>
      </p:sp>
      <p:sp>
        <p:nvSpPr>
          <p:cNvPr id="3" name="Content Placeholder 2"/>
          <p:cNvSpPr>
            <a:spLocks noGrp="1"/>
          </p:cNvSpPr>
          <p:nvPr>
            <p:ph idx="1"/>
          </p:nvPr>
        </p:nvSpPr>
        <p:spPr>
          <a:xfrm>
            <a:off x="1529863" y="2055814"/>
            <a:ext cx="9781605" cy="4217986"/>
          </a:xfrm>
        </p:spPr>
        <p:txBody>
          <a:bodyPr>
            <a:normAutofit/>
          </a:bodyPr>
          <a:lstStyle/>
          <a:p>
            <a:pPr lvl="1">
              <a:lnSpc>
                <a:spcPct val="120000"/>
              </a:lnSpc>
            </a:pPr>
            <a:endParaRPr lang="en-CA" smtClean="0"/>
          </a:p>
          <a:p>
            <a:pPr lvl="1">
              <a:lnSpc>
                <a:spcPct val="120000"/>
              </a:lnSpc>
            </a:pPr>
            <a:r>
              <a:rPr lang="en-CA"/>
              <a:t>Améliorer les soins aux patients en veillant à ce que nos programmes de résidence favorisent l’acquisition des compétences</a:t>
            </a:r>
          </a:p>
          <a:p>
            <a:pPr lvl="1">
              <a:lnSpc>
                <a:spcPct val="120000"/>
              </a:lnSpc>
            </a:pPr>
            <a:r>
              <a:rPr lang="en-CA" smtClean="0"/>
              <a:t>Approche par compétences en enseignement </a:t>
            </a:r>
          </a:p>
          <a:p>
            <a:pPr lvl="1">
              <a:lnSpc>
                <a:spcPct val="120000"/>
              </a:lnSpc>
            </a:pPr>
            <a:r>
              <a:rPr lang="en-CA" smtClean="0"/>
              <a:t>Évaluation en milieu de travail</a:t>
            </a:r>
          </a:p>
          <a:p>
            <a:pPr lvl="1">
              <a:lnSpc>
                <a:spcPct val="120000"/>
              </a:lnSpc>
            </a:pPr>
            <a:endParaRPr lang="en-US"/>
          </a:p>
        </p:txBody>
      </p:sp>
      <p:sp>
        <p:nvSpPr>
          <p:cNvPr id="4" name="Slide Number Placeholder 3"/>
          <p:cNvSpPr>
            <a:spLocks noGrp="1"/>
          </p:cNvSpPr>
          <p:nvPr>
            <p:ph type="sldNum" sz="quarter" idx="12"/>
          </p:nvPr>
        </p:nvSpPr>
        <p:spPr/>
        <p:txBody>
          <a:bodyPr/>
          <a:lstStyle/>
          <a:p>
            <a:fld id="{B035A847-A378-904F-ACB7-6E9049E7A8F5}" type="slidenum">
              <a:rPr lang="en-US" smtClean="0"/>
              <a:t>5</a:t>
            </a:fld>
            <a:endParaRPr lang="en-US"/>
          </a:p>
        </p:txBody>
      </p:sp>
    </p:spTree>
    <p:custDataLst>
      <p:tags r:id="rId1"/>
    </p:custDataLst>
    <p:extLst>
      <p:ext uri="{BB962C8B-B14F-4D97-AF65-F5344CB8AC3E}">
        <p14:creationId xmlns:p14="http://schemas.microsoft.com/office/powerpoint/2010/main" val="1629099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8443" y="745067"/>
            <a:ext cx="9885843" cy="1230489"/>
          </a:xfrm>
        </p:spPr>
        <p:txBody>
          <a:bodyPr>
            <a:normAutofit/>
          </a:bodyPr>
          <a:lstStyle/>
          <a:p>
            <a:pPr>
              <a:defRPr/>
            </a:pPr>
            <a:r>
              <a:rPr lang="en-US" sz="3600" b="1" dirty="0" smtClean="0">
                <a:latin typeface="Verdana" panose="020B0604030504040204" pitchFamily="34" charset="0"/>
                <a:ea typeface="Verdana" panose="020B0604030504040204" pitchFamily="34" charset="0"/>
                <a:cs typeface="Verdana" panose="020B0604030504040204" pitchFamily="34" charset="0"/>
              </a:rPr>
              <a:t>La CPC et </a:t>
            </a:r>
            <a:r>
              <a:rPr lang="en-US" sz="3600" b="1" dirty="0" err="1" smtClean="0">
                <a:latin typeface="Verdana" panose="020B0604030504040204" pitchFamily="34" charset="0"/>
                <a:ea typeface="Verdana" panose="020B0604030504040204" pitchFamily="34" charset="0"/>
                <a:cs typeface="Verdana" panose="020B0604030504040204" pitchFamily="34" charset="0"/>
              </a:rPr>
              <a:t>l’évaluation</a:t>
            </a:r>
            <a:r>
              <a:rPr lang="en-US" sz="3600" b="1" dirty="0" smtClean="0">
                <a:latin typeface="Verdana" panose="020B0604030504040204" pitchFamily="34" charset="0"/>
                <a:ea typeface="Verdana" panose="020B0604030504040204" pitchFamily="34" charset="0"/>
                <a:cs typeface="Verdana" panose="020B0604030504040204" pitchFamily="34" charset="0"/>
              </a:rPr>
              <a:t> </a:t>
            </a:r>
            <a:r>
              <a:rPr lang="en-US" sz="3600" b="1" dirty="0" err="1" smtClean="0">
                <a:latin typeface="Verdana" panose="020B0604030504040204" pitchFamily="34" charset="0"/>
                <a:ea typeface="Verdana" panose="020B0604030504040204" pitchFamily="34" charset="0"/>
                <a:cs typeface="Verdana" panose="020B0604030504040204" pitchFamily="34" charset="0"/>
              </a:rPr>
              <a:t>en</a:t>
            </a:r>
            <a:r>
              <a:rPr lang="en-US" sz="3600" b="1" dirty="0" smtClean="0">
                <a:latin typeface="Verdana" panose="020B0604030504040204" pitchFamily="34" charset="0"/>
                <a:ea typeface="Verdana" panose="020B0604030504040204" pitchFamily="34" charset="0"/>
                <a:cs typeface="Verdana" panose="020B0604030504040204" pitchFamily="34" charset="0"/>
              </a:rPr>
              <a:t> milieu de travail</a:t>
            </a:r>
          </a:p>
        </p:txBody>
      </p:sp>
      <p:sp>
        <p:nvSpPr>
          <p:cNvPr id="3" name="Slide Number Placeholder 2"/>
          <p:cNvSpPr>
            <a:spLocks noGrp="1"/>
          </p:cNvSpPr>
          <p:nvPr>
            <p:ph type="sldNum" sz="quarter" idx="12"/>
          </p:nvPr>
        </p:nvSpPr>
        <p:spPr/>
        <p:txBody>
          <a:bodyPr/>
          <a:lstStyle/>
          <a:p>
            <a:fld id="{B035A847-A378-904F-ACB7-6E9049E7A8F5}" type="slidenum">
              <a:rPr lang="en-US" smtClean="0"/>
              <a:t>6</a:t>
            </a:fld>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370"/>
          <a:stretch/>
        </p:blipFill>
        <p:spPr bwMode="auto">
          <a:xfrm>
            <a:off x="2644917" y="2326511"/>
            <a:ext cx="6632575" cy="389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156560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a:t>Coaching</a:t>
            </a:r>
            <a:endParaRPr lang="en-US" sz="4000"/>
          </a:p>
        </p:txBody>
      </p:sp>
      <p:sp>
        <p:nvSpPr>
          <p:cNvPr id="6" name="Content Placeholder 2"/>
          <p:cNvSpPr>
            <a:spLocks noGrp="1"/>
          </p:cNvSpPr>
          <p:nvPr>
            <p:ph type="body" sz="half" idx="2"/>
          </p:nvPr>
        </p:nvSpPr>
        <p:spPr>
          <a:xfrm>
            <a:off x="1445446" y="2711669"/>
            <a:ext cx="5063957" cy="2719374"/>
          </a:xfrm>
        </p:spPr>
        <p:txBody>
          <a:bodyPr>
            <a:normAutofit/>
          </a:bodyPr>
          <a:lstStyle/>
          <a:p>
            <a:pPr algn="ctr"/>
            <a:r>
              <a:rPr lang="fr-FR" sz="2800" b="1" dirty="0">
                <a:solidFill>
                  <a:schemeClr val="tx1"/>
                </a:solidFill>
              </a:rPr>
              <a:t>«... peut aider les apprenants à réfléchir au niveau où en est leur performance et à la façon de s’améliorer » </a:t>
            </a:r>
            <a:endParaRPr lang="fr-FR" sz="2800" b="1" dirty="0" smtClean="0">
              <a:solidFill>
                <a:schemeClr val="tx1"/>
              </a:solidFill>
            </a:endParaRPr>
          </a:p>
          <a:p>
            <a:pPr algn="ctr"/>
            <a:r>
              <a:rPr lang="fr-FR" sz="2800" b="1" dirty="0" smtClean="0">
                <a:solidFill>
                  <a:schemeClr val="tx1"/>
                </a:solidFill>
              </a:rPr>
              <a:t>- </a:t>
            </a:r>
            <a:r>
              <a:rPr lang="fr-FR" sz="2800" b="1" dirty="0" err="1">
                <a:solidFill>
                  <a:schemeClr val="tx1"/>
                </a:solidFill>
              </a:rPr>
              <a:t>Deiorio</a:t>
            </a:r>
            <a:r>
              <a:rPr lang="fr-FR" sz="2800" b="1" dirty="0">
                <a:solidFill>
                  <a:schemeClr val="tx1"/>
                </a:solidFill>
              </a:rPr>
              <a:t>, N., 2016</a:t>
            </a:r>
            <a:endParaRPr lang="fr-CA" sz="800" b="1" dirty="0">
              <a:solidFill>
                <a:schemeClr val="tx1"/>
              </a:solidFill>
            </a:endParaRPr>
          </a:p>
        </p:txBody>
      </p:sp>
      <p:sp>
        <p:nvSpPr>
          <p:cNvPr id="5"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t>7</a:t>
            </a:fld>
            <a:endParaRPr lang="en-US"/>
          </a:p>
        </p:txBody>
      </p:sp>
      <p:pic>
        <p:nvPicPr>
          <p:cNvPr id="7" name="Picture Placeholder 3"/>
          <p:cNvPicPr>
            <a:picLocks noChangeAspect="1"/>
          </p:cNvPicPr>
          <p:nvPr/>
        </p:nvPicPr>
        <p:blipFill>
          <a:blip r:embed="rId4">
            <a:extLst>
              <a:ext uri="{28A0092B-C50C-407E-A947-70E740481C1C}">
                <a14:useLocalDpi xmlns:a14="http://schemas.microsoft.com/office/drawing/2010/main" val="0"/>
              </a:ext>
            </a:extLst>
          </a:blip>
          <a:srcRect t="5401" b="5401"/>
          <a:stretch>
            <a:fillRect/>
          </a:stretch>
        </p:blipFill>
        <p:spPr>
          <a:xfrm>
            <a:off x="6604000" y="2743199"/>
            <a:ext cx="5041673" cy="2998608"/>
          </a:xfrm>
          <a:prstGeom prst="rect">
            <a:avLst/>
          </a:prstGeom>
        </p:spPr>
      </p:pic>
    </p:spTree>
    <p:custDataLst>
      <p:tags r:id="rId1"/>
    </p:custDataLst>
    <p:extLst>
      <p:ext uri="{BB962C8B-B14F-4D97-AF65-F5344CB8AC3E}">
        <p14:creationId xmlns:p14="http://schemas.microsoft.com/office/powerpoint/2010/main" val="2964554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t="25689"/>
          <a:stretch>
            <a:fillRect/>
          </a:stretch>
        </p:blipFill>
        <p:spPr bwMode="auto">
          <a:xfrm>
            <a:off x="5744991" y="2188381"/>
            <a:ext cx="5608809" cy="4167969"/>
          </a:xfrm>
          <a:prstGeom prst="rect">
            <a:avLst/>
          </a:prstGeom>
          <a:noFill/>
        </p:spPr>
      </p:pic>
      <p:sp>
        <p:nvSpPr>
          <p:cNvPr id="2" name="Title 1"/>
          <p:cNvSpPr>
            <a:spLocks noGrp="1"/>
          </p:cNvSpPr>
          <p:nvPr>
            <p:ph type="title"/>
          </p:nvPr>
        </p:nvSpPr>
        <p:spPr/>
        <p:txBody>
          <a:bodyPr/>
          <a:lstStyle/>
          <a:p>
            <a:r>
              <a:rPr lang="en-CA" smtClean="0"/>
              <a:t>Coaching</a:t>
            </a:r>
            <a:endParaRPr lang="en-CA"/>
          </a:p>
        </p:txBody>
      </p:sp>
      <p:sp>
        <p:nvSpPr>
          <p:cNvPr id="4" name="Slide Number Placeholder 3"/>
          <p:cNvSpPr>
            <a:spLocks noGrp="1"/>
          </p:cNvSpPr>
          <p:nvPr>
            <p:ph type="sldNum" sz="quarter" idx="12"/>
          </p:nvPr>
        </p:nvSpPr>
        <p:spPr/>
        <p:txBody>
          <a:bodyPr/>
          <a:lstStyle/>
          <a:p>
            <a:fld id="{B035A847-A378-904F-ACB7-6E9049E7A8F5}" type="slidenum">
              <a:rPr lang="en-US" smtClean="0"/>
              <a:t>8</a:t>
            </a:fld>
            <a:endParaRPr lang="en-US"/>
          </a:p>
        </p:txBody>
      </p:sp>
      <p:sp>
        <p:nvSpPr>
          <p:cNvPr id="6" name="Content Placeholder 2"/>
          <p:cNvSpPr txBox="1"/>
          <p:nvPr/>
        </p:nvSpPr>
        <p:spPr>
          <a:xfrm>
            <a:off x="1732548" y="2478803"/>
            <a:ext cx="3279720" cy="2082320"/>
          </a:xfrm>
          <a:prstGeom prst="rect">
            <a:avLst/>
          </a:prstGeom>
        </p:spPr>
        <p:txBody>
          <a:bodyPr>
            <a:normAutofit fontScale="97500" lnSpcReduction="10000"/>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fr-CA" sz="600" dirty="0" smtClean="0"/>
          </a:p>
          <a:p>
            <a:pPr algn="ctr">
              <a:buNone/>
            </a:pPr>
            <a:r>
              <a:rPr lang="fr-CA" sz="2800" b="1" dirty="0" smtClean="0">
                <a:solidFill>
                  <a:srgbClr val="9A3324"/>
                </a:solidFill>
              </a:rPr>
              <a:t>La personne qui offre le coaching doit promouvoir l’</a:t>
            </a:r>
            <a:r>
              <a:rPr lang="fr-CA" sz="2800" b="1" i="1" dirty="0" smtClean="0">
                <a:solidFill>
                  <a:srgbClr val="9A3324"/>
                </a:solidFill>
              </a:rPr>
              <a:t>amélioration</a:t>
            </a:r>
            <a:endParaRPr lang="fr-CA" sz="2800" b="1" i="1" dirty="0">
              <a:solidFill>
                <a:srgbClr val="9A3324"/>
              </a:solidFill>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7062" y="726205"/>
            <a:ext cx="9934937" cy="1230489"/>
          </a:xfrm>
        </p:spPr>
        <p:txBody>
          <a:bodyPr>
            <a:normAutofit/>
          </a:bodyPr>
          <a:lstStyle/>
          <a:p>
            <a:r>
              <a:rPr lang="fr-CA" sz="3600" dirty="0" smtClean="0"/>
              <a:t>État d’esprit de développement</a:t>
            </a:r>
          </a:p>
        </p:txBody>
      </p:sp>
      <p:sp>
        <p:nvSpPr>
          <p:cNvPr id="12" name="Slide Number Placeholder 4"/>
          <p:cNvSpPr>
            <a:spLocks noGrp="1"/>
          </p:cNvSpPr>
          <p:nvPr>
            <p:ph type="sldNum" sz="quarter" idx="12"/>
          </p:nvPr>
        </p:nvSpPr>
        <p:spPr/>
        <p:txBody>
          <a:bodyPr/>
          <a:lstStyle/>
          <a:p>
            <a:fld id="{B035A847-A378-904F-ACB7-6E9049E7A8F5}" type="slidenum">
              <a:rPr lang="en-US" smtClean="0"/>
              <a:t>9</a:t>
            </a:fld>
            <a:endParaRPr lang="en-US"/>
          </a:p>
        </p:txBody>
      </p:sp>
      <p:sp>
        <p:nvSpPr>
          <p:cNvPr id="11" name="TextBox 10"/>
          <p:cNvSpPr txBox="1"/>
          <p:nvPr/>
        </p:nvSpPr>
        <p:spPr>
          <a:xfrm>
            <a:off x="8382000" y="6104200"/>
            <a:ext cx="2677644" cy="369332"/>
          </a:xfrm>
          <a:prstGeom prst="rect">
            <a:avLst/>
          </a:prstGeom>
          <a:noFill/>
        </p:spPr>
        <p:txBody>
          <a:bodyPr wrap="square" rtlCol="0">
            <a:spAutoFit/>
          </a:bodyPr>
          <a:lstStyle/>
          <a:p>
            <a:r>
              <a:rPr lang="en-CA" smtClean="0">
                <a:solidFill>
                  <a:prstClr val="black"/>
                </a:solidFill>
              </a:rPr>
              <a:t>Dweck, 2006</a:t>
            </a:r>
            <a:endParaRPr lang="en-CA">
              <a:solidFill>
                <a:prstClr val="black"/>
              </a:solidFill>
            </a:endParaRPr>
          </a:p>
        </p:txBody>
      </p:sp>
      <p:sp>
        <p:nvSpPr>
          <p:cNvPr id="7" name="TextBox 6"/>
          <p:cNvSpPr txBox="1"/>
          <p:nvPr/>
        </p:nvSpPr>
        <p:spPr>
          <a:xfrm>
            <a:off x="1843314" y="6176643"/>
            <a:ext cx="5020473" cy="369332"/>
          </a:xfrm>
          <a:prstGeom prst="rect">
            <a:avLst/>
          </a:prstGeom>
          <a:noFill/>
        </p:spPr>
        <p:txBody>
          <a:bodyPr wrap="square" rtlCol="0">
            <a:spAutoFit/>
          </a:bodyPr>
          <a:lstStyle/>
          <a:p>
            <a:r>
              <a:rPr lang="fr-CA" dirty="0" smtClean="0">
                <a:solidFill>
                  <a:prstClr val="black"/>
                </a:solidFill>
                <a:hlinkClick r:id="rId4"/>
              </a:rPr>
              <a:t>Cliquez ici pour voir le tableau intégral (en anglais)</a:t>
            </a:r>
          </a:p>
        </p:txBody>
      </p:sp>
      <p:sp>
        <p:nvSpPr>
          <p:cNvPr id="2" name="TextBox 1"/>
          <p:cNvSpPr txBox="1"/>
          <p:nvPr/>
        </p:nvSpPr>
        <p:spPr>
          <a:xfrm>
            <a:off x="2081048" y="2175641"/>
            <a:ext cx="9995338" cy="646331"/>
          </a:xfrm>
          <a:prstGeom prst="rect">
            <a:avLst/>
          </a:prstGeom>
          <a:noFill/>
        </p:spPr>
        <p:txBody>
          <a:bodyPr wrap="square" rtlCol="0">
            <a:spAutoFit/>
          </a:bodyPr>
          <a:lstStyle/>
          <a:p>
            <a:pPr lvl="0"/>
            <a:r>
              <a:rPr lang="fr-CA" b="1" dirty="0" smtClean="0"/>
              <a:t>État </a:t>
            </a:r>
            <a:r>
              <a:rPr lang="fr-CA" b="1" dirty="0"/>
              <a:t>d’esprit de </a:t>
            </a:r>
            <a:r>
              <a:rPr lang="fr-CA" b="1" dirty="0" smtClean="0"/>
              <a:t>développement: </a:t>
            </a:r>
            <a:r>
              <a:rPr lang="fr-CA" dirty="0" smtClean="0"/>
              <a:t>Voit </a:t>
            </a:r>
            <a:r>
              <a:rPr lang="fr-CA" dirty="0"/>
              <a:t>le coaching comme une </a:t>
            </a:r>
            <a:r>
              <a:rPr lang="fr-CA" i="1" dirty="0"/>
              <a:t>méthode d’enseignement et d’apprentissage</a:t>
            </a:r>
            <a:r>
              <a:rPr lang="fr-CA" dirty="0"/>
              <a:t> propice au développement</a:t>
            </a:r>
            <a:r>
              <a:rPr lang="fr-CA" dirty="0" smtClean="0"/>
              <a:t>.</a:t>
            </a:r>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618091622"/>
              </p:ext>
            </p:extLst>
          </p:nvPr>
        </p:nvGraphicFramePr>
        <p:xfrm>
          <a:off x="1639614" y="2761437"/>
          <a:ext cx="10436772" cy="3302000"/>
        </p:xfrm>
        <a:graphic>
          <a:graphicData uri="http://schemas.openxmlformats.org/drawingml/2006/table">
            <a:tbl>
              <a:tblPr firstRow="1" bandRow="1">
                <a:tableStyleId>{21E4AEA4-8DFA-4A89-87EB-49C32662AFE0}</a:tableStyleId>
              </a:tblPr>
              <a:tblGrid>
                <a:gridCol w="5644467"/>
                <a:gridCol w="479230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600" noProof="0" dirty="0" smtClean="0"/>
                        <a:t>État d’esprit fixe</a:t>
                      </a:r>
                    </a:p>
                  </a:txBody>
                  <a:tcPr>
                    <a:solidFill>
                      <a:srgbClr val="9A332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600" noProof="0" dirty="0" smtClean="0"/>
                        <a:t>État d’esprit de développement </a:t>
                      </a:r>
                    </a:p>
                  </a:txBody>
                  <a:tcPr>
                    <a:solidFill>
                      <a:srgbClr val="9A3324"/>
                    </a:solidFill>
                  </a:tcPr>
                </a:tc>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Estime que le niveau de réalisation est déterminé à l’avance,</a:t>
                      </a:r>
                      <a:r>
                        <a:rPr lang="fr-CA" sz="1600" baseline="0" noProof="0" dirty="0" smtClean="0"/>
                        <a:t> et c</a:t>
                      </a:r>
                      <a:r>
                        <a:rPr lang="fr-CA" sz="1600" noProof="0" dirty="0" smtClean="0"/>
                        <a:t>onsidère que l’effort consacré à l’apprentissage </a:t>
                      </a:r>
                      <a:r>
                        <a:rPr lang="fr-CA" sz="1600" i="1" noProof="0" dirty="0" smtClean="0"/>
                        <a:t>ne</a:t>
                      </a:r>
                      <a:r>
                        <a:rPr lang="fr-CA" sz="1600" noProof="0" dirty="0" smtClean="0"/>
                        <a:t> favorisera </a:t>
                      </a:r>
                      <a:r>
                        <a:rPr lang="fr-CA" sz="1600" i="1" noProof="0" dirty="0" smtClean="0"/>
                        <a:t>pas</a:t>
                      </a:r>
                      <a:r>
                        <a:rPr lang="fr-CA" sz="1600" noProof="0" dirty="0" smtClean="0"/>
                        <a:t> de meilleures réalisations.</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Mise sur le potentiel de </a:t>
                      </a:r>
                      <a:r>
                        <a:rPr lang="fr-CA" sz="1600" i="1" noProof="0" dirty="0" smtClean="0"/>
                        <a:t>développement</a:t>
                      </a:r>
                      <a:r>
                        <a:rPr lang="fr-CA" sz="1600" noProof="0" dirty="0" smtClean="0"/>
                        <a:t> et d’</a:t>
                      </a:r>
                      <a:r>
                        <a:rPr lang="fr-CA" sz="1600" i="1" noProof="0" dirty="0" smtClean="0"/>
                        <a:t>amélioration</a:t>
                      </a:r>
                      <a:r>
                        <a:rPr lang="fr-CA" sz="1600" noProof="0" dirty="0" smtClean="0"/>
                        <a:t> d’une personne.</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Désire se justifier et montrer qu’il a l’air intelligent.</a:t>
                      </a:r>
                    </a:p>
                    <a:p>
                      <a:pPr marL="0" marR="0" lvl="0" indent="0" algn="l" defTabSz="914400" rtl="0" eaLnBrk="1" fontAlgn="auto" latinLnBrk="0" hangingPunct="1">
                        <a:lnSpc>
                          <a:spcPct val="100000"/>
                        </a:lnSpc>
                        <a:spcBef>
                          <a:spcPct val="0"/>
                        </a:spcBef>
                        <a:spcAft>
                          <a:spcPct val="0"/>
                        </a:spcAft>
                        <a:buClrTx/>
                        <a:buSzTx/>
                        <a:buFontTx/>
                        <a:buNone/>
                        <a:defRPr/>
                      </a:pPr>
                      <a:endParaRPr lang="fr-CA" sz="1600" noProof="0" dirty="0" smtClean="0"/>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Désire apprendre, et cherche des occasions pour améliorer son statut actuel.</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Se demande : Vais-je réussir ou échouer? Avoir l’air intelligent ou non?</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noProof="0" dirty="0" smtClean="0"/>
                        <a:t>Se demande : Vais-je évoluer? Vais-je surmonter les difficultés? </a:t>
                      </a:r>
                      <a:endParaRPr lang="fr-CA" sz="1600" noProof="0" dirty="0"/>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Se demande si l’effort en vaut la peine.</a:t>
                      </a:r>
                    </a:p>
                    <a:p>
                      <a:pPr marL="0" marR="0" lvl="0" indent="0" algn="l" defTabSz="914400" rtl="0" eaLnBrk="1" fontAlgn="auto" latinLnBrk="0" hangingPunct="1">
                        <a:lnSpc>
                          <a:spcPct val="100000"/>
                        </a:lnSpc>
                        <a:spcBef>
                          <a:spcPct val="0"/>
                        </a:spcBef>
                        <a:spcAft>
                          <a:spcPct val="0"/>
                        </a:spcAft>
                        <a:buClrTx/>
                        <a:buSzTx/>
                        <a:buFontTx/>
                        <a:buNone/>
                        <a:defRPr/>
                      </a:pPr>
                      <a:endParaRPr lang="fr-CA" sz="1600" noProof="0" dirty="0" smtClean="0"/>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Croit que le développement et l’apprentissage exigent des efforts. </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noProof="0" dirty="0" smtClean="0"/>
                        <a:t>Ignore la critique constructive.</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c>
                  <a:txBody>
                    <a:bodyPr/>
                    <a:lstStyle/>
                    <a:p>
                      <a:pPr marL="0" marR="0" indent="0" algn="l" defTabSz="914400" rtl="0" eaLnBrk="1" fontAlgn="auto" latinLnBrk="0" hangingPunct="1">
                        <a:lnSpc>
                          <a:spcPct val="100000"/>
                        </a:lnSpc>
                        <a:spcBef>
                          <a:spcPct val="0"/>
                        </a:spcBef>
                        <a:spcAft>
                          <a:spcPct val="0"/>
                        </a:spcAft>
                        <a:buClrTx/>
                        <a:buSzTx/>
                        <a:buFontTx/>
                        <a:buNone/>
                        <a:tabLst/>
                        <a:defRPr/>
                      </a:pPr>
                      <a:r>
                        <a:rPr lang="fr-CA" sz="1600" noProof="0" dirty="0" smtClean="0"/>
                        <a:t>Apprend de la rétroaction et s’en sert pour s’améliorer. </a:t>
                      </a:r>
                    </a:p>
                  </a:txBody>
                  <a:tcPr>
                    <a:gradFill>
                      <a:gsLst>
                        <a:gs pos="0">
                          <a:srgbClr val="9A3324">
                            <a:tint val="66000"/>
                            <a:satMod val="160000"/>
                          </a:srgbClr>
                        </a:gs>
                        <a:gs pos="50000">
                          <a:srgbClr val="9A3324">
                            <a:tint val="44500"/>
                            <a:satMod val="160000"/>
                          </a:srgbClr>
                        </a:gs>
                        <a:gs pos="100000">
                          <a:srgbClr val="9A3324">
                            <a:tint val="23500"/>
                            <a:satMod val="160000"/>
                          </a:srgbClr>
                        </a:gs>
                      </a:gsLst>
                      <a:lin ang="2700000" scaled="1"/>
                    </a:gradFill>
                  </a:tcPr>
                </a:tc>
              </a:tr>
            </a:tbl>
          </a:graphicData>
        </a:graphic>
      </p:graphicFrame>
    </p:spTree>
    <p:custDataLst>
      <p:tags r:id="rId1"/>
    </p:custDataLst>
    <p:extLst>
      <p:ext uri="{BB962C8B-B14F-4D97-AF65-F5344CB8AC3E}">
        <p14:creationId xmlns:p14="http://schemas.microsoft.com/office/powerpoint/2010/main" val="202603797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PRESENTATION-16-9-MODERN-TEMPLATE-E" val="t48do6yd"/>
  <p:tag name="ARTICULATE_DESIGN_ID_PRESENTATION-16-9-MODERN-TEMPLATE-E" val="AVDMlyBS"/>
  <p:tag name="ARTICULATE_SLIDE_COUNT" val="31"/>
  <p:tag name="AS_NET" val="4.0.30319.42000"/>
  <p:tag name="AS_OS" val="Microsoft Windows NT 6.1.7601 Service Pack 1"/>
  <p:tag name="AS_RELEASE_DATE" val="2017.04.19"/>
  <p:tag name="AS_TITLE" val="Aspose.Slides for .NET 4.0"/>
  <p:tag name="AS_VERSION" val="17.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16-9-modern-template" id="{810F693F-AE4B-C34F-A16D-13DD378B59D1}" vid="{F9665FD5-D6FF-2D44-9DFE-476489E45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65535</TotalTime>
  <Words>3994</Words>
  <Application>Microsoft Office PowerPoint</Application>
  <PresentationFormat>Custom</PresentationFormat>
  <Paragraphs>485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presentation-16-9-modern-template-e</vt:lpstr>
      <vt:lpstr>MODÈLE DE COACHING DE LA CPC </vt:lpstr>
      <vt:lpstr>Collaborateurs</vt:lpstr>
      <vt:lpstr>Objectifs</vt:lpstr>
      <vt:lpstr>Modèle de coaching de la CPC</vt:lpstr>
      <vt:lpstr>La compétence par conception</vt:lpstr>
      <vt:lpstr>La CPC et l’évaluation en milieu de travail</vt:lpstr>
      <vt:lpstr>Coaching</vt:lpstr>
      <vt:lpstr>Coaching</vt:lpstr>
      <vt:lpstr>État d’esprit de développement</vt:lpstr>
      <vt:lpstr>Changement de paradigme</vt:lpstr>
      <vt:lpstr>Modèle de coaching de la CPC</vt:lpstr>
      <vt:lpstr>Le coaching en direct…</vt:lpstr>
      <vt:lpstr>Coaching en direct :  Un processus</vt:lpstr>
      <vt:lpstr> Conversation initiale : Rapport  </vt:lpstr>
      <vt:lpstr>Facteurs influant sur le partenariat éducatif</vt:lpstr>
      <vt:lpstr>Conversation initiale : Attentes</vt:lpstr>
      <vt:lpstr>Observation d’une tâche clinique*</vt:lpstr>
      <vt:lpstr>Observation</vt:lpstr>
      <vt:lpstr>Amorcer une conversation de coaching</vt:lpstr>
      <vt:lpstr>Coaching</vt:lpstr>
      <vt:lpstr>Rétroaction avec coaching</vt:lpstr>
      <vt:lpstr>Documenter un résumé </vt:lpstr>
      <vt:lpstr>Modèle de coaching de la CPC</vt:lpstr>
      <vt:lpstr>Coaching en continu</vt:lpstr>
      <vt:lpstr>Coaching en continu : deux objectifs</vt:lpstr>
      <vt:lpstr>Données du portfolio </vt:lpstr>
      <vt:lpstr>Le coaching et le modèle de progression</vt:lpstr>
      <vt:lpstr>Résumé</vt:lpstr>
      <vt:lpstr>Références bibliographiques </vt:lpstr>
      <vt:lpstr>Références bibliographiques </vt:lpstr>
      <vt:lpstr>Références bibliographiques </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Akinwumi, Olu</dc:creator>
  <cp:lastModifiedBy>Hesson, Tammy</cp:lastModifiedBy>
  <cp:revision>456</cp:revision>
  <cp:lastPrinted>2017-08-23T12:06:44Z</cp:lastPrinted>
  <dcterms:created xsi:type="dcterms:W3CDTF">2016-11-24T16:37:22Z</dcterms:created>
  <dcterms:modified xsi:type="dcterms:W3CDTF">2019-06-18T14:36:08Z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949240C4-5E92-498B-9807-7B90823EB6A7</vt:lpwstr>
  </property>
  <property fmtid="{D5CDD505-2E9C-101B-9397-08002B2CF9AE}" pid="3" name="ArticulatePath">
    <vt:lpwstr>01.03.2018Coaching for CBD_EN</vt:lpwstr>
  </property>
</Properties>
</file>