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notesSlides/notesSlide13.xml" ContentType="application/vnd.openxmlformats-officedocument.presentationml.notesSlide+xml"/>
  <Override PartName="/ppt/tags/tag21.xml" ContentType="application/vnd.openxmlformats-officedocument.presentationml.tags+xml"/>
  <Override PartName="/ppt/notesSlides/notesSlide14.xml" ContentType="application/vnd.openxmlformats-officedocument.presentationml.notesSlide+xml"/>
  <Override PartName="/ppt/tags/tag22.xml" ContentType="application/vnd.openxmlformats-officedocument.presentationml.tags+xml"/>
  <Override PartName="/ppt/notesSlides/notesSlide15.xml" ContentType="application/vnd.openxmlformats-officedocument.presentationml.notesSlide+xml"/>
  <Override PartName="/ppt/tags/tag23.xml" ContentType="application/vnd.openxmlformats-officedocument.presentationml.tags+xml"/>
  <Override PartName="/ppt/notesSlides/notesSlide16.xml" ContentType="application/vnd.openxmlformats-officedocument.presentationml.notesSlide+xml"/>
  <Override PartName="/ppt/tags/tag24.xml" ContentType="application/vnd.openxmlformats-officedocument.presentationml.tags+xml"/>
  <Override PartName="/ppt/notesSlides/notesSlide17.xml" ContentType="application/vnd.openxmlformats-officedocument.presentationml.notesSlide+xml"/>
  <Override PartName="/ppt/tags/tag25.xml" ContentType="application/vnd.openxmlformats-officedocument.presentationml.tags+xml"/>
  <Override PartName="/ppt/notesSlides/notesSlide18.xml" ContentType="application/vnd.openxmlformats-officedocument.presentationml.notesSlide+xml"/>
  <Override PartName="/ppt/tags/tag26.xml" ContentType="application/vnd.openxmlformats-officedocument.presentationml.tags+xml"/>
  <Override PartName="/ppt/notesSlides/notesSlide19.xml" ContentType="application/vnd.openxmlformats-officedocument.presentationml.notesSlide+xml"/>
  <Override PartName="/ppt/tags/tag27.xml" ContentType="application/vnd.openxmlformats-officedocument.presentationml.tags+xml"/>
  <Override PartName="/ppt/notesSlides/notesSlide20.xml" ContentType="application/vnd.openxmlformats-officedocument.presentationml.notesSlide+xml"/>
  <Override PartName="/ppt/tags/tag28.xml" ContentType="application/vnd.openxmlformats-officedocument.presentationml.tags+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9.xml" ContentType="application/vnd.openxmlformats-officedocument.presentationml.tags+xml"/>
  <Override PartName="/ppt/notesSlides/notesSlide22.xml" ContentType="application/vnd.openxmlformats-officedocument.presentationml.notesSlide+xml"/>
  <Override PartName="/ppt/tags/tag30.xml" ContentType="application/vnd.openxmlformats-officedocument.presentationml.tags+xml"/>
  <Override PartName="/ppt/notesSlides/notesSlide23.xml" ContentType="application/vnd.openxmlformats-officedocument.presentationml.notesSlide+xml"/>
  <Override PartName="/ppt/tags/tag31.xml" ContentType="application/vnd.openxmlformats-officedocument.presentationml.tags+xml"/>
  <Override PartName="/ppt/notesSlides/notesSlide24.xml" ContentType="application/vnd.openxmlformats-officedocument.presentationml.notesSlide+xml"/>
  <Override PartName="/ppt/tags/tag32.xml" ContentType="application/vnd.openxmlformats-officedocument.presentationml.tags+xml"/>
  <Override PartName="/ppt/notesSlides/notesSlide25.xml" ContentType="application/vnd.openxmlformats-officedocument.presentationml.notesSlide+xml"/>
  <Override PartName="/ppt/tags/tag33.xml" ContentType="application/vnd.openxmlformats-officedocument.presentationml.tags+xml"/>
  <Override PartName="/ppt/notesSlides/notesSlide26.xml" ContentType="application/vnd.openxmlformats-officedocument.presentationml.notesSlide+xml"/>
  <Override PartName="/ppt/tags/tag34.xml" ContentType="application/vnd.openxmlformats-officedocument.presentationml.tags+xml"/>
  <Override PartName="/ppt/notesSlides/notesSlide27.xml" ContentType="application/vnd.openxmlformats-officedocument.presentationml.notesSlide+xml"/>
  <Override PartName="/ppt/tags/tag35.xml" ContentType="application/vnd.openxmlformats-officedocument.presentationml.tags+xml"/>
  <Override PartName="/ppt/notesSlides/notesSlide28.xml" ContentType="application/vnd.openxmlformats-officedocument.presentationml.notesSlide+xml"/>
  <Override PartName="/ppt/tags/tag36.xml" ContentType="application/vnd.openxmlformats-officedocument.presentationml.tags+xml"/>
  <Override PartName="/ppt/notesSlides/notesSlide29.xml" ContentType="application/vnd.openxmlformats-officedocument.presentationml.notesSlide+xml"/>
  <Override PartName="/ppt/tags/tag37.xml" ContentType="application/vnd.openxmlformats-officedocument.presentationml.tags+xml"/>
  <Override PartName="/ppt/notesSlides/notesSlide30.xml" ContentType="application/vnd.openxmlformats-officedocument.presentationml.notesSlide+xml"/>
  <Override PartName="/ppt/tags/tag38.xml" ContentType="application/vnd.openxmlformats-officedocument.presentationml.tags+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76" r:id="rId2"/>
  </p:sldMasterIdLst>
  <p:notesMasterIdLst>
    <p:notesMasterId r:id="rId34"/>
  </p:notesMasterIdLst>
  <p:sldIdLst>
    <p:sldId id="256" r:id="rId3"/>
    <p:sldId id="384" r:id="rId4"/>
    <p:sldId id="368" r:id="rId5"/>
    <p:sldId id="385" r:id="rId6"/>
    <p:sldId id="386" r:id="rId7"/>
    <p:sldId id="387" r:id="rId8"/>
    <p:sldId id="403" r:id="rId9"/>
    <p:sldId id="376" r:id="rId10"/>
    <p:sldId id="404" r:id="rId11"/>
    <p:sldId id="350" r:id="rId12"/>
    <p:sldId id="389" r:id="rId13"/>
    <p:sldId id="390" r:id="rId14"/>
    <p:sldId id="391" r:id="rId15"/>
    <p:sldId id="392" r:id="rId16"/>
    <p:sldId id="393" r:id="rId17"/>
    <p:sldId id="395" r:id="rId18"/>
    <p:sldId id="396" r:id="rId19"/>
    <p:sldId id="344" r:id="rId20"/>
    <p:sldId id="315" r:id="rId21"/>
    <p:sldId id="345" r:id="rId22"/>
    <p:sldId id="366" r:id="rId23"/>
    <p:sldId id="317" r:id="rId24"/>
    <p:sldId id="397" r:id="rId25"/>
    <p:sldId id="310" r:id="rId26"/>
    <p:sldId id="371" r:id="rId27"/>
    <p:sldId id="398" r:id="rId28"/>
    <p:sldId id="359" r:id="rId29"/>
    <p:sldId id="365" r:id="rId30"/>
    <p:sldId id="400" r:id="rId31"/>
    <p:sldId id="401" r:id="rId32"/>
    <p:sldId id="402" r:id="rId33"/>
  </p:sldIdLst>
  <p:sldSz cx="12192000" cy="6858000"/>
  <p:notesSz cx="7010400" cy="92964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urphy, April" initials="MA" lastIdx="25" clrIdx="0"/>
  <p:cmAuthor id="1" name="Abbott, Cynthia" initials="AC" lastIdx="1" clrIdx="1"/>
  <p:cmAuthor id="2" name="Denyse Richardson" initials="DR"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3324"/>
    <a:srgbClr val="4B4F54"/>
    <a:srgbClr val="007680"/>
    <a:srgbClr val="EF7521"/>
    <a:srgbClr val="F4753C"/>
    <a:srgbClr val="2F5597"/>
    <a:srgbClr val="F39C3D"/>
    <a:srgbClr val="C87112"/>
    <a:srgbClr val="F4A34A"/>
    <a:srgbClr val="C492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24" autoAdjust="0"/>
    <p:restoredTop sz="68310" autoAdjust="0"/>
  </p:normalViewPr>
  <p:slideViewPr>
    <p:cSldViewPr snapToGrid="0" snapToObjects="1">
      <p:cViewPr>
        <p:scale>
          <a:sx n="66" d="100"/>
          <a:sy n="66" d="100"/>
        </p:scale>
        <p:origin x="-2064" y="-3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4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E70636-799B-4A2C-980D-8579D741475A}" type="doc">
      <dgm:prSet loTypeId="urn:microsoft.com/office/officeart/2005/8/layout/hProcess4" loCatId="process" qsTypeId="urn:microsoft.com/office/officeart/2005/8/quickstyle/simple1" qsCatId="simple" csTypeId="urn:microsoft.com/office/officeart/2005/8/colors/accent2_2" csCatId="accent2" phldr="1"/>
      <dgm:spPr/>
      <dgm:t>
        <a:bodyPr/>
        <a:lstStyle/>
        <a:p>
          <a:endParaRPr lang="en-US"/>
        </a:p>
      </dgm:t>
    </dgm:pt>
    <dgm:pt modelId="{CCDF9E5A-12C3-4EB3-BE5D-1D5AFDB55057}">
      <dgm:prSet phldrT="[Text]"/>
      <dgm:spPr>
        <a:solidFill>
          <a:srgbClr val="9A3324"/>
        </a:solidFill>
      </dgm:spPr>
      <dgm:t>
        <a:bodyPr/>
        <a:lstStyle/>
        <a:p>
          <a:r>
            <a:rPr lang="en-US" dirty="0" smtClean="0">
              <a:latin typeface="Verdana" panose="020B0604030504040204" pitchFamily="34" charset="0"/>
              <a:ea typeface="Verdana" panose="020B0604030504040204" pitchFamily="34" charset="0"/>
              <a:cs typeface="Verdana" panose="020B0604030504040204" pitchFamily="34" charset="0"/>
            </a:rPr>
            <a:t>Assessment </a:t>
          </a:r>
          <a:br>
            <a:rPr lang="en-US" dirty="0" smtClean="0">
              <a:latin typeface="Verdana" panose="020B0604030504040204" pitchFamily="34" charset="0"/>
              <a:ea typeface="Verdana" panose="020B0604030504040204" pitchFamily="34" charset="0"/>
              <a:cs typeface="Verdana" panose="020B0604030504040204" pitchFamily="34" charset="0"/>
            </a:rPr>
          </a:br>
          <a:r>
            <a:rPr lang="en-US" dirty="0" smtClean="0">
              <a:latin typeface="Verdana" panose="020B0604030504040204" pitchFamily="34" charset="0"/>
              <a:ea typeface="Verdana" panose="020B0604030504040204" pitchFamily="34" charset="0"/>
              <a:cs typeface="Verdana" panose="020B0604030504040204" pitchFamily="34" charset="0"/>
            </a:rPr>
            <a:t>OF Learning </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9B938E54-5CBB-49E2-8968-D7B557BD9824}" type="parTrans" cxnId="{71052919-A801-44D0-8A2C-4EAE5D78E23D}">
      <dgm:prSet/>
      <dgm:spPr/>
      <dgm:t>
        <a:bodyPr/>
        <a:lstStyle/>
        <a:p>
          <a:endParaRPr lang="en-US"/>
        </a:p>
      </dgm:t>
    </dgm:pt>
    <dgm:pt modelId="{F3B7D072-6D77-4AEE-8765-61D1128EA12F}" type="sibTrans" cxnId="{71052919-A801-44D0-8A2C-4EAE5D78E23D}">
      <dgm:prSet/>
      <dgm:spPr/>
      <dgm:t>
        <a:bodyPr/>
        <a:lstStyle/>
        <a:p>
          <a:endParaRPr lang="en-US"/>
        </a:p>
      </dgm:t>
    </dgm:pt>
    <dgm:pt modelId="{548AA98E-8B44-44A3-A087-1635CA0E6E65}">
      <dgm:prSet phldrT="[Text]"/>
      <dgm:spPr>
        <a:ln>
          <a:solidFill>
            <a:srgbClr val="9A3324"/>
          </a:solidFill>
        </a:ln>
      </dgm:spPr>
      <dgm:t>
        <a:bodyPr anchor="b"/>
        <a:lstStyle/>
        <a:p>
          <a:r>
            <a:rPr lang="en-US" dirty="0" smtClean="0">
              <a:latin typeface="Verdana" panose="020B0604030504040204" pitchFamily="34" charset="0"/>
              <a:ea typeface="Verdana" panose="020B0604030504040204" pitchFamily="34" charset="0"/>
              <a:cs typeface="Verdana" panose="020B0604030504040204" pitchFamily="34" charset="0"/>
            </a:rPr>
            <a:t>“Summative assessment”</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608068A4-4E95-49F9-964D-62114BAFE66B}" type="parTrans" cxnId="{57C80F3A-BD99-4F2E-B340-9AF4BDC6B4FC}">
      <dgm:prSet/>
      <dgm:spPr/>
      <dgm:t>
        <a:bodyPr/>
        <a:lstStyle/>
        <a:p>
          <a:endParaRPr lang="en-US"/>
        </a:p>
      </dgm:t>
    </dgm:pt>
    <dgm:pt modelId="{C642616A-7CC0-494D-A829-697640A68FD7}" type="sibTrans" cxnId="{57C80F3A-BD99-4F2E-B340-9AF4BDC6B4FC}">
      <dgm:prSet/>
      <dgm:spPr/>
      <dgm:t>
        <a:bodyPr/>
        <a:lstStyle/>
        <a:p>
          <a:endParaRPr lang="en-US"/>
        </a:p>
      </dgm:t>
    </dgm:pt>
    <dgm:pt modelId="{6D81CA73-BBC8-44DE-8485-60BBD84D3B3A}">
      <dgm:prSet phldrT="[Text]"/>
      <dgm:spPr>
        <a:solidFill>
          <a:srgbClr val="9A3324"/>
        </a:solidFill>
      </dgm:spPr>
      <dgm:t>
        <a:bodyPr/>
        <a:lstStyle/>
        <a:p>
          <a:r>
            <a:rPr lang="en-US" dirty="0" smtClean="0">
              <a:latin typeface="Verdana" panose="020B0604030504040204" pitchFamily="34" charset="0"/>
              <a:ea typeface="Verdana" panose="020B0604030504040204" pitchFamily="34" charset="0"/>
              <a:cs typeface="Verdana" panose="020B0604030504040204" pitchFamily="34" charset="0"/>
            </a:rPr>
            <a:t>Assessment FOR Learning (Observations) </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F6460205-422B-4A12-8C82-5235BCA30202}" type="parTrans" cxnId="{2F4EDE09-C981-4C3F-B49A-AD72D2302427}">
      <dgm:prSet/>
      <dgm:spPr/>
      <dgm:t>
        <a:bodyPr/>
        <a:lstStyle/>
        <a:p>
          <a:endParaRPr lang="en-US"/>
        </a:p>
      </dgm:t>
    </dgm:pt>
    <dgm:pt modelId="{924D87C8-FF62-41B1-AB3D-90CB747B7A37}" type="sibTrans" cxnId="{2F4EDE09-C981-4C3F-B49A-AD72D2302427}">
      <dgm:prSet/>
      <dgm:spPr/>
      <dgm:t>
        <a:bodyPr/>
        <a:lstStyle/>
        <a:p>
          <a:endParaRPr lang="en-US"/>
        </a:p>
      </dgm:t>
    </dgm:pt>
    <dgm:pt modelId="{3D80BF38-9300-4E61-8A01-9A0E656BD631}">
      <dgm:prSet phldrT="[Text]"/>
      <dgm:spPr>
        <a:ln>
          <a:solidFill>
            <a:srgbClr val="9A3324"/>
          </a:solidFill>
        </a:ln>
      </dgm:spPr>
      <dgm:t>
        <a:bodyPr anchor="t"/>
        <a:lstStyle/>
        <a:p>
          <a:r>
            <a:rPr lang="en-US" dirty="0" smtClean="0">
              <a:latin typeface="Verdana" panose="020B0604030504040204" pitchFamily="34" charset="0"/>
              <a:ea typeface="Verdana" panose="020B0604030504040204" pitchFamily="34" charset="0"/>
              <a:cs typeface="Verdana" panose="020B0604030504040204" pitchFamily="34" charset="0"/>
            </a:rPr>
            <a:t>“Formative assessment”</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E139E4D9-B969-4D45-AC14-CFEC99EC456F}" type="parTrans" cxnId="{DC5CA70D-F06D-4C65-8D7C-9E91F50148E9}">
      <dgm:prSet/>
      <dgm:spPr/>
      <dgm:t>
        <a:bodyPr/>
        <a:lstStyle/>
        <a:p>
          <a:endParaRPr lang="en-US"/>
        </a:p>
      </dgm:t>
    </dgm:pt>
    <dgm:pt modelId="{4BA1E3D5-21DB-4E36-8438-AF921B4B9D71}" type="sibTrans" cxnId="{DC5CA70D-F06D-4C65-8D7C-9E91F50148E9}">
      <dgm:prSet/>
      <dgm:spPr/>
      <dgm:t>
        <a:bodyPr/>
        <a:lstStyle/>
        <a:p>
          <a:endParaRPr lang="en-US"/>
        </a:p>
      </dgm:t>
    </dgm:pt>
    <dgm:pt modelId="{280C99EE-1A63-4205-8A72-EC79B99ECA5C}">
      <dgm:prSet phldrT="[Text]"/>
      <dgm:spPr>
        <a:ln>
          <a:solidFill>
            <a:srgbClr val="9A3324"/>
          </a:solidFill>
        </a:ln>
      </dgm:spPr>
      <dgm:t>
        <a:bodyPr anchor="t"/>
        <a:lstStyle/>
        <a:p>
          <a:r>
            <a:rPr lang="en-US" dirty="0" smtClean="0">
              <a:latin typeface="Verdana" panose="020B0604030504040204" pitchFamily="34" charset="0"/>
              <a:ea typeface="Verdana" panose="020B0604030504040204" pitchFamily="34" charset="0"/>
              <a:cs typeface="Verdana" panose="020B0604030504040204" pitchFamily="34" charset="0"/>
            </a:rPr>
            <a:t>Embedded in the learning process (frequent and ongoing)</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33D73D43-5146-4091-B723-D3F5077EC91D}" type="parTrans" cxnId="{89704160-8E04-485F-84D1-118747CF9788}">
      <dgm:prSet/>
      <dgm:spPr/>
      <dgm:t>
        <a:bodyPr/>
        <a:lstStyle/>
        <a:p>
          <a:endParaRPr lang="en-CA"/>
        </a:p>
      </dgm:t>
    </dgm:pt>
    <dgm:pt modelId="{2AE16535-DC7B-4668-8EE3-1A1CD88B1B15}" type="sibTrans" cxnId="{89704160-8E04-485F-84D1-118747CF9788}">
      <dgm:prSet/>
      <dgm:spPr/>
      <dgm:t>
        <a:bodyPr/>
        <a:lstStyle/>
        <a:p>
          <a:endParaRPr lang="en-CA"/>
        </a:p>
      </dgm:t>
    </dgm:pt>
    <dgm:pt modelId="{5916C3D1-489E-40EB-8273-B711B165814F}">
      <dgm:prSet phldrT="[Text]"/>
      <dgm:spPr>
        <a:ln>
          <a:solidFill>
            <a:srgbClr val="9A3324"/>
          </a:solidFill>
        </a:ln>
      </dgm:spPr>
      <dgm:t>
        <a:bodyPr anchor="b"/>
        <a:lstStyle/>
        <a:p>
          <a:r>
            <a:rPr lang="en-CA" dirty="0" smtClean="0">
              <a:latin typeface="Verdana" panose="020B0604030504040204" pitchFamily="34" charset="0"/>
              <a:ea typeface="Verdana" panose="020B0604030504040204" pitchFamily="34" charset="0"/>
              <a:cs typeface="Verdana" panose="020B0604030504040204" pitchFamily="34" charset="0"/>
            </a:rPr>
            <a:t>Goal: judge/evaluate learning at that particular instant in time </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AF3A22C9-9315-43BE-814F-9A8D650453D9}" type="parTrans" cxnId="{473EAD56-60DC-4E36-93F6-1AA2BAB3BA38}">
      <dgm:prSet/>
      <dgm:spPr/>
      <dgm:t>
        <a:bodyPr/>
        <a:lstStyle/>
        <a:p>
          <a:endParaRPr lang="en-CA"/>
        </a:p>
      </dgm:t>
    </dgm:pt>
    <dgm:pt modelId="{7E8FCDC8-3F68-41A8-8A48-790809649F40}" type="sibTrans" cxnId="{473EAD56-60DC-4E36-93F6-1AA2BAB3BA38}">
      <dgm:prSet/>
      <dgm:spPr/>
      <dgm:t>
        <a:bodyPr/>
        <a:lstStyle/>
        <a:p>
          <a:endParaRPr lang="en-CA"/>
        </a:p>
      </dgm:t>
    </dgm:pt>
    <dgm:pt modelId="{79FFF278-FAE5-4D91-BFD3-BC3691C9CEFF}">
      <dgm:prSet phldrT="[Text]"/>
      <dgm:spPr>
        <a:ln>
          <a:solidFill>
            <a:srgbClr val="9A3324"/>
          </a:solidFill>
        </a:ln>
      </dgm:spPr>
      <dgm:t>
        <a:bodyPr anchor="b"/>
        <a:lstStyle/>
        <a:p>
          <a:r>
            <a:rPr lang="en-US" dirty="0" smtClean="0">
              <a:latin typeface="Verdana" panose="020B0604030504040204" pitchFamily="34" charset="0"/>
              <a:ea typeface="Verdana" panose="020B0604030504040204" pitchFamily="34" charset="0"/>
              <a:cs typeface="Verdana" panose="020B0604030504040204" pitchFamily="34" charset="0"/>
            </a:rPr>
            <a:t>Happens at the end of the learning process</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20F57230-8712-4598-AB56-5BA1EE239836}" type="parTrans" cxnId="{B096FD0F-2D44-4722-A857-69972A79B70A}">
      <dgm:prSet/>
      <dgm:spPr/>
      <dgm:t>
        <a:bodyPr/>
        <a:lstStyle/>
        <a:p>
          <a:endParaRPr lang="en-CA"/>
        </a:p>
      </dgm:t>
    </dgm:pt>
    <dgm:pt modelId="{CE50FC86-0181-4C95-B93B-16B81B6B1C00}" type="sibTrans" cxnId="{B096FD0F-2D44-4722-A857-69972A79B70A}">
      <dgm:prSet/>
      <dgm:spPr/>
      <dgm:t>
        <a:bodyPr/>
        <a:lstStyle/>
        <a:p>
          <a:endParaRPr lang="en-CA"/>
        </a:p>
      </dgm:t>
    </dgm:pt>
    <dgm:pt modelId="{D1FBE7FE-593E-48D2-BF93-B759517666EB}">
      <dgm:prSet phldrT="[Text]"/>
      <dgm:spPr>
        <a:ln>
          <a:solidFill>
            <a:srgbClr val="9A3324"/>
          </a:solidFill>
        </a:ln>
      </dgm:spPr>
      <dgm:t>
        <a:bodyPr anchor="t"/>
        <a:lstStyle/>
        <a:p>
          <a:r>
            <a:rPr lang="en-US" dirty="0" smtClean="0">
              <a:latin typeface="Verdana" panose="020B0604030504040204" pitchFamily="34" charset="0"/>
              <a:ea typeface="Verdana" panose="020B0604030504040204" pitchFamily="34" charset="0"/>
              <a:cs typeface="Verdana" panose="020B0604030504040204" pitchFamily="34" charset="0"/>
            </a:rPr>
            <a:t>Low stakes, safe environment</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5B8C9C45-32EC-496D-ACBF-1984386CBCF3}" type="parTrans" cxnId="{781E2519-4FCF-48D4-8F84-FF5ED0414045}">
      <dgm:prSet/>
      <dgm:spPr/>
      <dgm:t>
        <a:bodyPr/>
        <a:lstStyle/>
        <a:p>
          <a:endParaRPr lang="en-CA"/>
        </a:p>
      </dgm:t>
    </dgm:pt>
    <dgm:pt modelId="{B5F1A1A4-F8AD-4561-A43E-744C57874410}" type="sibTrans" cxnId="{781E2519-4FCF-48D4-8F84-FF5ED0414045}">
      <dgm:prSet/>
      <dgm:spPr/>
      <dgm:t>
        <a:bodyPr/>
        <a:lstStyle/>
        <a:p>
          <a:endParaRPr lang="en-CA"/>
        </a:p>
      </dgm:t>
    </dgm:pt>
    <dgm:pt modelId="{9522F2D6-9853-411A-B4B0-B1F866E3AB83}">
      <dgm:prSet phldrT="[Text]"/>
      <dgm:spPr>
        <a:ln>
          <a:solidFill>
            <a:srgbClr val="9A3324"/>
          </a:solidFill>
        </a:ln>
      </dgm:spPr>
      <dgm:t>
        <a:bodyPr anchor="b"/>
        <a:lstStyle/>
        <a:p>
          <a:r>
            <a:rPr lang="en-US" dirty="0" smtClean="0">
              <a:latin typeface="Verdana" panose="020B0604030504040204" pitchFamily="34" charset="0"/>
              <a:ea typeface="Verdana" panose="020B0604030504040204" pitchFamily="34" charset="0"/>
              <a:cs typeface="Verdana" panose="020B0604030504040204" pitchFamily="34" charset="0"/>
            </a:rPr>
            <a:t>High stakes</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0A695D9A-B1DD-4FF1-8885-2DB5B5BEDA0D}" type="parTrans" cxnId="{FE97AE6B-986E-4AB1-A4A1-EC8A0480FB96}">
      <dgm:prSet/>
      <dgm:spPr/>
      <dgm:t>
        <a:bodyPr/>
        <a:lstStyle/>
        <a:p>
          <a:endParaRPr lang="en-CA"/>
        </a:p>
      </dgm:t>
    </dgm:pt>
    <dgm:pt modelId="{5381BF9B-BBF3-4CC8-878A-105C8D3012C8}" type="sibTrans" cxnId="{FE97AE6B-986E-4AB1-A4A1-EC8A0480FB96}">
      <dgm:prSet/>
      <dgm:spPr/>
      <dgm:t>
        <a:bodyPr/>
        <a:lstStyle/>
        <a:p>
          <a:endParaRPr lang="en-CA"/>
        </a:p>
      </dgm:t>
    </dgm:pt>
    <dgm:pt modelId="{1CBBAE6A-4371-44F3-9827-4E3A475190A2}">
      <dgm:prSet phldrT="[Text]"/>
      <dgm:spPr>
        <a:ln>
          <a:solidFill>
            <a:srgbClr val="9A3324"/>
          </a:solidFill>
        </a:ln>
      </dgm:spPr>
      <dgm:t>
        <a:bodyPr anchor="t"/>
        <a:lstStyle/>
        <a:p>
          <a:r>
            <a:rPr lang="en-US" dirty="0" smtClean="0">
              <a:latin typeface="Verdana" panose="020B0604030504040204" pitchFamily="34" charset="0"/>
              <a:ea typeface="Verdana" panose="020B0604030504040204" pitchFamily="34" charset="0"/>
              <a:cs typeface="Verdana" panose="020B0604030504040204" pitchFamily="34" charset="0"/>
            </a:rPr>
            <a:t>Goal: monitor learning/progress and provide immediate feedback that can be used to improve teaching/learning (feedback loop)</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D647038E-C96B-40E1-88C7-397DC22FDD6D}" type="parTrans" cxnId="{10E83835-5046-448B-A4A9-24D6E04CA333}">
      <dgm:prSet/>
      <dgm:spPr/>
      <dgm:t>
        <a:bodyPr/>
        <a:lstStyle/>
        <a:p>
          <a:endParaRPr lang="en-CA"/>
        </a:p>
      </dgm:t>
    </dgm:pt>
    <dgm:pt modelId="{58E443E0-D4BB-442E-A58F-866349C2CF86}" type="sibTrans" cxnId="{10E83835-5046-448B-A4A9-24D6E04CA333}">
      <dgm:prSet/>
      <dgm:spPr/>
      <dgm:t>
        <a:bodyPr/>
        <a:lstStyle/>
        <a:p>
          <a:endParaRPr lang="en-CA"/>
        </a:p>
      </dgm:t>
    </dgm:pt>
    <dgm:pt modelId="{C536BC7C-3975-400D-A95C-01C28B863FD6}" type="pres">
      <dgm:prSet presAssocID="{8CE70636-799B-4A2C-980D-8579D741475A}" presName="Name0" presStyleCnt="0">
        <dgm:presLayoutVars>
          <dgm:dir/>
          <dgm:animLvl val="lvl"/>
          <dgm:resizeHandles val="exact"/>
        </dgm:presLayoutVars>
      </dgm:prSet>
      <dgm:spPr/>
      <dgm:t>
        <a:bodyPr/>
        <a:lstStyle/>
        <a:p>
          <a:endParaRPr lang="en-US"/>
        </a:p>
      </dgm:t>
    </dgm:pt>
    <dgm:pt modelId="{CBEF8B8B-DFB5-4864-A8C6-632FDA56352F}" type="pres">
      <dgm:prSet presAssocID="{8CE70636-799B-4A2C-980D-8579D741475A}" presName="tSp" presStyleCnt="0"/>
      <dgm:spPr/>
      <dgm:t>
        <a:bodyPr/>
        <a:lstStyle/>
        <a:p>
          <a:endParaRPr lang="en-CA"/>
        </a:p>
      </dgm:t>
    </dgm:pt>
    <dgm:pt modelId="{41C7AB9D-FA08-43EB-8DE2-DA1ECE8F0DC3}" type="pres">
      <dgm:prSet presAssocID="{8CE70636-799B-4A2C-980D-8579D741475A}" presName="bSp" presStyleCnt="0"/>
      <dgm:spPr/>
      <dgm:t>
        <a:bodyPr/>
        <a:lstStyle/>
        <a:p>
          <a:endParaRPr lang="en-CA"/>
        </a:p>
      </dgm:t>
    </dgm:pt>
    <dgm:pt modelId="{EEABFBCD-BB5B-43E2-9E1C-8D70AD5EEA06}" type="pres">
      <dgm:prSet presAssocID="{8CE70636-799B-4A2C-980D-8579D741475A}" presName="process" presStyleCnt="0"/>
      <dgm:spPr/>
      <dgm:t>
        <a:bodyPr/>
        <a:lstStyle/>
        <a:p>
          <a:endParaRPr lang="en-CA"/>
        </a:p>
      </dgm:t>
    </dgm:pt>
    <dgm:pt modelId="{8F31AE4A-A32F-4E2C-AD36-DEB2BFB026EE}" type="pres">
      <dgm:prSet presAssocID="{CCDF9E5A-12C3-4EB3-BE5D-1D5AFDB55057}" presName="composite1" presStyleCnt="0"/>
      <dgm:spPr/>
      <dgm:t>
        <a:bodyPr/>
        <a:lstStyle/>
        <a:p>
          <a:endParaRPr lang="en-CA"/>
        </a:p>
      </dgm:t>
    </dgm:pt>
    <dgm:pt modelId="{8687F52C-7F9F-410C-8BBC-55DDA0C21C99}" type="pres">
      <dgm:prSet presAssocID="{CCDF9E5A-12C3-4EB3-BE5D-1D5AFDB55057}" presName="dummyNode1" presStyleLbl="node1" presStyleIdx="0" presStyleCnt="2"/>
      <dgm:spPr/>
      <dgm:t>
        <a:bodyPr/>
        <a:lstStyle/>
        <a:p>
          <a:endParaRPr lang="en-CA"/>
        </a:p>
      </dgm:t>
    </dgm:pt>
    <dgm:pt modelId="{62CDBCF0-9D4E-4D5B-9D7E-B5354BB1420D}" type="pres">
      <dgm:prSet presAssocID="{CCDF9E5A-12C3-4EB3-BE5D-1D5AFDB55057}" presName="childNode1" presStyleLbl="bgAcc1" presStyleIdx="0" presStyleCnt="2" custScaleX="141278" custScaleY="137377">
        <dgm:presLayoutVars>
          <dgm:bulletEnabled val="1"/>
        </dgm:presLayoutVars>
      </dgm:prSet>
      <dgm:spPr/>
      <dgm:t>
        <a:bodyPr/>
        <a:lstStyle/>
        <a:p>
          <a:endParaRPr lang="en-US"/>
        </a:p>
      </dgm:t>
    </dgm:pt>
    <dgm:pt modelId="{97994CD1-63A1-443B-BE64-AF0E96A47CC2}" type="pres">
      <dgm:prSet presAssocID="{CCDF9E5A-12C3-4EB3-BE5D-1D5AFDB55057}" presName="childNode1tx" presStyleLbl="bgAcc1" presStyleIdx="0" presStyleCnt="2">
        <dgm:presLayoutVars>
          <dgm:bulletEnabled val="1"/>
        </dgm:presLayoutVars>
      </dgm:prSet>
      <dgm:spPr/>
      <dgm:t>
        <a:bodyPr/>
        <a:lstStyle/>
        <a:p>
          <a:endParaRPr lang="en-US"/>
        </a:p>
      </dgm:t>
    </dgm:pt>
    <dgm:pt modelId="{0DE8A6E1-A9AE-41CE-8C29-34A763ED8B13}" type="pres">
      <dgm:prSet presAssocID="{CCDF9E5A-12C3-4EB3-BE5D-1D5AFDB55057}" presName="parentNode1" presStyleLbl="node1" presStyleIdx="0" presStyleCnt="2" custScaleX="120841" custLinFactNeighborX="7307" custLinFactNeighborY="34014">
        <dgm:presLayoutVars>
          <dgm:chMax val="1"/>
          <dgm:bulletEnabled val="1"/>
        </dgm:presLayoutVars>
      </dgm:prSet>
      <dgm:spPr/>
      <dgm:t>
        <a:bodyPr/>
        <a:lstStyle/>
        <a:p>
          <a:endParaRPr lang="en-US"/>
        </a:p>
      </dgm:t>
    </dgm:pt>
    <dgm:pt modelId="{344BF14F-1885-497D-B713-A2B7E4360452}" type="pres">
      <dgm:prSet presAssocID="{CCDF9E5A-12C3-4EB3-BE5D-1D5AFDB55057}" presName="connSite1" presStyleCnt="0"/>
      <dgm:spPr/>
      <dgm:t>
        <a:bodyPr/>
        <a:lstStyle/>
        <a:p>
          <a:endParaRPr lang="en-CA"/>
        </a:p>
      </dgm:t>
    </dgm:pt>
    <dgm:pt modelId="{C6E748BA-9659-4EC0-971A-D8C7E5626988}" type="pres">
      <dgm:prSet presAssocID="{F3B7D072-6D77-4AEE-8765-61D1128EA12F}" presName="Name9" presStyleLbl="sibTrans2D1" presStyleIdx="0" presStyleCnt="1" custLinFactNeighborX="-704" custLinFactNeighborY="-1760"/>
      <dgm:spPr/>
      <dgm:t>
        <a:bodyPr/>
        <a:lstStyle/>
        <a:p>
          <a:endParaRPr lang="en-US"/>
        </a:p>
      </dgm:t>
    </dgm:pt>
    <dgm:pt modelId="{75BB937A-ADCE-4C18-AD1B-5613DB7D8E5D}" type="pres">
      <dgm:prSet presAssocID="{6D81CA73-BBC8-44DE-8485-60BBD84D3B3A}" presName="composite2" presStyleCnt="0"/>
      <dgm:spPr/>
      <dgm:t>
        <a:bodyPr/>
        <a:lstStyle/>
        <a:p>
          <a:endParaRPr lang="en-CA"/>
        </a:p>
      </dgm:t>
    </dgm:pt>
    <dgm:pt modelId="{81DA2A8A-1485-4061-B1EE-ED8E56AA3D3A}" type="pres">
      <dgm:prSet presAssocID="{6D81CA73-BBC8-44DE-8485-60BBD84D3B3A}" presName="dummyNode2" presStyleLbl="node1" presStyleIdx="0" presStyleCnt="2"/>
      <dgm:spPr/>
      <dgm:t>
        <a:bodyPr/>
        <a:lstStyle/>
        <a:p>
          <a:endParaRPr lang="en-CA"/>
        </a:p>
      </dgm:t>
    </dgm:pt>
    <dgm:pt modelId="{1B7FB0BD-94A6-44B7-B783-463FE2CD3C44}" type="pres">
      <dgm:prSet presAssocID="{6D81CA73-BBC8-44DE-8485-60BBD84D3B3A}" presName="childNode2" presStyleLbl="bgAcc1" presStyleIdx="1" presStyleCnt="2" custScaleX="141211" custScaleY="137217" custLinFactNeighborX="1503" custLinFactNeighborY="-1215">
        <dgm:presLayoutVars>
          <dgm:bulletEnabled val="1"/>
        </dgm:presLayoutVars>
      </dgm:prSet>
      <dgm:spPr/>
      <dgm:t>
        <a:bodyPr/>
        <a:lstStyle/>
        <a:p>
          <a:endParaRPr lang="en-US"/>
        </a:p>
      </dgm:t>
    </dgm:pt>
    <dgm:pt modelId="{D6C67D12-2EF8-4E5C-A688-2C6298221B51}" type="pres">
      <dgm:prSet presAssocID="{6D81CA73-BBC8-44DE-8485-60BBD84D3B3A}" presName="childNode2tx" presStyleLbl="bgAcc1" presStyleIdx="1" presStyleCnt="2">
        <dgm:presLayoutVars>
          <dgm:bulletEnabled val="1"/>
        </dgm:presLayoutVars>
      </dgm:prSet>
      <dgm:spPr/>
      <dgm:t>
        <a:bodyPr/>
        <a:lstStyle/>
        <a:p>
          <a:endParaRPr lang="en-US"/>
        </a:p>
      </dgm:t>
    </dgm:pt>
    <dgm:pt modelId="{E2002D9A-83F7-41CD-AFC2-D986BAFE9C95}" type="pres">
      <dgm:prSet presAssocID="{6D81CA73-BBC8-44DE-8485-60BBD84D3B3A}" presName="parentNode2" presStyleLbl="node1" presStyleIdx="1" presStyleCnt="2" custScaleX="120916" custLinFactNeighborX="13320" custLinFactNeighborY="-41093">
        <dgm:presLayoutVars>
          <dgm:chMax val="0"/>
          <dgm:bulletEnabled val="1"/>
        </dgm:presLayoutVars>
      </dgm:prSet>
      <dgm:spPr/>
      <dgm:t>
        <a:bodyPr/>
        <a:lstStyle/>
        <a:p>
          <a:endParaRPr lang="en-US"/>
        </a:p>
      </dgm:t>
    </dgm:pt>
    <dgm:pt modelId="{160A20E2-7DF7-4C8F-B535-CBB8DD8F19FE}" type="pres">
      <dgm:prSet presAssocID="{6D81CA73-BBC8-44DE-8485-60BBD84D3B3A}" presName="connSite2" presStyleCnt="0"/>
      <dgm:spPr/>
      <dgm:t>
        <a:bodyPr/>
        <a:lstStyle/>
        <a:p>
          <a:endParaRPr lang="en-CA"/>
        </a:p>
      </dgm:t>
    </dgm:pt>
  </dgm:ptLst>
  <dgm:cxnLst>
    <dgm:cxn modelId="{71052919-A801-44D0-8A2C-4EAE5D78E23D}" srcId="{8CE70636-799B-4A2C-980D-8579D741475A}" destId="{CCDF9E5A-12C3-4EB3-BE5D-1D5AFDB55057}" srcOrd="0" destOrd="0" parTransId="{9B938E54-5CBB-49E2-8968-D7B557BD9824}" sibTransId="{F3B7D072-6D77-4AEE-8765-61D1128EA12F}"/>
    <dgm:cxn modelId="{781E2519-4FCF-48D4-8F84-FF5ED0414045}" srcId="{6D81CA73-BBC8-44DE-8485-60BBD84D3B3A}" destId="{D1FBE7FE-593E-48D2-BF93-B759517666EB}" srcOrd="1" destOrd="0" parTransId="{5B8C9C45-32EC-496D-ACBF-1984386CBCF3}" sibTransId="{B5F1A1A4-F8AD-4561-A43E-744C57874410}"/>
    <dgm:cxn modelId="{C51D6389-6170-4AEF-BDD0-D509181A3A4F}" type="presOf" srcId="{1CBBAE6A-4371-44F3-9827-4E3A475190A2}" destId="{D6C67D12-2EF8-4E5C-A688-2C6298221B51}" srcOrd="1" destOrd="3" presId="urn:microsoft.com/office/officeart/2005/8/layout/hProcess4"/>
    <dgm:cxn modelId="{434ECD66-8355-4578-974C-29F5843FBF21}" type="presOf" srcId="{5916C3D1-489E-40EB-8273-B711B165814F}" destId="{97994CD1-63A1-443B-BE64-AF0E96A47CC2}" srcOrd="1" destOrd="3" presId="urn:microsoft.com/office/officeart/2005/8/layout/hProcess4"/>
    <dgm:cxn modelId="{FE97AE6B-986E-4AB1-A4A1-EC8A0480FB96}" srcId="{CCDF9E5A-12C3-4EB3-BE5D-1D5AFDB55057}" destId="{9522F2D6-9853-411A-B4B0-B1F866E3AB83}" srcOrd="1" destOrd="0" parTransId="{0A695D9A-B1DD-4FF1-8885-2DB5B5BEDA0D}" sibTransId="{5381BF9B-BBF3-4CC8-878A-105C8D3012C8}"/>
    <dgm:cxn modelId="{F07FD785-08A8-4B93-AC45-28BD19F5E09A}" type="presOf" srcId="{8CE70636-799B-4A2C-980D-8579D741475A}" destId="{C536BC7C-3975-400D-A95C-01C28B863FD6}" srcOrd="0" destOrd="0" presId="urn:microsoft.com/office/officeart/2005/8/layout/hProcess4"/>
    <dgm:cxn modelId="{44BB0757-4361-4C7C-B7A2-EE098BC9155B}" type="presOf" srcId="{5916C3D1-489E-40EB-8273-B711B165814F}" destId="{62CDBCF0-9D4E-4D5B-9D7E-B5354BB1420D}" srcOrd="0" destOrd="3" presId="urn:microsoft.com/office/officeart/2005/8/layout/hProcess4"/>
    <dgm:cxn modelId="{44C40F07-CC95-4414-950B-8D7442B3D5D2}" type="presOf" srcId="{D1FBE7FE-593E-48D2-BF93-B759517666EB}" destId="{D6C67D12-2EF8-4E5C-A688-2C6298221B51}" srcOrd="1" destOrd="1" presId="urn:microsoft.com/office/officeart/2005/8/layout/hProcess4"/>
    <dgm:cxn modelId="{B096FD0F-2D44-4722-A857-69972A79B70A}" srcId="{CCDF9E5A-12C3-4EB3-BE5D-1D5AFDB55057}" destId="{79FFF278-FAE5-4D91-BFD3-BC3691C9CEFF}" srcOrd="2" destOrd="0" parTransId="{20F57230-8712-4598-AB56-5BA1EE239836}" sibTransId="{CE50FC86-0181-4C95-B93B-16B81B6B1C00}"/>
    <dgm:cxn modelId="{6237C410-8D22-41BB-82A0-B0EE1915DD7E}" type="presOf" srcId="{9522F2D6-9853-411A-B4B0-B1F866E3AB83}" destId="{62CDBCF0-9D4E-4D5B-9D7E-B5354BB1420D}" srcOrd="0" destOrd="1" presId="urn:microsoft.com/office/officeart/2005/8/layout/hProcess4"/>
    <dgm:cxn modelId="{57E74EBD-D864-4348-A801-260E9400D005}" type="presOf" srcId="{280C99EE-1A63-4205-8A72-EC79B99ECA5C}" destId="{D6C67D12-2EF8-4E5C-A688-2C6298221B51}" srcOrd="1" destOrd="2" presId="urn:microsoft.com/office/officeart/2005/8/layout/hProcess4"/>
    <dgm:cxn modelId="{F75FCFFD-5874-45C6-8E66-DDEB48D3607F}" type="presOf" srcId="{280C99EE-1A63-4205-8A72-EC79B99ECA5C}" destId="{1B7FB0BD-94A6-44B7-B783-463FE2CD3C44}" srcOrd="0" destOrd="2" presId="urn:microsoft.com/office/officeart/2005/8/layout/hProcess4"/>
    <dgm:cxn modelId="{ACBED9BE-1F72-4A6C-B65A-6D203AC563A6}" type="presOf" srcId="{79FFF278-FAE5-4D91-BFD3-BC3691C9CEFF}" destId="{97994CD1-63A1-443B-BE64-AF0E96A47CC2}" srcOrd="1" destOrd="2" presId="urn:microsoft.com/office/officeart/2005/8/layout/hProcess4"/>
    <dgm:cxn modelId="{89704160-8E04-485F-84D1-118747CF9788}" srcId="{6D81CA73-BBC8-44DE-8485-60BBD84D3B3A}" destId="{280C99EE-1A63-4205-8A72-EC79B99ECA5C}" srcOrd="2" destOrd="0" parTransId="{33D73D43-5146-4091-B723-D3F5077EC91D}" sibTransId="{2AE16535-DC7B-4668-8EE3-1A1CD88B1B15}"/>
    <dgm:cxn modelId="{83704B8C-6095-46C9-8822-CE493D7BEDB6}" type="presOf" srcId="{CCDF9E5A-12C3-4EB3-BE5D-1D5AFDB55057}" destId="{0DE8A6E1-A9AE-41CE-8C29-34A763ED8B13}" srcOrd="0" destOrd="0" presId="urn:microsoft.com/office/officeart/2005/8/layout/hProcess4"/>
    <dgm:cxn modelId="{C8956135-CCC4-4E4F-9EE4-C76A5FF0FC88}" type="presOf" srcId="{F3B7D072-6D77-4AEE-8765-61D1128EA12F}" destId="{C6E748BA-9659-4EC0-971A-D8C7E5626988}" srcOrd="0" destOrd="0" presId="urn:microsoft.com/office/officeart/2005/8/layout/hProcess4"/>
    <dgm:cxn modelId="{473EAD56-60DC-4E36-93F6-1AA2BAB3BA38}" srcId="{CCDF9E5A-12C3-4EB3-BE5D-1D5AFDB55057}" destId="{5916C3D1-489E-40EB-8273-B711B165814F}" srcOrd="3" destOrd="0" parTransId="{AF3A22C9-9315-43BE-814F-9A8D650453D9}" sibTransId="{7E8FCDC8-3F68-41A8-8A48-790809649F40}"/>
    <dgm:cxn modelId="{10E83835-5046-448B-A4A9-24D6E04CA333}" srcId="{6D81CA73-BBC8-44DE-8485-60BBD84D3B3A}" destId="{1CBBAE6A-4371-44F3-9827-4E3A475190A2}" srcOrd="3" destOrd="0" parTransId="{D647038E-C96B-40E1-88C7-397DC22FDD6D}" sibTransId="{58E443E0-D4BB-442E-A58F-866349C2CF86}"/>
    <dgm:cxn modelId="{613E6869-B3A4-4D9C-9314-5808F37CE6B1}" type="presOf" srcId="{3D80BF38-9300-4E61-8A01-9A0E656BD631}" destId="{D6C67D12-2EF8-4E5C-A688-2C6298221B51}" srcOrd="1" destOrd="0" presId="urn:microsoft.com/office/officeart/2005/8/layout/hProcess4"/>
    <dgm:cxn modelId="{1F4DA889-B2D2-4D06-AE5A-1B3A0A42B5D4}" type="presOf" srcId="{1CBBAE6A-4371-44F3-9827-4E3A475190A2}" destId="{1B7FB0BD-94A6-44B7-B783-463FE2CD3C44}" srcOrd="0" destOrd="3" presId="urn:microsoft.com/office/officeart/2005/8/layout/hProcess4"/>
    <dgm:cxn modelId="{4CB0FCF9-A5E0-4370-A035-4B4BDE34230D}" type="presOf" srcId="{D1FBE7FE-593E-48D2-BF93-B759517666EB}" destId="{1B7FB0BD-94A6-44B7-B783-463FE2CD3C44}" srcOrd="0" destOrd="1" presId="urn:microsoft.com/office/officeart/2005/8/layout/hProcess4"/>
    <dgm:cxn modelId="{0CD51880-3A5C-4795-974F-05C21723D93A}" type="presOf" srcId="{548AA98E-8B44-44A3-A087-1635CA0E6E65}" destId="{97994CD1-63A1-443B-BE64-AF0E96A47CC2}" srcOrd="1" destOrd="0" presId="urn:microsoft.com/office/officeart/2005/8/layout/hProcess4"/>
    <dgm:cxn modelId="{2F4EDE09-C981-4C3F-B49A-AD72D2302427}" srcId="{8CE70636-799B-4A2C-980D-8579D741475A}" destId="{6D81CA73-BBC8-44DE-8485-60BBD84D3B3A}" srcOrd="1" destOrd="0" parTransId="{F6460205-422B-4A12-8C82-5235BCA30202}" sibTransId="{924D87C8-FF62-41B1-AB3D-90CB747B7A37}"/>
    <dgm:cxn modelId="{096FBEB9-2CB3-4204-A3C0-FF3EDEC86161}" type="presOf" srcId="{548AA98E-8B44-44A3-A087-1635CA0E6E65}" destId="{62CDBCF0-9D4E-4D5B-9D7E-B5354BB1420D}" srcOrd="0" destOrd="0" presId="urn:microsoft.com/office/officeart/2005/8/layout/hProcess4"/>
    <dgm:cxn modelId="{D5C9D7B1-D51E-4F6C-9E6D-297F20494037}" type="presOf" srcId="{79FFF278-FAE5-4D91-BFD3-BC3691C9CEFF}" destId="{62CDBCF0-9D4E-4D5B-9D7E-B5354BB1420D}" srcOrd="0" destOrd="2" presId="urn:microsoft.com/office/officeart/2005/8/layout/hProcess4"/>
    <dgm:cxn modelId="{641C116D-2B40-465A-9834-FA3C79C11BA6}" type="presOf" srcId="{3D80BF38-9300-4E61-8A01-9A0E656BD631}" destId="{1B7FB0BD-94A6-44B7-B783-463FE2CD3C44}" srcOrd="0" destOrd="0" presId="urn:microsoft.com/office/officeart/2005/8/layout/hProcess4"/>
    <dgm:cxn modelId="{3EC41376-2198-484A-B50D-74BF283674E9}" type="presOf" srcId="{6D81CA73-BBC8-44DE-8485-60BBD84D3B3A}" destId="{E2002D9A-83F7-41CD-AFC2-D986BAFE9C95}" srcOrd="0" destOrd="0" presId="urn:microsoft.com/office/officeart/2005/8/layout/hProcess4"/>
    <dgm:cxn modelId="{DC5CA70D-F06D-4C65-8D7C-9E91F50148E9}" srcId="{6D81CA73-BBC8-44DE-8485-60BBD84D3B3A}" destId="{3D80BF38-9300-4E61-8A01-9A0E656BD631}" srcOrd="0" destOrd="0" parTransId="{E139E4D9-B969-4D45-AC14-CFEC99EC456F}" sibTransId="{4BA1E3D5-21DB-4E36-8438-AF921B4B9D71}"/>
    <dgm:cxn modelId="{57C80F3A-BD99-4F2E-B340-9AF4BDC6B4FC}" srcId="{CCDF9E5A-12C3-4EB3-BE5D-1D5AFDB55057}" destId="{548AA98E-8B44-44A3-A087-1635CA0E6E65}" srcOrd="0" destOrd="0" parTransId="{608068A4-4E95-49F9-964D-62114BAFE66B}" sibTransId="{C642616A-7CC0-494D-A829-697640A68FD7}"/>
    <dgm:cxn modelId="{8D69E414-1163-45C5-B9B5-1BD850586D7A}" type="presOf" srcId="{9522F2D6-9853-411A-B4B0-B1F866E3AB83}" destId="{97994CD1-63A1-443B-BE64-AF0E96A47CC2}" srcOrd="1" destOrd="1" presId="urn:microsoft.com/office/officeart/2005/8/layout/hProcess4"/>
    <dgm:cxn modelId="{C07117B9-7D99-4929-A48A-C0446773C45A}" type="presParOf" srcId="{C536BC7C-3975-400D-A95C-01C28B863FD6}" destId="{CBEF8B8B-DFB5-4864-A8C6-632FDA56352F}" srcOrd="0" destOrd="0" presId="urn:microsoft.com/office/officeart/2005/8/layout/hProcess4"/>
    <dgm:cxn modelId="{176ADCC3-2767-4618-AD33-66FC3F47660A}" type="presParOf" srcId="{C536BC7C-3975-400D-A95C-01C28B863FD6}" destId="{41C7AB9D-FA08-43EB-8DE2-DA1ECE8F0DC3}" srcOrd="1" destOrd="0" presId="urn:microsoft.com/office/officeart/2005/8/layout/hProcess4"/>
    <dgm:cxn modelId="{823F29A1-7ABF-405D-AF64-DA221F872622}" type="presParOf" srcId="{C536BC7C-3975-400D-A95C-01C28B863FD6}" destId="{EEABFBCD-BB5B-43E2-9E1C-8D70AD5EEA06}" srcOrd="2" destOrd="0" presId="urn:microsoft.com/office/officeart/2005/8/layout/hProcess4"/>
    <dgm:cxn modelId="{75617A71-5536-4DE1-811B-A82695864BD5}" type="presParOf" srcId="{EEABFBCD-BB5B-43E2-9E1C-8D70AD5EEA06}" destId="{8F31AE4A-A32F-4E2C-AD36-DEB2BFB026EE}" srcOrd="0" destOrd="0" presId="urn:microsoft.com/office/officeart/2005/8/layout/hProcess4"/>
    <dgm:cxn modelId="{DCB98FF3-EBCD-4088-B6F2-F2C780A9B44D}" type="presParOf" srcId="{8F31AE4A-A32F-4E2C-AD36-DEB2BFB026EE}" destId="{8687F52C-7F9F-410C-8BBC-55DDA0C21C99}" srcOrd="0" destOrd="0" presId="urn:microsoft.com/office/officeart/2005/8/layout/hProcess4"/>
    <dgm:cxn modelId="{B225DAFB-54DC-4174-A214-360762321D4E}" type="presParOf" srcId="{8F31AE4A-A32F-4E2C-AD36-DEB2BFB026EE}" destId="{62CDBCF0-9D4E-4D5B-9D7E-B5354BB1420D}" srcOrd="1" destOrd="0" presId="urn:microsoft.com/office/officeart/2005/8/layout/hProcess4"/>
    <dgm:cxn modelId="{B2538EBC-68E3-41B1-A354-D5D3E1865D6A}" type="presParOf" srcId="{8F31AE4A-A32F-4E2C-AD36-DEB2BFB026EE}" destId="{97994CD1-63A1-443B-BE64-AF0E96A47CC2}" srcOrd="2" destOrd="0" presId="urn:microsoft.com/office/officeart/2005/8/layout/hProcess4"/>
    <dgm:cxn modelId="{1C6469A2-07B2-4086-8308-39E8C130D4A2}" type="presParOf" srcId="{8F31AE4A-A32F-4E2C-AD36-DEB2BFB026EE}" destId="{0DE8A6E1-A9AE-41CE-8C29-34A763ED8B13}" srcOrd="3" destOrd="0" presId="urn:microsoft.com/office/officeart/2005/8/layout/hProcess4"/>
    <dgm:cxn modelId="{995AC5C5-A338-4930-8321-0C1AF68ACA7C}" type="presParOf" srcId="{8F31AE4A-A32F-4E2C-AD36-DEB2BFB026EE}" destId="{344BF14F-1885-497D-B713-A2B7E4360452}" srcOrd="4" destOrd="0" presId="urn:microsoft.com/office/officeart/2005/8/layout/hProcess4"/>
    <dgm:cxn modelId="{87665CFB-17C3-42B0-A6E6-7B4CE052B234}" type="presParOf" srcId="{EEABFBCD-BB5B-43E2-9E1C-8D70AD5EEA06}" destId="{C6E748BA-9659-4EC0-971A-D8C7E5626988}" srcOrd="1" destOrd="0" presId="urn:microsoft.com/office/officeart/2005/8/layout/hProcess4"/>
    <dgm:cxn modelId="{38EB4812-061F-4B0B-B625-A7518A62F007}" type="presParOf" srcId="{EEABFBCD-BB5B-43E2-9E1C-8D70AD5EEA06}" destId="{75BB937A-ADCE-4C18-AD1B-5613DB7D8E5D}" srcOrd="2" destOrd="0" presId="urn:microsoft.com/office/officeart/2005/8/layout/hProcess4"/>
    <dgm:cxn modelId="{0A22B174-55D6-45B1-9A7C-30D6DE847EDA}" type="presParOf" srcId="{75BB937A-ADCE-4C18-AD1B-5613DB7D8E5D}" destId="{81DA2A8A-1485-4061-B1EE-ED8E56AA3D3A}" srcOrd="0" destOrd="0" presId="urn:microsoft.com/office/officeart/2005/8/layout/hProcess4"/>
    <dgm:cxn modelId="{C8C9C88A-D8C5-4BF1-9BC2-60350BFD6D22}" type="presParOf" srcId="{75BB937A-ADCE-4C18-AD1B-5613DB7D8E5D}" destId="{1B7FB0BD-94A6-44B7-B783-463FE2CD3C44}" srcOrd="1" destOrd="0" presId="urn:microsoft.com/office/officeart/2005/8/layout/hProcess4"/>
    <dgm:cxn modelId="{92C235B1-ADF7-4F5B-A90E-FF87DA7EC7B9}" type="presParOf" srcId="{75BB937A-ADCE-4C18-AD1B-5613DB7D8E5D}" destId="{D6C67D12-2EF8-4E5C-A688-2C6298221B51}" srcOrd="2" destOrd="0" presId="urn:microsoft.com/office/officeart/2005/8/layout/hProcess4"/>
    <dgm:cxn modelId="{2F09C6AC-4F3F-4DB9-A235-949F355A8F5E}" type="presParOf" srcId="{75BB937A-ADCE-4C18-AD1B-5613DB7D8E5D}" destId="{E2002D9A-83F7-41CD-AFC2-D986BAFE9C95}" srcOrd="3" destOrd="0" presId="urn:microsoft.com/office/officeart/2005/8/layout/hProcess4"/>
    <dgm:cxn modelId="{64369367-00BA-4F39-B6E8-EDD8D5B9F490}" type="presParOf" srcId="{75BB937A-ADCE-4C18-AD1B-5613DB7D8E5D}" destId="{160A20E2-7DF7-4C8F-B535-CBB8DD8F19FE}"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800B101-915A-4090-ACFE-83A6409953E2}" type="doc">
      <dgm:prSet loTypeId="urn:microsoft.com/office/officeart/2005/8/layout/venn2" loCatId="relationship" qsTypeId="urn:microsoft.com/office/officeart/2005/8/quickstyle/simple1" qsCatId="simple" csTypeId="urn:microsoft.com/office/officeart/2005/8/colors/accent1_2" csCatId="accent1" phldr="1"/>
      <dgm:spPr/>
    </dgm:pt>
    <dgm:pt modelId="{46AEDCA1-EF99-4B20-91AD-B06DDF03DC7F}">
      <dgm:prSet phldrT="[Text]" custT="1"/>
      <dgm:spPr>
        <a:solidFill>
          <a:srgbClr val="9A3324"/>
        </a:solidFill>
      </dgm:spPr>
      <dgm:t>
        <a:bodyPr/>
        <a:lstStyle/>
        <a:p>
          <a:r>
            <a:rPr lang="en-CA" sz="2400" b="1" dirty="0" smtClean="0"/>
            <a:t>Coaching Feedback</a:t>
          </a:r>
          <a:endParaRPr lang="en-CA" sz="2400" b="1" dirty="0"/>
        </a:p>
      </dgm:t>
    </dgm:pt>
    <dgm:pt modelId="{A3B968C4-BDCE-483F-9EE4-B6FF95C4D194}" type="parTrans" cxnId="{D1C00B38-2087-46AE-9575-E8361E09020D}">
      <dgm:prSet/>
      <dgm:spPr/>
      <dgm:t>
        <a:bodyPr/>
        <a:lstStyle/>
        <a:p>
          <a:endParaRPr lang="en-CA"/>
        </a:p>
      </dgm:t>
    </dgm:pt>
    <dgm:pt modelId="{C82CFD2D-0427-46A3-B28A-50A7F0601152}" type="sibTrans" cxnId="{D1C00B38-2087-46AE-9575-E8361E09020D}">
      <dgm:prSet/>
      <dgm:spPr/>
      <dgm:t>
        <a:bodyPr/>
        <a:lstStyle/>
        <a:p>
          <a:endParaRPr lang="en-CA"/>
        </a:p>
      </dgm:t>
    </dgm:pt>
    <dgm:pt modelId="{8F21DD30-C011-485F-8169-527538C42789}">
      <dgm:prSet phldrT="[Text]" custT="1"/>
      <dgm:spPr>
        <a:solidFill>
          <a:srgbClr val="007680"/>
        </a:solidFill>
      </dgm:spPr>
      <dgm:t>
        <a:bodyPr/>
        <a:lstStyle/>
        <a:p>
          <a:r>
            <a:rPr lang="en-CA" sz="2400" dirty="0" smtClean="0"/>
            <a:t>Feedback</a:t>
          </a:r>
          <a:endParaRPr lang="en-CA" sz="2400" dirty="0"/>
        </a:p>
      </dgm:t>
    </dgm:pt>
    <dgm:pt modelId="{52551032-CCF2-4BA9-8ED2-2218865410DB}" type="parTrans" cxnId="{D825B799-E9C2-4486-B2F1-9EB4E6CCCA43}">
      <dgm:prSet/>
      <dgm:spPr/>
      <dgm:t>
        <a:bodyPr/>
        <a:lstStyle/>
        <a:p>
          <a:endParaRPr lang="en-CA"/>
        </a:p>
      </dgm:t>
    </dgm:pt>
    <dgm:pt modelId="{86AC3898-8CA0-4A0A-9C80-FF117D90C34A}" type="sibTrans" cxnId="{D825B799-E9C2-4486-B2F1-9EB4E6CCCA43}">
      <dgm:prSet/>
      <dgm:spPr/>
      <dgm:t>
        <a:bodyPr/>
        <a:lstStyle/>
        <a:p>
          <a:endParaRPr lang="en-CA"/>
        </a:p>
      </dgm:t>
    </dgm:pt>
    <dgm:pt modelId="{48E84228-E2E2-4DE3-B500-A2CDB12AE733}">
      <dgm:prSet phldrT="[Text]" custT="1"/>
      <dgm:spPr>
        <a:solidFill>
          <a:srgbClr val="4B4F54"/>
        </a:solidFill>
      </dgm:spPr>
      <dgm:t>
        <a:bodyPr/>
        <a:lstStyle/>
        <a:p>
          <a:r>
            <a:rPr lang="en-CA" sz="2200" b="0" dirty="0" smtClean="0">
              <a:solidFill>
                <a:schemeClr val="bg1"/>
              </a:solidFill>
            </a:rPr>
            <a:t>Observation of Work</a:t>
          </a:r>
          <a:endParaRPr lang="en-CA" sz="2200" b="0" dirty="0">
            <a:solidFill>
              <a:schemeClr val="bg1"/>
            </a:solidFill>
          </a:endParaRPr>
        </a:p>
      </dgm:t>
    </dgm:pt>
    <dgm:pt modelId="{DCDD0074-423E-43E0-B866-8709DDBCC26B}" type="parTrans" cxnId="{8C7836E1-1398-4002-A1AF-4C16A01409B8}">
      <dgm:prSet/>
      <dgm:spPr/>
      <dgm:t>
        <a:bodyPr/>
        <a:lstStyle/>
        <a:p>
          <a:endParaRPr lang="en-CA"/>
        </a:p>
      </dgm:t>
    </dgm:pt>
    <dgm:pt modelId="{384BE251-1903-4691-995E-BB60CE3F0367}" type="sibTrans" cxnId="{8C7836E1-1398-4002-A1AF-4C16A01409B8}">
      <dgm:prSet/>
      <dgm:spPr/>
      <dgm:t>
        <a:bodyPr/>
        <a:lstStyle/>
        <a:p>
          <a:endParaRPr lang="en-CA"/>
        </a:p>
      </dgm:t>
    </dgm:pt>
    <dgm:pt modelId="{7DA94072-324E-49A5-9F4F-EA09AB6211AF}" type="pres">
      <dgm:prSet presAssocID="{9800B101-915A-4090-ACFE-83A6409953E2}" presName="Name0" presStyleCnt="0">
        <dgm:presLayoutVars>
          <dgm:chMax val="7"/>
          <dgm:resizeHandles val="exact"/>
        </dgm:presLayoutVars>
      </dgm:prSet>
      <dgm:spPr/>
    </dgm:pt>
    <dgm:pt modelId="{91DFFA3A-6E7E-4B4D-90D8-ACD7D3250A8E}" type="pres">
      <dgm:prSet presAssocID="{9800B101-915A-4090-ACFE-83A6409953E2}" presName="comp1" presStyleCnt="0"/>
      <dgm:spPr/>
    </dgm:pt>
    <dgm:pt modelId="{CD4D7537-4334-4F86-8C22-CDE0251D56E1}" type="pres">
      <dgm:prSet presAssocID="{9800B101-915A-4090-ACFE-83A6409953E2}" presName="circle1" presStyleLbl="node1" presStyleIdx="0" presStyleCnt="3"/>
      <dgm:spPr/>
      <dgm:t>
        <a:bodyPr/>
        <a:lstStyle/>
        <a:p>
          <a:endParaRPr lang="en-CA"/>
        </a:p>
      </dgm:t>
    </dgm:pt>
    <dgm:pt modelId="{DE5E3478-4EFC-42AC-AC63-88307457280F}" type="pres">
      <dgm:prSet presAssocID="{9800B101-915A-4090-ACFE-83A6409953E2}" presName="c1text" presStyleLbl="node1" presStyleIdx="0" presStyleCnt="3">
        <dgm:presLayoutVars>
          <dgm:bulletEnabled val="1"/>
        </dgm:presLayoutVars>
      </dgm:prSet>
      <dgm:spPr/>
      <dgm:t>
        <a:bodyPr/>
        <a:lstStyle/>
        <a:p>
          <a:endParaRPr lang="en-CA"/>
        </a:p>
      </dgm:t>
    </dgm:pt>
    <dgm:pt modelId="{560D216D-C223-4082-9C0B-D90BD6CF5671}" type="pres">
      <dgm:prSet presAssocID="{9800B101-915A-4090-ACFE-83A6409953E2}" presName="comp2" presStyleCnt="0"/>
      <dgm:spPr/>
    </dgm:pt>
    <dgm:pt modelId="{3238BCDF-441B-44E7-A6F8-EE4067F91A11}" type="pres">
      <dgm:prSet presAssocID="{9800B101-915A-4090-ACFE-83A6409953E2}" presName="circle2" presStyleLbl="node1" presStyleIdx="1" presStyleCnt="3"/>
      <dgm:spPr/>
      <dgm:t>
        <a:bodyPr/>
        <a:lstStyle/>
        <a:p>
          <a:endParaRPr lang="en-CA"/>
        </a:p>
      </dgm:t>
    </dgm:pt>
    <dgm:pt modelId="{0883C5BB-C45E-4561-8190-7963B6C82BA3}" type="pres">
      <dgm:prSet presAssocID="{9800B101-915A-4090-ACFE-83A6409953E2}" presName="c2text" presStyleLbl="node1" presStyleIdx="1" presStyleCnt="3">
        <dgm:presLayoutVars>
          <dgm:bulletEnabled val="1"/>
        </dgm:presLayoutVars>
      </dgm:prSet>
      <dgm:spPr/>
      <dgm:t>
        <a:bodyPr/>
        <a:lstStyle/>
        <a:p>
          <a:endParaRPr lang="en-CA"/>
        </a:p>
      </dgm:t>
    </dgm:pt>
    <dgm:pt modelId="{A1DFB08D-DC3E-49BC-99FC-DEC01882079E}" type="pres">
      <dgm:prSet presAssocID="{9800B101-915A-4090-ACFE-83A6409953E2}" presName="comp3" presStyleCnt="0"/>
      <dgm:spPr/>
    </dgm:pt>
    <dgm:pt modelId="{07F025BC-C989-42C0-8D17-75D58C59EA3F}" type="pres">
      <dgm:prSet presAssocID="{9800B101-915A-4090-ACFE-83A6409953E2}" presName="circle3" presStyleLbl="node1" presStyleIdx="2" presStyleCnt="3" custScaleX="109908"/>
      <dgm:spPr/>
      <dgm:t>
        <a:bodyPr/>
        <a:lstStyle/>
        <a:p>
          <a:endParaRPr lang="en-CA"/>
        </a:p>
      </dgm:t>
    </dgm:pt>
    <dgm:pt modelId="{094EBBAC-4721-406F-ABB4-A66D3AACD0AA}" type="pres">
      <dgm:prSet presAssocID="{9800B101-915A-4090-ACFE-83A6409953E2}" presName="c3text" presStyleLbl="node1" presStyleIdx="2" presStyleCnt="3">
        <dgm:presLayoutVars>
          <dgm:bulletEnabled val="1"/>
        </dgm:presLayoutVars>
      </dgm:prSet>
      <dgm:spPr/>
      <dgm:t>
        <a:bodyPr/>
        <a:lstStyle/>
        <a:p>
          <a:endParaRPr lang="en-CA"/>
        </a:p>
      </dgm:t>
    </dgm:pt>
  </dgm:ptLst>
  <dgm:cxnLst>
    <dgm:cxn modelId="{3F9E66A4-DDDF-492A-A45E-AC9D9F08A734}" type="presOf" srcId="{48E84228-E2E2-4DE3-B500-A2CDB12AE733}" destId="{07F025BC-C989-42C0-8D17-75D58C59EA3F}" srcOrd="0" destOrd="0" presId="urn:microsoft.com/office/officeart/2005/8/layout/venn2"/>
    <dgm:cxn modelId="{1676990F-F438-4D53-A9D2-F2B71130E6F2}" type="presOf" srcId="{9800B101-915A-4090-ACFE-83A6409953E2}" destId="{7DA94072-324E-49A5-9F4F-EA09AB6211AF}" srcOrd="0" destOrd="0" presId="urn:microsoft.com/office/officeart/2005/8/layout/venn2"/>
    <dgm:cxn modelId="{E8BB9854-E58E-4731-BFAD-7D39C9A3E00B}" type="presOf" srcId="{46AEDCA1-EF99-4B20-91AD-B06DDF03DC7F}" destId="{CD4D7537-4334-4F86-8C22-CDE0251D56E1}" srcOrd="0" destOrd="0" presId="urn:microsoft.com/office/officeart/2005/8/layout/venn2"/>
    <dgm:cxn modelId="{D825B799-E9C2-4486-B2F1-9EB4E6CCCA43}" srcId="{9800B101-915A-4090-ACFE-83A6409953E2}" destId="{8F21DD30-C011-485F-8169-527538C42789}" srcOrd="1" destOrd="0" parTransId="{52551032-CCF2-4BA9-8ED2-2218865410DB}" sibTransId="{86AC3898-8CA0-4A0A-9C80-FF117D90C34A}"/>
    <dgm:cxn modelId="{7F8E1DBA-7DDB-4978-9B25-FF5A8108FFB3}" type="presOf" srcId="{46AEDCA1-EF99-4B20-91AD-B06DDF03DC7F}" destId="{DE5E3478-4EFC-42AC-AC63-88307457280F}" srcOrd="1" destOrd="0" presId="urn:microsoft.com/office/officeart/2005/8/layout/venn2"/>
    <dgm:cxn modelId="{D1C00B38-2087-46AE-9575-E8361E09020D}" srcId="{9800B101-915A-4090-ACFE-83A6409953E2}" destId="{46AEDCA1-EF99-4B20-91AD-B06DDF03DC7F}" srcOrd="0" destOrd="0" parTransId="{A3B968C4-BDCE-483F-9EE4-B6FF95C4D194}" sibTransId="{C82CFD2D-0427-46A3-B28A-50A7F0601152}"/>
    <dgm:cxn modelId="{AFF6EF71-D647-4422-BD02-684A3BE19A3E}" type="presOf" srcId="{8F21DD30-C011-485F-8169-527538C42789}" destId="{3238BCDF-441B-44E7-A6F8-EE4067F91A11}" srcOrd="0" destOrd="0" presId="urn:microsoft.com/office/officeart/2005/8/layout/venn2"/>
    <dgm:cxn modelId="{8C7836E1-1398-4002-A1AF-4C16A01409B8}" srcId="{9800B101-915A-4090-ACFE-83A6409953E2}" destId="{48E84228-E2E2-4DE3-B500-A2CDB12AE733}" srcOrd="2" destOrd="0" parTransId="{DCDD0074-423E-43E0-B866-8709DDBCC26B}" sibTransId="{384BE251-1903-4691-995E-BB60CE3F0367}"/>
    <dgm:cxn modelId="{70CDA25F-F8C7-4368-9EC8-35A898944E7B}" type="presOf" srcId="{8F21DD30-C011-485F-8169-527538C42789}" destId="{0883C5BB-C45E-4561-8190-7963B6C82BA3}" srcOrd="1" destOrd="0" presId="urn:microsoft.com/office/officeart/2005/8/layout/venn2"/>
    <dgm:cxn modelId="{228E1809-B130-4050-BB57-D9F3F69D12F7}" type="presOf" srcId="{48E84228-E2E2-4DE3-B500-A2CDB12AE733}" destId="{094EBBAC-4721-406F-ABB4-A66D3AACD0AA}" srcOrd="1" destOrd="0" presId="urn:microsoft.com/office/officeart/2005/8/layout/venn2"/>
    <dgm:cxn modelId="{F507440D-0E84-436C-8771-4E204F934E27}" type="presParOf" srcId="{7DA94072-324E-49A5-9F4F-EA09AB6211AF}" destId="{91DFFA3A-6E7E-4B4D-90D8-ACD7D3250A8E}" srcOrd="0" destOrd="0" presId="urn:microsoft.com/office/officeart/2005/8/layout/venn2"/>
    <dgm:cxn modelId="{31FB243D-3BE3-4CF5-ADC8-468A70CF6161}" type="presParOf" srcId="{91DFFA3A-6E7E-4B4D-90D8-ACD7D3250A8E}" destId="{CD4D7537-4334-4F86-8C22-CDE0251D56E1}" srcOrd="0" destOrd="0" presId="urn:microsoft.com/office/officeart/2005/8/layout/venn2"/>
    <dgm:cxn modelId="{4C66C702-1328-494E-B4E2-6FC665195E42}" type="presParOf" srcId="{91DFFA3A-6E7E-4B4D-90D8-ACD7D3250A8E}" destId="{DE5E3478-4EFC-42AC-AC63-88307457280F}" srcOrd="1" destOrd="0" presId="urn:microsoft.com/office/officeart/2005/8/layout/venn2"/>
    <dgm:cxn modelId="{F5378868-7D44-4612-A361-4288BE1BB35A}" type="presParOf" srcId="{7DA94072-324E-49A5-9F4F-EA09AB6211AF}" destId="{560D216D-C223-4082-9C0B-D90BD6CF5671}" srcOrd="1" destOrd="0" presId="urn:microsoft.com/office/officeart/2005/8/layout/venn2"/>
    <dgm:cxn modelId="{4904C64F-D370-4E74-8DFC-BCBE4C668EF5}" type="presParOf" srcId="{560D216D-C223-4082-9C0B-D90BD6CF5671}" destId="{3238BCDF-441B-44E7-A6F8-EE4067F91A11}" srcOrd="0" destOrd="0" presId="urn:microsoft.com/office/officeart/2005/8/layout/venn2"/>
    <dgm:cxn modelId="{AED16844-CF69-450B-9815-12D9C51EF24C}" type="presParOf" srcId="{560D216D-C223-4082-9C0B-D90BD6CF5671}" destId="{0883C5BB-C45E-4561-8190-7963B6C82BA3}" srcOrd="1" destOrd="0" presId="urn:microsoft.com/office/officeart/2005/8/layout/venn2"/>
    <dgm:cxn modelId="{7B4BEEAA-1CF1-47FB-B837-2CC9DBD31361}" type="presParOf" srcId="{7DA94072-324E-49A5-9F4F-EA09AB6211AF}" destId="{A1DFB08D-DC3E-49BC-99FC-DEC01882079E}" srcOrd="2" destOrd="0" presId="urn:microsoft.com/office/officeart/2005/8/layout/venn2"/>
    <dgm:cxn modelId="{0537889C-88ED-469C-9C4C-8B3FD590B84C}" type="presParOf" srcId="{A1DFB08D-DC3E-49BC-99FC-DEC01882079E}" destId="{07F025BC-C989-42C0-8D17-75D58C59EA3F}" srcOrd="0" destOrd="0" presId="urn:microsoft.com/office/officeart/2005/8/layout/venn2"/>
    <dgm:cxn modelId="{AC2EE3D7-DAF6-47AF-A4DF-FA811252FE25}" type="presParOf" srcId="{A1DFB08D-DC3E-49BC-99FC-DEC01882079E}" destId="{094EBBAC-4721-406F-ABB4-A66D3AACD0AA}"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DBCF0-9D4E-4D5B-9D7E-B5354BB1420D}">
      <dsp:nvSpPr>
        <dsp:cNvPr id="0" name=""/>
        <dsp:cNvSpPr/>
      </dsp:nvSpPr>
      <dsp:spPr>
        <a:xfrm>
          <a:off x="1192252" y="800187"/>
          <a:ext cx="4093188" cy="3282804"/>
        </a:xfrm>
        <a:prstGeom prst="roundRect">
          <a:avLst>
            <a:gd name="adj" fmla="val 10000"/>
          </a:avLst>
        </a:prstGeom>
        <a:solidFill>
          <a:schemeClr val="lt1">
            <a:alpha val="90000"/>
            <a:hueOff val="0"/>
            <a:satOff val="0"/>
            <a:lumOff val="0"/>
            <a:alphaOff val="0"/>
          </a:schemeClr>
        </a:solidFill>
        <a:ln w="12700" cap="flat" cmpd="sng" algn="ctr">
          <a:solidFill>
            <a:srgbClr val="9A332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b" anchorCtr="0">
          <a:noAutofit/>
        </a:bodyPr>
        <a:lstStyle/>
        <a:p>
          <a:pPr marL="171450" lvl="1" indent="-171450" algn="l" defTabSz="711200">
            <a:lnSpc>
              <a:spcPct val="90000"/>
            </a:lnSpc>
            <a:spcBef>
              <a:spcPct val="0"/>
            </a:spcBef>
            <a:spcAft>
              <a:spcPct val="15000"/>
            </a:spcAft>
            <a:buChar char="••"/>
          </a:pPr>
          <a:r>
            <a:rPr lang="en-US" sz="1600" kern="1200" dirty="0" smtClean="0">
              <a:latin typeface="Verdana" panose="020B0604030504040204" pitchFamily="34" charset="0"/>
              <a:ea typeface="Verdana" panose="020B0604030504040204" pitchFamily="34" charset="0"/>
              <a:cs typeface="Verdana" panose="020B0604030504040204" pitchFamily="34" charset="0"/>
            </a:rPr>
            <a:t>“Summative assessment”</a:t>
          </a:r>
          <a:endParaRPr lang="en-US" sz="1600" kern="1200" dirty="0">
            <a:latin typeface="Verdana" panose="020B0604030504040204" pitchFamily="34" charset="0"/>
            <a:ea typeface="Verdana" panose="020B0604030504040204" pitchFamily="34" charset="0"/>
            <a:cs typeface="Verdana" panose="020B0604030504040204" pitchFamily="34" charset="0"/>
          </a:endParaRPr>
        </a:p>
        <a:p>
          <a:pPr marL="171450" lvl="1" indent="-171450" algn="l" defTabSz="711200">
            <a:lnSpc>
              <a:spcPct val="90000"/>
            </a:lnSpc>
            <a:spcBef>
              <a:spcPct val="0"/>
            </a:spcBef>
            <a:spcAft>
              <a:spcPct val="15000"/>
            </a:spcAft>
            <a:buChar char="••"/>
          </a:pPr>
          <a:r>
            <a:rPr lang="en-US" sz="1600" kern="1200" dirty="0" smtClean="0">
              <a:latin typeface="Verdana" panose="020B0604030504040204" pitchFamily="34" charset="0"/>
              <a:ea typeface="Verdana" panose="020B0604030504040204" pitchFamily="34" charset="0"/>
              <a:cs typeface="Verdana" panose="020B0604030504040204" pitchFamily="34" charset="0"/>
            </a:rPr>
            <a:t>High stakes</a:t>
          </a:r>
          <a:endParaRPr lang="en-US" sz="1600" kern="1200" dirty="0">
            <a:latin typeface="Verdana" panose="020B0604030504040204" pitchFamily="34" charset="0"/>
            <a:ea typeface="Verdana" panose="020B0604030504040204" pitchFamily="34" charset="0"/>
            <a:cs typeface="Verdana" panose="020B0604030504040204" pitchFamily="34" charset="0"/>
          </a:endParaRPr>
        </a:p>
        <a:p>
          <a:pPr marL="171450" lvl="1" indent="-171450" algn="l" defTabSz="711200">
            <a:lnSpc>
              <a:spcPct val="90000"/>
            </a:lnSpc>
            <a:spcBef>
              <a:spcPct val="0"/>
            </a:spcBef>
            <a:spcAft>
              <a:spcPct val="15000"/>
            </a:spcAft>
            <a:buChar char="••"/>
          </a:pPr>
          <a:r>
            <a:rPr lang="en-US" sz="1600" kern="1200" dirty="0" smtClean="0">
              <a:latin typeface="Verdana" panose="020B0604030504040204" pitchFamily="34" charset="0"/>
              <a:ea typeface="Verdana" panose="020B0604030504040204" pitchFamily="34" charset="0"/>
              <a:cs typeface="Verdana" panose="020B0604030504040204" pitchFamily="34" charset="0"/>
            </a:rPr>
            <a:t>Happens at the end of the learning process</a:t>
          </a:r>
          <a:endParaRPr lang="en-US" sz="1600" kern="1200" dirty="0">
            <a:latin typeface="Verdana" panose="020B0604030504040204" pitchFamily="34" charset="0"/>
            <a:ea typeface="Verdana" panose="020B0604030504040204" pitchFamily="34" charset="0"/>
            <a:cs typeface="Verdana" panose="020B0604030504040204" pitchFamily="34" charset="0"/>
          </a:endParaRPr>
        </a:p>
        <a:p>
          <a:pPr marL="171450" lvl="1" indent="-171450" algn="l" defTabSz="711200">
            <a:lnSpc>
              <a:spcPct val="90000"/>
            </a:lnSpc>
            <a:spcBef>
              <a:spcPct val="0"/>
            </a:spcBef>
            <a:spcAft>
              <a:spcPct val="15000"/>
            </a:spcAft>
            <a:buChar char="••"/>
          </a:pPr>
          <a:r>
            <a:rPr lang="en-CA" sz="1600" kern="1200" dirty="0" smtClean="0">
              <a:latin typeface="Verdana" panose="020B0604030504040204" pitchFamily="34" charset="0"/>
              <a:ea typeface="Verdana" panose="020B0604030504040204" pitchFamily="34" charset="0"/>
              <a:cs typeface="Verdana" panose="020B0604030504040204" pitchFamily="34" charset="0"/>
            </a:rPr>
            <a:t>Goal: judge/evaluate learning at that particular instant in time </a:t>
          </a:r>
          <a:endParaRPr lang="en-US" sz="1600" kern="1200" dirty="0">
            <a:latin typeface="Verdana" panose="020B0604030504040204" pitchFamily="34" charset="0"/>
            <a:ea typeface="Verdana" panose="020B0604030504040204" pitchFamily="34" charset="0"/>
            <a:cs typeface="Verdana" panose="020B0604030504040204" pitchFamily="34" charset="0"/>
          </a:endParaRPr>
        </a:p>
      </dsp:txBody>
      <dsp:txXfrm>
        <a:off x="1267798" y="875733"/>
        <a:ext cx="3942096" cy="2428254"/>
      </dsp:txXfrm>
    </dsp:sp>
    <dsp:sp modelId="{C6E748BA-9659-4EC0-971A-D8C7E5626988}">
      <dsp:nvSpPr>
        <dsp:cNvPr id="0" name=""/>
        <dsp:cNvSpPr/>
      </dsp:nvSpPr>
      <dsp:spPr>
        <a:xfrm>
          <a:off x="3380249" y="1181385"/>
          <a:ext cx="4179371" cy="4179371"/>
        </a:xfrm>
        <a:prstGeom prst="leftCircularArrow">
          <a:avLst>
            <a:gd name="adj1" fmla="val 2795"/>
            <a:gd name="adj2" fmla="val 341073"/>
            <a:gd name="adj3" fmla="val 1735803"/>
            <a:gd name="adj4" fmla="val 8643708"/>
            <a:gd name="adj5" fmla="val 3261"/>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E8A6E1-A9AE-41CE-8C29-34A763ED8B13}">
      <dsp:nvSpPr>
        <dsp:cNvPr id="0" name=""/>
        <dsp:cNvSpPr/>
      </dsp:nvSpPr>
      <dsp:spPr>
        <a:xfrm>
          <a:off x="2353869" y="3472688"/>
          <a:ext cx="3112067" cy="1024128"/>
        </a:xfrm>
        <a:prstGeom prst="roundRect">
          <a:avLst>
            <a:gd name="adj" fmla="val 10000"/>
          </a:avLst>
        </a:prstGeom>
        <a:solidFill>
          <a:srgbClr val="9A332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latin typeface="Verdana" panose="020B0604030504040204" pitchFamily="34" charset="0"/>
              <a:ea typeface="Verdana" panose="020B0604030504040204" pitchFamily="34" charset="0"/>
              <a:cs typeface="Verdana" panose="020B0604030504040204" pitchFamily="34" charset="0"/>
            </a:rPr>
            <a:t>Assessment </a:t>
          </a:r>
          <a:br>
            <a:rPr lang="en-US" sz="2100" kern="1200" dirty="0" smtClean="0">
              <a:latin typeface="Verdana" panose="020B0604030504040204" pitchFamily="34" charset="0"/>
              <a:ea typeface="Verdana" panose="020B0604030504040204" pitchFamily="34" charset="0"/>
              <a:cs typeface="Verdana" panose="020B0604030504040204" pitchFamily="34" charset="0"/>
            </a:rPr>
          </a:br>
          <a:r>
            <a:rPr lang="en-US" sz="2100" kern="1200" dirty="0" smtClean="0">
              <a:latin typeface="Verdana" panose="020B0604030504040204" pitchFamily="34" charset="0"/>
              <a:ea typeface="Verdana" panose="020B0604030504040204" pitchFamily="34" charset="0"/>
              <a:cs typeface="Verdana" panose="020B0604030504040204" pitchFamily="34" charset="0"/>
            </a:rPr>
            <a:t>OF Learning </a:t>
          </a:r>
          <a:endParaRPr lang="en-US" sz="2100" kern="1200" dirty="0">
            <a:latin typeface="Verdana" panose="020B0604030504040204" pitchFamily="34" charset="0"/>
            <a:ea typeface="Verdana" panose="020B0604030504040204" pitchFamily="34" charset="0"/>
            <a:cs typeface="Verdana" panose="020B0604030504040204" pitchFamily="34" charset="0"/>
          </a:endParaRPr>
        </a:p>
      </dsp:txBody>
      <dsp:txXfrm>
        <a:off x="2383865" y="3502684"/>
        <a:ext cx="3052075" cy="964136"/>
      </dsp:txXfrm>
    </dsp:sp>
    <dsp:sp modelId="{1B7FB0BD-94A6-44B7-B783-463FE2CD3C44}">
      <dsp:nvSpPr>
        <dsp:cNvPr id="0" name=""/>
        <dsp:cNvSpPr/>
      </dsp:nvSpPr>
      <dsp:spPr>
        <a:xfrm>
          <a:off x="5885246" y="766699"/>
          <a:ext cx="4091247" cy="3278981"/>
        </a:xfrm>
        <a:prstGeom prst="roundRect">
          <a:avLst>
            <a:gd name="adj" fmla="val 10000"/>
          </a:avLst>
        </a:prstGeom>
        <a:solidFill>
          <a:schemeClr val="lt1">
            <a:alpha val="90000"/>
            <a:hueOff val="0"/>
            <a:satOff val="0"/>
            <a:lumOff val="0"/>
            <a:alphaOff val="0"/>
          </a:schemeClr>
        </a:solidFill>
        <a:ln w="12700" cap="flat" cmpd="sng" algn="ctr">
          <a:solidFill>
            <a:srgbClr val="9A332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latin typeface="Verdana" panose="020B0604030504040204" pitchFamily="34" charset="0"/>
              <a:ea typeface="Verdana" panose="020B0604030504040204" pitchFamily="34" charset="0"/>
              <a:cs typeface="Verdana" panose="020B0604030504040204" pitchFamily="34" charset="0"/>
            </a:rPr>
            <a:t>“Formative assessment”</a:t>
          </a:r>
          <a:endParaRPr lang="en-US" sz="1600" kern="1200" dirty="0">
            <a:latin typeface="Verdana" panose="020B0604030504040204" pitchFamily="34" charset="0"/>
            <a:ea typeface="Verdana" panose="020B0604030504040204" pitchFamily="34" charset="0"/>
            <a:cs typeface="Verdana" panose="020B0604030504040204" pitchFamily="34" charset="0"/>
          </a:endParaRPr>
        </a:p>
        <a:p>
          <a:pPr marL="171450" lvl="1" indent="-171450" algn="l" defTabSz="711200">
            <a:lnSpc>
              <a:spcPct val="90000"/>
            </a:lnSpc>
            <a:spcBef>
              <a:spcPct val="0"/>
            </a:spcBef>
            <a:spcAft>
              <a:spcPct val="15000"/>
            </a:spcAft>
            <a:buChar char="••"/>
          </a:pPr>
          <a:r>
            <a:rPr lang="en-US" sz="1600" kern="1200" dirty="0" smtClean="0">
              <a:latin typeface="Verdana" panose="020B0604030504040204" pitchFamily="34" charset="0"/>
              <a:ea typeface="Verdana" panose="020B0604030504040204" pitchFamily="34" charset="0"/>
              <a:cs typeface="Verdana" panose="020B0604030504040204" pitchFamily="34" charset="0"/>
            </a:rPr>
            <a:t>Low stakes, safe environment</a:t>
          </a:r>
          <a:endParaRPr lang="en-US" sz="1600" kern="1200" dirty="0">
            <a:latin typeface="Verdana" panose="020B0604030504040204" pitchFamily="34" charset="0"/>
            <a:ea typeface="Verdana" panose="020B0604030504040204" pitchFamily="34" charset="0"/>
            <a:cs typeface="Verdana" panose="020B0604030504040204" pitchFamily="34" charset="0"/>
          </a:endParaRPr>
        </a:p>
        <a:p>
          <a:pPr marL="171450" lvl="1" indent="-171450" algn="l" defTabSz="711200">
            <a:lnSpc>
              <a:spcPct val="90000"/>
            </a:lnSpc>
            <a:spcBef>
              <a:spcPct val="0"/>
            </a:spcBef>
            <a:spcAft>
              <a:spcPct val="15000"/>
            </a:spcAft>
            <a:buChar char="••"/>
          </a:pPr>
          <a:r>
            <a:rPr lang="en-US" sz="1600" kern="1200" dirty="0" smtClean="0">
              <a:latin typeface="Verdana" panose="020B0604030504040204" pitchFamily="34" charset="0"/>
              <a:ea typeface="Verdana" panose="020B0604030504040204" pitchFamily="34" charset="0"/>
              <a:cs typeface="Verdana" panose="020B0604030504040204" pitchFamily="34" charset="0"/>
            </a:rPr>
            <a:t>Embedded in the learning process (frequent and ongoing)</a:t>
          </a:r>
          <a:endParaRPr lang="en-US" sz="1600" kern="1200" dirty="0">
            <a:latin typeface="Verdana" panose="020B0604030504040204" pitchFamily="34" charset="0"/>
            <a:ea typeface="Verdana" panose="020B0604030504040204" pitchFamily="34" charset="0"/>
            <a:cs typeface="Verdana" panose="020B0604030504040204" pitchFamily="34" charset="0"/>
          </a:endParaRPr>
        </a:p>
        <a:p>
          <a:pPr marL="171450" lvl="1" indent="-171450" algn="l" defTabSz="711200">
            <a:lnSpc>
              <a:spcPct val="90000"/>
            </a:lnSpc>
            <a:spcBef>
              <a:spcPct val="0"/>
            </a:spcBef>
            <a:spcAft>
              <a:spcPct val="15000"/>
            </a:spcAft>
            <a:buChar char="••"/>
          </a:pPr>
          <a:r>
            <a:rPr lang="en-US" sz="1600" kern="1200" dirty="0" smtClean="0">
              <a:latin typeface="Verdana" panose="020B0604030504040204" pitchFamily="34" charset="0"/>
              <a:ea typeface="Verdana" panose="020B0604030504040204" pitchFamily="34" charset="0"/>
              <a:cs typeface="Verdana" panose="020B0604030504040204" pitchFamily="34" charset="0"/>
            </a:rPr>
            <a:t>Goal: monitor learning/progress and provide immediate feedback that can be used to improve teaching/learning (feedback loop)</a:t>
          </a:r>
          <a:endParaRPr lang="en-US" sz="1600" kern="1200" dirty="0">
            <a:latin typeface="Verdana" panose="020B0604030504040204" pitchFamily="34" charset="0"/>
            <a:ea typeface="Verdana" panose="020B0604030504040204" pitchFamily="34" charset="0"/>
            <a:cs typeface="Verdana" panose="020B0604030504040204" pitchFamily="34" charset="0"/>
          </a:endParaRPr>
        </a:p>
      </dsp:txBody>
      <dsp:txXfrm>
        <a:off x="5960704" y="1544795"/>
        <a:ext cx="3940331" cy="2425426"/>
      </dsp:txXfrm>
    </dsp:sp>
    <dsp:sp modelId="{E2002D9A-83F7-41CD-AFC2-D986BAFE9C95}">
      <dsp:nvSpPr>
        <dsp:cNvPr id="0" name=""/>
        <dsp:cNvSpPr/>
      </dsp:nvSpPr>
      <dsp:spPr>
        <a:xfrm>
          <a:off x="7156236" y="307498"/>
          <a:ext cx="3113998" cy="1024128"/>
        </a:xfrm>
        <a:prstGeom prst="roundRect">
          <a:avLst>
            <a:gd name="adj" fmla="val 10000"/>
          </a:avLst>
        </a:prstGeom>
        <a:solidFill>
          <a:srgbClr val="9A332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latin typeface="Verdana" panose="020B0604030504040204" pitchFamily="34" charset="0"/>
              <a:ea typeface="Verdana" panose="020B0604030504040204" pitchFamily="34" charset="0"/>
              <a:cs typeface="Verdana" panose="020B0604030504040204" pitchFamily="34" charset="0"/>
            </a:rPr>
            <a:t>Assessment FOR Learning (Observations) </a:t>
          </a:r>
          <a:endParaRPr lang="en-US" sz="2100" kern="1200" dirty="0">
            <a:latin typeface="Verdana" panose="020B0604030504040204" pitchFamily="34" charset="0"/>
            <a:ea typeface="Verdana" panose="020B0604030504040204" pitchFamily="34" charset="0"/>
            <a:cs typeface="Verdana" panose="020B0604030504040204" pitchFamily="34" charset="0"/>
          </a:endParaRPr>
        </a:p>
      </dsp:txBody>
      <dsp:txXfrm>
        <a:off x="7186232" y="337494"/>
        <a:ext cx="3054006" cy="9641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4D7537-4334-4F86-8C22-CDE0251D56E1}">
      <dsp:nvSpPr>
        <dsp:cNvPr id="0" name=""/>
        <dsp:cNvSpPr/>
      </dsp:nvSpPr>
      <dsp:spPr>
        <a:xfrm>
          <a:off x="597627" y="0"/>
          <a:ext cx="4640396" cy="4640396"/>
        </a:xfrm>
        <a:prstGeom prst="ellipse">
          <a:avLst/>
        </a:prstGeom>
        <a:solidFill>
          <a:srgbClr val="9A332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CA" sz="2400" b="1" kern="1200" dirty="0" smtClean="0"/>
            <a:t>Coaching Feedback</a:t>
          </a:r>
          <a:endParaRPr lang="en-CA" sz="2400" b="1" kern="1200" dirty="0"/>
        </a:p>
      </dsp:txBody>
      <dsp:txXfrm>
        <a:off x="2106916" y="232019"/>
        <a:ext cx="1621818" cy="696059"/>
      </dsp:txXfrm>
    </dsp:sp>
    <dsp:sp modelId="{3238BCDF-441B-44E7-A6F8-EE4067F91A11}">
      <dsp:nvSpPr>
        <dsp:cNvPr id="0" name=""/>
        <dsp:cNvSpPr/>
      </dsp:nvSpPr>
      <dsp:spPr>
        <a:xfrm>
          <a:off x="1177676" y="1160099"/>
          <a:ext cx="3480297" cy="3480297"/>
        </a:xfrm>
        <a:prstGeom prst="ellipse">
          <a:avLst/>
        </a:prstGeom>
        <a:solidFill>
          <a:srgbClr val="0076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CA" sz="2400" kern="1200" dirty="0" smtClean="0"/>
            <a:t>Feedback</a:t>
          </a:r>
          <a:endParaRPr lang="en-CA" sz="2400" kern="1200" dirty="0"/>
        </a:p>
      </dsp:txBody>
      <dsp:txXfrm>
        <a:off x="2106916" y="1377617"/>
        <a:ext cx="1621818" cy="652555"/>
      </dsp:txXfrm>
    </dsp:sp>
    <dsp:sp modelId="{07F025BC-C989-42C0-8D17-75D58C59EA3F}">
      <dsp:nvSpPr>
        <dsp:cNvPr id="0" name=""/>
        <dsp:cNvSpPr/>
      </dsp:nvSpPr>
      <dsp:spPr>
        <a:xfrm>
          <a:off x="1642783" y="2320198"/>
          <a:ext cx="2550083" cy="2320198"/>
        </a:xfrm>
        <a:prstGeom prst="ellipse">
          <a:avLst/>
        </a:prstGeom>
        <a:solidFill>
          <a:srgbClr val="4B4F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CA" sz="2200" b="0" kern="1200" dirty="0" smtClean="0">
              <a:solidFill>
                <a:schemeClr val="bg1"/>
              </a:solidFill>
            </a:rPr>
            <a:t>Observation of Work</a:t>
          </a:r>
          <a:endParaRPr lang="en-CA" sz="2200" b="0" kern="1200" dirty="0">
            <a:solidFill>
              <a:schemeClr val="bg1"/>
            </a:solidFill>
          </a:endParaRPr>
        </a:p>
      </dsp:txBody>
      <dsp:txXfrm>
        <a:off x="2016234" y="2900248"/>
        <a:ext cx="1803181" cy="116009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04359D6-CF16-2C47-B865-711BDEE61C3E}" type="datetimeFigureOut">
              <a:rPr lang="en-US" smtClean="0"/>
              <a:pPr/>
              <a:t>6/14/2019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363E9D8-54C9-C64E-AA8F-4430CA68FE93}" type="slidenum">
              <a:rPr lang="en-US" smtClean="0"/>
              <a:pPr/>
              <a:t>‹#›</a:t>
            </a:fld>
            <a:endParaRPr lang="en-US" dirty="0"/>
          </a:p>
        </p:txBody>
      </p:sp>
    </p:spTree>
    <p:extLst>
      <p:ext uri="{BB962C8B-B14F-4D97-AF65-F5344CB8AC3E}">
        <p14:creationId xmlns:p14="http://schemas.microsoft.com/office/powerpoint/2010/main" val="1593687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cbd@royalcollege.ca"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assumes an understanding of CBD</a:t>
            </a:r>
            <a:r>
              <a:rPr lang="en-US" baseline="0" dirty="0" smtClean="0"/>
              <a:t> and </a:t>
            </a:r>
            <a:r>
              <a:rPr lang="en-US" dirty="0" smtClean="0"/>
              <a:t>workplace-based</a:t>
            </a:r>
            <a:r>
              <a:rPr lang="en-US" baseline="0" dirty="0" smtClean="0"/>
              <a:t> assessment (WBA), </a:t>
            </a:r>
            <a:r>
              <a:rPr lang="en-US" dirty="0" smtClean="0"/>
              <a:t>including the need for formative assessment.  </a:t>
            </a:r>
          </a:p>
          <a:p>
            <a:endParaRPr lang="en-US" dirty="0" smtClean="0"/>
          </a:p>
          <a:p>
            <a:r>
              <a:rPr lang="en-US" dirty="0" smtClean="0"/>
              <a:t>If your ‘end-users’ don’t have this background, then you should first introduce them to the following slide deck  - http://www.kaltura.com/index.php/extwidget/preview/partner_id/1688662/uiconf_id/22517242/entry_id/1_n8prqyfy/embed/auto? </a:t>
            </a:r>
          </a:p>
          <a:p>
            <a:endParaRPr lang="en-US" dirty="0" smtClean="0"/>
          </a:p>
          <a:p>
            <a:r>
              <a:rPr lang="en-CA" dirty="0" smtClean="0"/>
              <a:t>Detailed notes are included to assist presenters and viewers who may be unfamiliar with some of these</a:t>
            </a:r>
            <a:r>
              <a:rPr lang="en-CA" baseline="0" dirty="0" smtClean="0"/>
              <a:t> </a:t>
            </a:r>
            <a:r>
              <a:rPr lang="en-CA" dirty="0" smtClean="0"/>
              <a:t>concepts.  If you are presenting</a:t>
            </a:r>
            <a:r>
              <a:rPr lang="en-CA" baseline="0" dirty="0" smtClean="0"/>
              <a:t> this deck, y</a:t>
            </a:r>
            <a:r>
              <a:rPr lang="en-CA" dirty="0" smtClean="0"/>
              <a:t>ou are</a:t>
            </a:r>
            <a:r>
              <a:rPr lang="en-CA" baseline="0" dirty="0" smtClean="0"/>
              <a:t> encouraged to </a:t>
            </a:r>
            <a:r>
              <a:rPr lang="en-CA" dirty="0" smtClean="0"/>
              <a:t>edit the presentation to reflect the most relevant slides for your audience and purpose.  </a:t>
            </a:r>
          </a:p>
          <a:p>
            <a:endParaRPr lang="en-CA" dirty="0" smtClean="0"/>
          </a:p>
          <a:p>
            <a:r>
              <a:rPr lang="en-US" dirty="0" smtClean="0"/>
              <a:t>You are encouraged</a:t>
            </a:r>
            <a:r>
              <a:rPr lang="en-US" baseline="0" dirty="0" smtClean="0"/>
              <a:t> to s</a:t>
            </a:r>
            <a:r>
              <a:rPr lang="en-US" dirty="0" smtClean="0"/>
              <a:t>hare and/or modify these slides as needed, but please source the Royal College. </a:t>
            </a:r>
          </a:p>
          <a:p>
            <a:endParaRPr lang="en-US" dirty="0" smtClean="0"/>
          </a:p>
          <a:p>
            <a:r>
              <a:rPr lang="en-US" dirty="0" smtClean="0"/>
              <a:t>All text and logos contained herein are the property of the Royal College of Physicians and Surgeons of Canada.</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r>
              <a:rPr lang="en-US" dirty="0" smtClean="0"/>
              <a:t>Questions? Email </a:t>
            </a:r>
            <a:r>
              <a:rPr lang="en-US" dirty="0" smtClean="0">
                <a:hlinkClick r:id="rId3"/>
              </a:rPr>
              <a:t>cbd@royalcollege.ca</a:t>
            </a:r>
            <a:endParaRPr lang="en-US" dirty="0"/>
          </a:p>
        </p:txBody>
      </p:sp>
      <p:sp>
        <p:nvSpPr>
          <p:cNvPr id="4" name="Slide Number Placeholder 3"/>
          <p:cNvSpPr>
            <a:spLocks noGrp="1"/>
          </p:cNvSpPr>
          <p:nvPr>
            <p:ph type="sldNum" sz="quarter" idx="10"/>
          </p:nvPr>
        </p:nvSpPr>
        <p:spPr/>
        <p:txBody>
          <a:bodyPr/>
          <a:lstStyle/>
          <a:p>
            <a:fld id="{C363E9D8-54C9-C64E-AA8F-4430CA68FE93}" type="slidenum">
              <a:rPr lang="en-US" smtClean="0"/>
              <a:pPr/>
              <a:t>1</a:t>
            </a:fld>
            <a:endParaRPr lang="en-US" dirty="0"/>
          </a:p>
        </p:txBody>
      </p:sp>
    </p:spTree>
    <p:extLst>
      <p:ext uri="{BB962C8B-B14F-4D97-AF65-F5344CB8AC3E}">
        <p14:creationId xmlns:p14="http://schemas.microsoft.com/office/powerpoint/2010/main" val="2008770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CA" b="1" baseline="0" dirty="0" smtClean="0"/>
              <a:t>FACILITATOR TIP: This slide is illustrating a change in how we, residents and teachers, need to </a:t>
            </a:r>
            <a:r>
              <a:rPr lang="en-CA" b="1" i="1" baseline="0" dirty="0" smtClean="0"/>
              <a:t>view and value </a:t>
            </a:r>
            <a:r>
              <a:rPr lang="en-CA" b="1" baseline="0" dirty="0" smtClean="0"/>
              <a:t>observation and assessment.  A shift in thinking to Assessment (Observation) FOR Learning is a big part of the change required for CBME to work. This is a paradigm shift that will take time.</a:t>
            </a:r>
          </a:p>
          <a:p>
            <a:pPr defTabSz="931774">
              <a:defRPr/>
            </a:pPr>
            <a:endParaRPr lang="en-CA" b="1" baseline="0" dirty="0" smtClean="0"/>
          </a:p>
          <a:p>
            <a:pPr defTabSz="931774">
              <a:defRPr/>
            </a:pPr>
            <a:r>
              <a:rPr lang="en-US" dirty="0" smtClean="0"/>
              <a:t>To be truly successful, the CBD coaching model requires an important philosophical shift in thinking about assessment of residents and, particularly, the purpose of such assessment. </a:t>
            </a:r>
            <a:r>
              <a:rPr lang="en-CA" baseline="0" dirty="0" smtClean="0"/>
              <a:t>In our current system, many of our commonly used assessment methods do not get at what a resident does on a typical clinical day. There needs to be more observation of residents doing their daily work, rather than performing in a “testing” environment/situation. </a:t>
            </a:r>
            <a:r>
              <a:rPr lang="en-US" dirty="0" smtClean="0"/>
              <a:t>Hence, the emphasis on Assessment </a:t>
            </a:r>
            <a:r>
              <a:rPr lang="en-US" b="1" dirty="0" smtClean="0"/>
              <a:t>FOR</a:t>
            </a:r>
            <a:r>
              <a:rPr lang="en-US" dirty="0" smtClean="0"/>
              <a:t> the</a:t>
            </a:r>
            <a:r>
              <a:rPr lang="en-US" baseline="0" dirty="0" smtClean="0"/>
              <a:t> purpose of Learning </a:t>
            </a:r>
            <a:r>
              <a:rPr lang="en-US" dirty="0" smtClean="0"/>
              <a:t>needs to be far greater</a:t>
            </a:r>
            <a:r>
              <a:rPr lang="en-US" baseline="0" dirty="0" smtClean="0"/>
              <a:t> </a:t>
            </a:r>
            <a:r>
              <a:rPr lang="en-US" dirty="0" smtClean="0"/>
              <a:t>than what currently exists. </a:t>
            </a:r>
            <a:r>
              <a:rPr lang="en-US" u="none" dirty="0" smtClean="0"/>
              <a:t>I</a:t>
            </a:r>
            <a:r>
              <a:rPr lang="en-US" u="none" baseline="0" dirty="0" smtClean="0"/>
              <a:t>n other words, assessments (or observations) identify opportunities for learning.</a:t>
            </a:r>
            <a:endParaRPr lang="en-US" u="none" dirty="0" smtClean="0"/>
          </a:p>
          <a:p>
            <a:endParaRPr lang="en-US" baseline="0" dirty="0" smtClean="0"/>
          </a:p>
          <a:p>
            <a:r>
              <a:rPr lang="en-US" dirty="0" smtClean="0"/>
              <a:t>With</a:t>
            </a:r>
            <a:r>
              <a:rPr lang="en-US" baseline="0" dirty="0" smtClean="0"/>
              <a:t>in a mindset of Assessment </a:t>
            </a:r>
            <a:r>
              <a:rPr lang="en-US" b="1" baseline="0" dirty="0" smtClean="0"/>
              <a:t>OF</a:t>
            </a:r>
            <a:r>
              <a:rPr lang="en-US" baseline="0" dirty="0" smtClean="0"/>
              <a:t> Learning (summative assessment), the </a:t>
            </a:r>
            <a:r>
              <a:rPr lang="en-US" dirty="0" smtClean="0"/>
              <a:t>predominant purpose for assessment is that of a judgement or evaluation of what a resident knows or can do at that particular instant in time (or sometimes even a judgement of what the resident doesn’t know or can’t do).</a:t>
            </a:r>
            <a:r>
              <a:rPr lang="en-US" baseline="0" dirty="0" smtClean="0"/>
              <a:t>  This can create unease for the resident and often puts them in a position of performing – doing what they believe is on “a checklist” as opposed to doing what they would normally do, as they felt appropriate, in the real clinical environment. </a:t>
            </a:r>
          </a:p>
          <a:p>
            <a:endParaRPr lang="en-US" baseline="0" dirty="0" smtClean="0"/>
          </a:p>
          <a:p>
            <a:pPr defTabSz="931774">
              <a:defRPr/>
            </a:pPr>
            <a:r>
              <a:rPr lang="en-US" dirty="0" smtClean="0"/>
              <a:t>With a shift in mindset,</a:t>
            </a:r>
            <a:r>
              <a:rPr lang="en-US" baseline="0" dirty="0" smtClean="0"/>
              <a:t> to the framing of Assessment </a:t>
            </a:r>
            <a:r>
              <a:rPr lang="en-US" b="1" baseline="0" dirty="0" smtClean="0"/>
              <a:t>FOR</a:t>
            </a:r>
            <a:r>
              <a:rPr lang="en-US" baseline="0" dirty="0" smtClean="0"/>
              <a:t> Learning (formative assessment), t</a:t>
            </a:r>
            <a:r>
              <a:rPr lang="en-US" dirty="0" smtClean="0"/>
              <a:t>he purpose of</a:t>
            </a:r>
            <a:r>
              <a:rPr lang="en-US" baseline="0" dirty="0" smtClean="0"/>
              <a:t> assessment </a:t>
            </a:r>
            <a:r>
              <a:rPr lang="en-US" dirty="0" smtClean="0"/>
              <a:t>is to be part of a process to guide the resident to what they can do to improve their current understanding or practice. </a:t>
            </a:r>
            <a:r>
              <a:rPr lang="en-US" baseline="0" dirty="0" smtClean="0"/>
              <a:t>Formative assessment is lower stakes, frequent and ongoing and is embedded throughout the learning process rather than at the end. The goal is to monitor learning and provide immediate feedback that can be used to improve both teaching and learning and subsequent resident performance, thereby promoting a growth mindset. </a:t>
            </a:r>
            <a:endParaRPr lang="en-US" dirty="0"/>
          </a:p>
        </p:txBody>
      </p:sp>
      <p:sp>
        <p:nvSpPr>
          <p:cNvPr id="4" name="Slide Number Placeholder 3"/>
          <p:cNvSpPr>
            <a:spLocks noGrp="1"/>
          </p:cNvSpPr>
          <p:nvPr>
            <p:ph type="sldNum" sz="quarter" idx="10"/>
          </p:nvPr>
        </p:nvSpPr>
        <p:spPr/>
        <p:txBody>
          <a:bodyPr/>
          <a:lstStyle/>
          <a:p>
            <a:fld id="{C363E9D8-54C9-C64E-AA8F-4430CA68FE93}" type="slidenum">
              <a:rPr lang="en-US" smtClean="0"/>
              <a:pPr/>
              <a:t>10</a:t>
            </a:fld>
            <a:endParaRPr lang="en-US" dirty="0"/>
          </a:p>
        </p:txBody>
      </p:sp>
    </p:spTree>
    <p:extLst>
      <p:ext uri="{BB962C8B-B14F-4D97-AF65-F5344CB8AC3E}">
        <p14:creationId xmlns:p14="http://schemas.microsoft.com/office/powerpoint/2010/main" val="4017289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baseline="0" dirty="0" smtClean="0"/>
              <a:t>Now back to the CBD Coaching Model….</a:t>
            </a:r>
          </a:p>
          <a:p>
            <a:pPr defTabSz="931774">
              <a:defRPr/>
            </a:pPr>
            <a:endParaRPr lang="en-CA" baseline="0" dirty="0" smtClean="0"/>
          </a:p>
          <a:p>
            <a:pPr defTabSz="931774">
              <a:defRPr/>
            </a:pPr>
            <a:r>
              <a:rPr lang="en-CA" baseline="0" dirty="0" smtClean="0"/>
              <a:t>The next slides will describe, in more detail, the </a:t>
            </a:r>
            <a:r>
              <a:rPr lang="en-CA" b="1" baseline="0" dirty="0" smtClean="0"/>
              <a:t>“Coaching in the Moment” </a:t>
            </a:r>
            <a:r>
              <a:rPr lang="en-CA" baseline="0" dirty="0" smtClean="0"/>
              <a:t>component part of  the Model, including a simple practical approach to its implementation.</a:t>
            </a:r>
          </a:p>
          <a:p>
            <a:pPr defTabSz="931774">
              <a:defRPr/>
            </a:pPr>
            <a:endParaRPr lang="en-CA" u="none" baseline="0" dirty="0" smtClean="0"/>
          </a:p>
        </p:txBody>
      </p:sp>
      <p:sp>
        <p:nvSpPr>
          <p:cNvPr id="4" name="Slide Number Placeholder 3"/>
          <p:cNvSpPr>
            <a:spLocks noGrp="1"/>
          </p:cNvSpPr>
          <p:nvPr>
            <p:ph type="sldNum" sz="quarter" idx="10"/>
          </p:nvPr>
        </p:nvSpPr>
        <p:spPr/>
        <p:txBody>
          <a:bodyPr/>
          <a:lstStyle/>
          <a:p>
            <a:fld id="{C363E9D8-54C9-C64E-AA8F-4430CA68FE93}"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342553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1" baseline="0" dirty="0" smtClean="0"/>
              <a:t>FACILITATOR TIP: The  series of slides on Coaching in the Moment is broadly applicable to all clinical teachers b/c the Coaching in the Moment concept is expected to have the most direct impact on their day-to-day work. We suggest you emphasize these slides when presenting to front-line clinical teachers.   Note: if your program already does these things well then you can “shrink the change” for your colleagues and simply tell them to keep up the good work.  If, however, there isn’t a lot of coaching in the moment already, then encourage your colleagues to set realistic goals and targets for incorporating this process into their work.</a:t>
            </a:r>
          </a:p>
          <a:p>
            <a:endParaRPr lang="en-US" dirty="0" smtClean="0"/>
          </a:p>
          <a:p>
            <a:r>
              <a:rPr lang="en-US" dirty="0" smtClean="0"/>
              <a:t>Coaching in the Moment is foundational</a:t>
            </a:r>
            <a:r>
              <a:rPr lang="en-US" baseline="0" dirty="0" smtClean="0"/>
              <a:t> to competency focused instruction and workplace-based learning.</a:t>
            </a:r>
          </a:p>
          <a:p>
            <a:endParaRPr lang="en-US" baseline="0" dirty="0" smtClean="0"/>
          </a:p>
          <a:p>
            <a:r>
              <a:rPr lang="en-US" baseline="0" dirty="0" smtClean="0"/>
              <a:t>It is a process that is to occur “in the moment”, close to the time the observation occurred and in a clinical environment.</a:t>
            </a:r>
            <a:r>
              <a:rPr lang="en-US" dirty="0" smtClean="0"/>
              <a:t> </a:t>
            </a:r>
          </a:p>
          <a:p>
            <a:endParaRPr lang="en-US" dirty="0" smtClean="0"/>
          </a:p>
          <a:p>
            <a:r>
              <a:rPr lang="en-US" dirty="0" smtClean="0"/>
              <a:t>Clinicians</a:t>
            </a:r>
            <a:r>
              <a:rPr lang="en-CA" dirty="0" smtClean="0"/>
              <a:t> observe residents doing their daily work .</a:t>
            </a:r>
            <a:r>
              <a:rPr lang="en-CA" baseline="0" dirty="0" smtClean="0"/>
              <a:t> </a:t>
            </a:r>
            <a:r>
              <a:rPr lang="en-CA" dirty="0" smtClean="0"/>
              <a:t>The observations are shared with residents in a way that guides learning </a:t>
            </a:r>
            <a:r>
              <a:rPr lang="en-CA" u="none" dirty="0" smtClean="0"/>
              <a:t>and </a:t>
            </a:r>
            <a:r>
              <a:rPr lang="en-CA" dirty="0" smtClean="0"/>
              <a:t>improvement</a:t>
            </a:r>
            <a:r>
              <a:rPr lang="en-CA" baseline="0" dirty="0" smtClean="0"/>
              <a:t> and then the observations and feedback is documented for the resident learning portfolio.</a:t>
            </a:r>
          </a:p>
          <a:p>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Reinforcing that the observations done</a:t>
            </a:r>
            <a:r>
              <a:rPr lang="en-US" baseline="0" dirty="0" smtClean="0"/>
              <a:t> as part of Coaching in the Moment are </a:t>
            </a:r>
            <a:r>
              <a:rPr lang="en-US" dirty="0" smtClean="0"/>
              <a:t>low stakes daily assessments</a:t>
            </a:r>
            <a:r>
              <a:rPr lang="en-US" baseline="0" dirty="0" smtClean="0"/>
              <a:t> </a:t>
            </a:r>
            <a:r>
              <a:rPr lang="en-US" dirty="0" smtClean="0"/>
              <a:t>and that the feedback given is part of the learning process to facilitate</a:t>
            </a:r>
            <a:r>
              <a:rPr lang="en-US" baseline="0" dirty="0" smtClean="0"/>
              <a:t> development </a:t>
            </a:r>
            <a:r>
              <a:rPr lang="en-US" dirty="0" smtClean="0"/>
              <a:t>toward competent practice should help to reassure the resident. This is part of establishing a safe environment for learning.</a:t>
            </a:r>
            <a:endParaRPr lang="en-US" dirty="0"/>
          </a:p>
        </p:txBody>
      </p:sp>
      <p:sp>
        <p:nvSpPr>
          <p:cNvPr id="4" name="Slide Number Placeholder 3"/>
          <p:cNvSpPr>
            <a:spLocks noGrp="1"/>
          </p:cNvSpPr>
          <p:nvPr>
            <p:ph type="sldNum" sz="quarter" idx="10"/>
          </p:nvPr>
        </p:nvSpPr>
        <p:spPr/>
        <p:txBody>
          <a:bodyPr/>
          <a:lstStyle/>
          <a:p>
            <a:fld id="{C363E9D8-54C9-C64E-AA8F-4430CA68FE93}"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955127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Coaching in the Moment </a:t>
            </a:r>
            <a:r>
              <a:rPr lang="en-US" dirty="0" smtClean="0"/>
              <a:t>follows a </a:t>
            </a:r>
            <a:r>
              <a:rPr lang="en-US" baseline="0" dirty="0" smtClean="0"/>
              <a:t>process,  and when done well there is tremendous value in the information given and its utility for the resident’s learning.   </a:t>
            </a:r>
          </a:p>
          <a:p>
            <a:endParaRPr lang="en-US" baseline="0" dirty="0" smtClean="0"/>
          </a:p>
          <a:p>
            <a:r>
              <a:rPr lang="en-CA" dirty="0"/>
              <a:t>This process </a:t>
            </a:r>
            <a:r>
              <a:rPr lang="en-CA" dirty="0" smtClean="0"/>
              <a:t>has been coined</a:t>
            </a:r>
            <a:r>
              <a:rPr lang="en-CA" baseline="0" dirty="0" smtClean="0"/>
              <a:t> </a:t>
            </a:r>
            <a:r>
              <a:rPr lang="en-CA" dirty="0" smtClean="0"/>
              <a:t>as the </a:t>
            </a:r>
            <a:r>
              <a:rPr lang="en-CA" dirty="0" smtClean="0"/>
              <a:t>RX-OCR </a:t>
            </a:r>
            <a:r>
              <a:rPr lang="en-CA" dirty="0" smtClean="0"/>
              <a:t>coaching process.</a:t>
            </a:r>
            <a:r>
              <a:rPr lang="en-CA" baseline="0" dirty="0" smtClean="0"/>
              <a:t>  It occurs between the clinician teacher, who we now refer to as “clinician coach”, and the resident.</a:t>
            </a:r>
          </a:p>
          <a:p>
            <a:r>
              <a:rPr lang="en-CA" dirty="0" smtClean="0"/>
              <a:t>The steps</a:t>
            </a:r>
            <a:r>
              <a:rPr lang="en-CA" baseline="0" dirty="0" smtClean="0"/>
              <a:t> in the process are:  </a:t>
            </a:r>
          </a:p>
          <a:p>
            <a:pPr marL="0" indent="0">
              <a:buFont typeface="+mj-lt"/>
              <a:buNone/>
            </a:pPr>
            <a:r>
              <a:rPr lang="en-CA" baseline="0" dirty="0" smtClean="0"/>
              <a:t>1) R: </a:t>
            </a:r>
            <a:r>
              <a:rPr lang="en-US" dirty="0" smtClean="0"/>
              <a:t>Establishing</a:t>
            </a:r>
            <a:r>
              <a:rPr lang="en-US" baseline="0" dirty="0" smtClean="0"/>
              <a:t> educational “Rapport” between the resident and the clinician; an educational alliance or partnership;</a:t>
            </a:r>
          </a:p>
          <a:p>
            <a:pPr marL="0" indent="0">
              <a:buNone/>
            </a:pPr>
            <a:r>
              <a:rPr lang="en-US" dirty="0" smtClean="0"/>
              <a:t>2) X: Setting</a:t>
            </a:r>
            <a:r>
              <a:rPr lang="en-US" baseline="0" dirty="0" smtClean="0"/>
              <a:t> </a:t>
            </a:r>
            <a:r>
              <a:rPr lang="en-US" dirty="0" smtClean="0"/>
              <a:t>“</a:t>
            </a:r>
            <a:r>
              <a:rPr lang="en-US" dirty="0" err="1" smtClean="0"/>
              <a:t>eXpectations</a:t>
            </a:r>
            <a:r>
              <a:rPr lang="en-US" dirty="0" smtClean="0"/>
              <a:t>” for the particular</a:t>
            </a:r>
            <a:r>
              <a:rPr lang="en-US" baseline="0" dirty="0" smtClean="0"/>
              <a:t> clinical time period;</a:t>
            </a:r>
          </a:p>
          <a:p>
            <a:pPr marL="228600" indent="-228600">
              <a:buNone/>
            </a:pPr>
            <a:endParaRPr lang="en-US" dirty="0" smtClean="0"/>
          </a:p>
          <a:p>
            <a:pPr marL="228600" indent="-228600">
              <a:buNone/>
            </a:pPr>
            <a:r>
              <a:rPr lang="en-US" baseline="0" dirty="0" smtClean="0"/>
              <a:t>These initial 2 steps need not take longer than a few minutes.</a:t>
            </a:r>
          </a:p>
          <a:p>
            <a:pPr marL="228600" indent="-228600">
              <a:buNone/>
            </a:pPr>
            <a:endParaRPr lang="en-US" dirty="0" smtClean="0"/>
          </a:p>
          <a:p>
            <a:r>
              <a:rPr lang="en-US" dirty="0" smtClean="0"/>
              <a:t>3) O: “Observing” some type of work that the resident does;</a:t>
            </a:r>
          </a:p>
          <a:p>
            <a:r>
              <a:rPr lang="en-US" dirty="0" smtClean="0"/>
              <a:t>4) C:</a:t>
            </a:r>
            <a:r>
              <a:rPr lang="en-US" baseline="0" dirty="0" smtClean="0"/>
              <a:t> </a:t>
            </a:r>
            <a:r>
              <a:rPr lang="en-US" dirty="0" smtClean="0"/>
              <a:t>Engaging in a</a:t>
            </a:r>
            <a:r>
              <a:rPr lang="en-US" baseline="0" dirty="0" smtClean="0"/>
              <a:t> “</a:t>
            </a:r>
            <a:r>
              <a:rPr lang="en-US" baseline="0" dirty="0" smtClean="0"/>
              <a:t>Coaching” conversation </a:t>
            </a:r>
            <a:r>
              <a:rPr lang="en-US" dirty="0" smtClean="0"/>
              <a:t>for the purpose of improvement of that </a:t>
            </a:r>
            <a:r>
              <a:rPr lang="en-US" dirty="0" smtClean="0"/>
              <a:t>work;</a:t>
            </a:r>
            <a:endParaRPr lang="en-US" dirty="0" smtClean="0"/>
          </a:p>
          <a:p>
            <a:r>
              <a:rPr lang="en-US" dirty="0" smtClean="0"/>
              <a:t>5) </a:t>
            </a:r>
            <a:r>
              <a:rPr lang="en-US" dirty="0" smtClean="0"/>
              <a:t>R: “Record” </a:t>
            </a:r>
            <a:r>
              <a:rPr lang="en-US" dirty="0" smtClean="0"/>
              <a:t>a summary of the dialogue that occurred so that the resident can build a portfolio of observations demonstrating progress and areas to be improved.</a:t>
            </a:r>
            <a:endParaRPr lang="en-CA" dirty="0" smtClean="0"/>
          </a:p>
          <a:p>
            <a:endParaRPr lang="en-US" baseline="0" dirty="0" smtClean="0"/>
          </a:p>
          <a:p>
            <a:r>
              <a:rPr lang="en-US" baseline="0" dirty="0" smtClean="0"/>
              <a:t>The next slides will elaborate on each step.</a:t>
            </a:r>
          </a:p>
          <a:p>
            <a:endParaRPr lang="en-US" baseline="0" dirty="0" smtClean="0"/>
          </a:p>
        </p:txBody>
      </p:sp>
      <p:sp>
        <p:nvSpPr>
          <p:cNvPr id="4" name="Slide Number Placeholder 3"/>
          <p:cNvSpPr>
            <a:spLocks noGrp="1"/>
          </p:cNvSpPr>
          <p:nvPr>
            <p:ph type="sldNum" sz="quarter" idx="10"/>
          </p:nvPr>
        </p:nvSpPr>
        <p:spPr/>
        <p:txBody>
          <a:bodyPr/>
          <a:lstStyle/>
          <a:p>
            <a:fld id="{C363E9D8-54C9-C64E-AA8F-4430CA68FE93}" type="slidenum">
              <a:rPr lang="en-US" smtClean="0">
                <a:solidFill>
                  <a:prstClr val="black"/>
                </a:solidFill>
              </a:rPr>
              <a:pPr/>
              <a:t>13</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initial conversation, RAPPORT</a:t>
            </a:r>
            <a:r>
              <a:rPr lang="en-US" baseline="0" dirty="0" smtClean="0"/>
              <a:t> development, </a:t>
            </a:r>
            <a:r>
              <a:rPr lang="en-US" dirty="0" smtClean="0"/>
              <a:t>as implied, needs to occur at the outset of any learning experience as it will serve as foundational to convey</a:t>
            </a:r>
            <a:r>
              <a:rPr lang="en-US" baseline="0" dirty="0" smtClean="0"/>
              <a:t> </a:t>
            </a:r>
            <a:r>
              <a:rPr lang="en-US" dirty="0" smtClean="0"/>
              <a:t>to the resident</a:t>
            </a:r>
            <a:r>
              <a:rPr lang="en-US" baseline="0" dirty="0" smtClean="0"/>
              <a:t> </a:t>
            </a:r>
            <a:r>
              <a:rPr lang="en-US" dirty="0" smtClean="0"/>
              <a:t>an established safe learning environment. </a:t>
            </a:r>
          </a:p>
          <a:p>
            <a:endParaRPr lang="en-US" dirty="0" smtClean="0"/>
          </a:p>
          <a:p>
            <a:r>
              <a:rPr lang="en-US" dirty="0" smtClean="0"/>
              <a:t>Establishing this learning partnership (or educational alliance) between the resident and clinician </a:t>
            </a:r>
            <a:r>
              <a:rPr lang="en-US" u="none" dirty="0" smtClean="0"/>
              <a:t>is a critical reason for the initial conversation</a:t>
            </a:r>
            <a:r>
              <a:rPr lang="en-US" dirty="0" smtClean="0"/>
              <a:t>.  It confirms, for the resident, the clinician’s engagement in the educational process, and specifically the clinician’s commitment to providing guidance for the growth </a:t>
            </a:r>
            <a:r>
              <a:rPr lang="en-US" baseline="0" dirty="0" smtClean="0"/>
              <a:t> and </a:t>
            </a:r>
            <a:r>
              <a:rPr lang="en-US" dirty="0" smtClean="0"/>
              <a:t>development of the resident;</a:t>
            </a:r>
            <a:r>
              <a:rPr lang="en-US" baseline="0" dirty="0" smtClean="0"/>
              <a:t> in other words, employing  and conveying a</a:t>
            </a:r>
            <a:r>
              <a:rPr lang="en-US" dirty="0" smtClean="0"/>
              <a:t> growth</a:t>
            </a:r>
            <a:r>
              <a:rPr lang="en-US" baseline="0" dirty="0" smtClean="0"/>
              <a:t> mindset.   Explicitly stating this is important to assure it is understood.</a:t>
            </a:r>
          </a:p>
          <a:p>
            <a:endParaRPr lang="en-US" dirty="0" smtClean="0"/>
          </a:p>
          <a:p>
            <a:r>
              <a:rPr lang="en-US" dirty="0" smtClean="0"/>
              <a:t>This initial discussion could also allow the resident to disclose past experiences and preferences related to learning and assessment.</a:t>
            </a:r>
            <a:r>
              <a:rPr lang="en-US" baseline="0" dirty="0" smtClean="0"/>
              <a:t> </a:t>
            </a:r>
            <a:r>
              <a:rPr lang="en-US" dirty="0" smtClean="0"/>
              <a:t>Similarly, the clinician could convey their style in the learning environment.  </a:t>
            </a:r>
          </a:p>
          <a:p>
            <a:endParaRPr lang="en-US" dirty="0" smtClean="0"/>
          </a:p>
          <a:p>
            <a:r>
              <a:rPr lang="en-US" b="1" baseline="0" dirty="0" smtClean="0"/>
              <a:t>R</a:t>
            </a:r>
            <a:r>
              <a:rPr lang="en-US" baseline="0" dirty="0" smtClean="0"/>
              <a:t>APPORT  is </a:t>
            </a:r>
            <a:r>
              <a:rPr lang="en-US" baseline="0" dirty="0" smtClean="0"/>
              <a:t>the first “</a:t>
            </a:r>
            <a:r>
              <a:rPr lang="en-US" baseline="0" dirty="0" smtClean="0"/>
              <a:t>R” in </a:t>
            </a:r>
            <a:r>
              <a:rPr lang="en-US" baseline="0" dirty="0" smtClean="0"/>
              <a:t>RX-OCR</a:t>
            </a:r>
            <a:endParaRPr lang="en-US" baseline="0" dirty="0" smtClean="0"/>
          </a:p>
          <a:p>
            <a:endParaRPr lang="en-US" baseline="0" dirty="0" smtClean="0"/>
          </a:p>
          <a:p>
            <a:r>
              <a:rPr lang="en-US" baseline="0" dirty="0" smtClean="0"/>
              <a:t>Image source: https://pixabay.com/en/shops-partnership-cooperation-1014038/ </a:t>
            </a:r>
            <a:endParaRPr lang="en-US" dirty="0" smtClean="0"/>
          </a:p>
          <a:p>
            <a:endParaRPr lang="en-US" dirty="0" smtClean="0"/>
          </a:p>
          <a:p>
            <a:endParaRPr lang="en-CA" dirty="0" smtClean="0"/>
          </a:p>
        </p:txBody>
      </p:sp>
      <p:sp>
        <p:nvSpPr>
          <p:cNvPr id="4" name="Slide Number Placeholder 3"/>
          <p:cNvSpPr>
            <a:spLocks noGrp="1"/>
          </p:cNvSpPr>
          <p:nvPr>
            <p:ph type="sldNum" sz="quarter" idx="10"/>
          </p:nvPr>
        </p:nvSpPr>
        <p:spPr/>
        <p:txBody>
          <a:bodyPr/>
          <a:lstStyle/>
          <a:p>
            <a:fld id="{C363E9D8-54C9-C64E-AA8F-4430CA68FE93}"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955127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31774">
              <a:defRPr/>
            </a:pPr>
            <a:r>
              <a:rPr lang="en-CA" baseline="0" dirty="0" smtClean="0"/>
              <a:t>Although the research in this area, particularly in the Medical Education domain is just beginning, there has been some work done that has identified factors that affect this </a:t>
            </a:r>
            <a:r>
              <a:rPr lang="en-CA" b="1" baseline="0" dirty="0" smtClean="0"/>
              <a:t>Educational </a:t>
            </a:r>
            <a:r>
              <a:rPr lang="en-CA" baseline="0" dirty="0" smtClean="0"/>
              <a:t>partnership:</a:t>
            </a:r>
          </a:p>
          <a:p>
            <a:pPr defTabSz="931774">
              <a:defRPr/>
            </a:pPr>
            <a:endParaRPr lang="en-CA" baseline="0" dirty="0" smtClean="0"/>
          </a:p>
          <a:p>
            <a:pPr defTabSz="931774">
              <a:buFont typeface="Arial" pitchFamily="34" charset="0"/>
              <a:buNone/>
              <a:defRPr/>
            </a:pPr>
            <a:r>
              <a:rPr lang="en-CA" baseline="0" dirty="0" smtClean="0"/>
              <a:t>An explicit and mutual  understanding of the goals, expectations and roles influences the success of the interaction, as does the resident’s perception of the clinician teacher’s commitment and engagement in their learning process.</a:t>
            </a:r>
          </a:p>
          <a:p>
            <a:pPr defTabSz="931774">
              <a:defRPr/>
            </a:pPr>
            <a:endParaRPr lang="en-CA" baseline="0" dirty="0" smtClean="0"/>
          </a:p>
          <a:p>
            <a:pPr defTabSz="931774">
              <a:defRPr/>
            </a:pPr>
            <a:r>
              <a:rPr lang="en-CA" dirty="0" smtClean="0"/>
              <a:t>In other words,</a:t>
            </a:r>
            <a:r>
              <a:rPr lang="en-CA" baseline="0" dirty="0" smtClean="0"/>
              <a:t> residents need to feel that we, as clinician teachers are genuinely committed to their learning;  being fully present and employing an approach that purposefully promotes their learning is essential to building this partnership.</a:t>
            </a:r>
          </a:p>
          <a:p>
            <a:pPr defTabSz="931774">
              <a:defRPr/>
            </a:pPr>
            <a:endParaRPr lang="en-CA" baseline="0" dirty="0" smtClean="0"/>
          </a:p>
          <a:p>
            <a:pPr marL="0" marR="0" indent="0" algn="l" defTabSz="931774" rtl="0" eaLnBrk="1" fontAlgn="auto" latinLnBrk="0" hangingPunct="1">
              <a:lnSpc>
                <a:spcPct val="100000"/>
              </a:lnSpc>
              <a:spcBef>
                <a:spcPts val="0"/>
              </a:spcBef>
              <a:spcAft>
                <a:spcPts val="0"/>
              </a:spcAft>
              <a:buClrTx/>
              <a:buSzTx/>
              <a:buFontTx/>
              <a:buNone/>
              <a:tabLst/>
              <a:defRPr/>
            </a:pPr>
            <a:r>
              <a:rPr lang="en-CA" b="1" baseline="0" dirty="0" smtClean="0"/>
              <a:t>Taking those few minutes for Rapport building is important!</a:t>
            </a:r>
          </a:p>
          <a:p>
            <a:pPr defTabSz="931774">
              <a:defRPr/>
            </a:pPr>
            <a:endParaRPr lang="en-CA" baseline="0" dirty="0" smtClean="0"/>
          </a:p>
          <a:p>
            <a:pPr defTabSz="931774">
              <a:defRPr/>
            </a:pPr>
            <a:endParaRPr lang="en-CA" baseline="0" dirty="0" smtClean="0"/>
          </a:p>
          <a:p>
            <a:pPr defTabSz="931774">
              <a:buFontTx/>
              <a:buNone/>
              <a:defRPr/>
            </a:pPr>
            <a:endParaRPr lang="en-CA" baseline="0" dirty="0" smtClean="0"/>
          </a:p>
          <a:p>
            <a:pPr defTabSz="931774">
              <a:buFontTx/>
              <a:buNone/>
              <a:defRPr/>
            </a:pPr>
            <a:r>
              <a:rPr lang="en-CA" baseline="0" dirty="0" smtClean="0"/>
              <a:t>Beneficience    Eva et al 2012, Adv in Health Sci Ed Theory Practice – commitment</a:t>
            </a:r>
          </a:p>
          <a:p>
            <a:r>
              <a:rPr lang="en-CA" dirty="0" smtClean="0"/>
              <a:t>Telio</a:t>
            </a:r>
          </a:p>
          <a:p>
            <a:r>
              <a:rPr lang="en-CA" dirty="0" smtClean="0"/>
              <a:t>Bowen</a:t>
            </a:r>
            <a:r>
              <a:rPr lang="en-CA" baseline="0" dirty="0" smtClean="0"/>
              <a:t> – Med St perception 2017</a:t>
            </a:r>
          </a:p>
          <a:p>
            <a:r>
              <a:rPr lang="en-CA" baseline="0" dirty="0" smtClean="0"/>
              <a:t>Bing –You, Robert, Academic Medicine 2017</a:t>
            </a:r>
          </a:p>
        </p:txBody>
      </p:sp>
      <p:sp>
        <p:nvSpPr>
          <p:cNvPr id="4" name="Slide Number Placeholder 3"/>
          <p:cNvSpPr>
            <a:spLocks noGrp="1"/>
          </p:cNvSpPr>
          <p:nvPr>
            <p:ph type="sldNum" sz="quarter" idx="10"/>
          </p:nvPr>
        </p:nvSpPr>
        <p:spPr/>
        <p:txBody>
          <a:bodyPr/>
          <a:lstStyle/>
          <a:p>
            <a:fld id="{BBD228AE-4411-41F7-82C5-5B376E3946AB}" type="slidenum">
              <a:rPr lang="en-CA" smtClean="0">
                <a:solidFill>
                  <a:prstClr val="black"/>
                </a:solidFill>
              </a:rPr>
              <a:pPr/>
              <a:t>15</a:t>
            </a:fld>
            <a:endParaRPr lang="en-CA" dirty="0">
              <a:solidFill>
                <a:prstClr val="black"/>
              </a:solidFill>
            </a:endParaRPr>
          </a:p>
        </p:txBody>
      </p:sp>
    </p:spTree>
    <p:extLst>
      <p:ext uri="{BB962C8B-B14F-4D97-AF65-F5344CB8AC3E}">
        <p14:creationId xmlns:p14="http://schemas.microsoft.com/office/powerpoint/2010/main" val="383147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Discussing specific learning goals and objectives, particularly</a:t>
            </a:r>
            <a:r>
              <a:rPr lang="en-US" baseline="0" dirty="0" smtClean="0"/>
              <a:t> as related to </a:t>
            </a:r>
            <a:r>
              <a:rPr lang="en-US" dirty="0"/>
              <a:t>milestones, competencies and EPAs (Entrustable Professional Activities) that the resident is currently working toward</a:t>
            </a:r>
            <a:r>
              <a:rPr lang="en-US" dirty="0" smtClean="0"/>
              <a:t>, while considering the particular expectations of the clinical setting, will assure that both the resident and clinician have a shared understanding and agreement from the outset. </a:t>
            </a:r>
          </a:p>
          <a:p>
            <a:endParaRPr lang="en-US" dirty="0" smtClean="0"/>
          </a:p>
          <a:p>
            <a:r>
              <a:rPr lang="en-US" dirty="0" smtClean="0"/>
              <a:t>Again,</a:t>
            </a:r>
            <a:r>
              <a:rPr lang="en-US" baseline="0" dirty="0" smtClean="0"/>
              <a:t> t</a:t>
            </a:r>
            <a:r>
              <a:rPr lang="en-US" dirty="0" smtClean="0"/>
              <a:t>his discussion need not take longer than a few minutes at the beginning of a clinic or a day</a:t>
            </a:r>
            <a:r>
              <a:rPr lang="en-US" baseline="0" dirty="0" smtClean="0"/>
              <a:t> or week </a:t>
            </a:r>
            <a:r>
              <a:rPr lang="en-US" dirty="0" smtClean="0"/>
              <a:t>working together.</a:t>
            </a:r>
          </a:p>
          <a:p>
            <a:endParaRPr lang="en-US" dirty="0" smtClean="0"/>
          </a:p>
          <a:p>
            <a:r>
              <a:rPr lang="en-US" baseline="0" dirty="0" smtClean="0"/>
              <a:t>E</a:t>
            </a:r>
            <a:r>
              <a:rPr lang="en-US" b="1" baseline="0" dirty="0" smtClean="0"/>
              <a:t>X</a:t>
            </a:r>
            <a:r>
              <a:rPr lang="en-US" baseline="0" dirty="0" smtClean="0"/>
              <a:t>PECTATIONS  is the “X” in </a:t>
            </a:r>
            <a:r>
              <a:rPr lang="en-US" baseline="0" dirty="0" smtClean="0"/>
              <a:t>RX-OCR</a:t>
            </a:r>
            <a:endParaRPr lang="en-US" dirty="0" smtClean="0"/>
          </a:p>
          <a:p>
            <a:endParaRPr lang="en-US" dirty="0" smtClean="0"/>
          </a:p>
          <a:p>
            <a:endParaRPr lang="en-CA" dirty="0" smtClean="0"/>
          </a:p>
        </p:txBody>
      </p:sp>
      <p:sp>
        <p:nvSpPr>
          <p:cNvPr id="4" name="Slide Number Placeholder 3"/>
          <p:cNvSpPr>
            <a:spLocks noGrp="1"/>
          </p:cNvSpPr>
          <p:nvPr>
            <p:ph type="sldNum" sz="quarter" idx="10"/>
          </p:nvPr>
        </p:nvSpPr>
        <p:spPr/>
        <p:txBody>
          <a:bodyPr/>
          <a:lstStyle/>
          <a:p>
            <a:fld id="{C363E9D8-54C9-C64E-AA8F-4430CA68FE93}"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955127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Observation</a:t>
            </a:r>
            <a:r>
              <a:rPr lang="en-US" baseline="0" dirty="0" smtClean="0"/>
              <a:t> is the cornerstone to workplace-based assessment and being able to provide coaching feedback. </a:t>
            </a:r>
            <a:r>
              <a:rPr lang="en-US" dirty="0"/>
              <a:t>The workplace is ideally suited for learning by doing. </a:t>
            </a:r>
          </a:p>
          <a:p>
            <a:endParaRPr lang="en-US" dirty="0" smtClean="0"/>
          </a:p>
          <a:p>
            <a:r>
              <a:rPr lang="en-US" dirty="0" smtClean="0"/>
              <a:t>Clinical</a:t>
            </a:r>
            <a:r>
              <a:rPr lang="en-US" baseline="0" dirty="0" smtClean="0"/>
              <a:t> </a:t>
            </a:r>
            <a:r>
              <a:rPr lang="en-US" dirty="0" smtClean="0"/>
              <a:t>experiences </a:t>
            </a:r>
            <a:r>
              <a:rPr lang="en-CA" dirty="0" smtClean="0"/>
              <a:t>may be short in duration</a:t>
            </a:r>
            <a:r>
              <a:rPr lang="en-CA" baseline="0" dirty="0" smtClean="0"/>
              <a:t> (e.g. </a:t>
            </a:r>
            <a:r>
              <a:rPr lang="en-CA" dirty="0" smtClean="0"/>
              <a:t>a resident spending one half</a:t>
            </a:r>
            <a:r>
              <a:rPr lang="en-CA" baseline="0" dirty="0" smtClean="0"/>
              <a:t> day clinic with a particular staff clinician). </a:t>
            </a:r>
            <a:r>
              <a:rPr lang="en-US" dirty="0" smtClean="0"/>
              <a:t>However,</a:t>
            </a:r>
            <a:r>
              <a:rPr lang="en-US" baseline="0" dirty="0" smtClean="0"/>
              <a:t> such short duration clinical experiences DO NOT negate the possibility for “Coaching in the Moment”.  It is essential that observations are made and suggestions for improvement given.  </a:t>
            </a:r>
          </a:p>
          <a:p>
            <a:endParaRPr lang="en-US" baseline="0" dirty="0" smtClean="0"/>
          </a:p>
          <a:p>
            <a:pPr defTabSz="931774">
              <a:defRPr/>
            </a:pPr>
            <a:r>
              <a:rPr lang="en-US" dirty="0" smtClean="0"/>
              <a:t>Related</a:t>
            </a:r>
            <a:r>
              <a:rPr lang="en-US" baseline="0" dirty="0" smtClean="0"/>
              <a:t> </a:t>
            </a:r>
            <a:r>
              <a:rPr lang="en-US" dirty="0" smtClean="0"/>
              <a:t>to clinic set up and flow, some of the direct observation of a resident may be more related to a clinical work task(s) needing to be done.  In other words, what may be observed would be related more to the patient’s presenting</a:t>
            </a:r>
            <a:r>
              <a:rPr lang="en-US" baseline="0" dirty="0" smtClean="0"/>
              <a:t> condition </a:t>
            </a:r>
            <a:r>
              <a:rPr lang="en-US" dirty="0" smtClean="0"/>
              <a:t>rather than to the specific learning goals that were initially discussed.  However, the resident’s goals and objectives (possibly the EPA being worked on) do need to be taken into account, and might require specific planned observations.  </a:t>
            </a:r>
          </a:p>
          <a:p>
            <a:endParaRPr lang="en-US" dirty="0" smtClean="0"/>
          </a:p>
          <a:p>
            <a:pPr defTabSz="931774">
              <a:defRPr/>
            </a:pPr>
            <a:endParaRPr lang="en-US" dirty="0" smtClean="0"/>
          </a:p>
          <a:p>
            <a:r>
              <a:rPr lang="en-US" b="1" baseline="0" dirty="0" smtClean="0"/>
              <a:t>O</a:t>
            </a:r>
            <a:r>
              <a:rPr lang="en-US" baseline="0" dirty="0" smtClean="0"/>
              <a:t>BSERVE is the ‘O’ in </a:t>
            </a:r>
            <a:r>
              <a:rPr lang="en-US" baseline="0" dirty="0" smtClean="0"/>
              <a:t>RX-OCR</a:t>
            </a:r>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C363E9D8-54C9-C64E-AA8F-4430CA68FE93}"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781762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baseline="0" dirty="0" smtClean="0"/>
              <a:t>FACILITATOR TIP: Your colleagues may have doubts about the practicality of “directly observing” everything all of the time for CBD. This slide is meant to reassure them that they don’t have to: indirect observation is ok too.</a:t>
            </a:r>
          </a:p>
          <a:p>
            <a:endParaRPr lang="en-CA" b="1" baseline="0" dirty="0" smtClean="0"/>
          </a:p>
          <a:p>
            <a:r>
              <a:rPr lang="en-US" dirty="0" smtClean="0"/>
              <a:t>Direct observation of performance (i.e. when a clinician is watching the work being done – in real time or asynchronously, for example via video recording)  is of paramount importance and needs to make up a substantive proportion of the observation of work that takes place.  </a:t>
            </a:r>
          </a:p>
          <a:p>
            <a:endParaRPr lang="en-US" dirty="0" smtClean="0"/>
          </a:p>
          <a:p>
            <a:r>
              <a:rPr lang="en-US" dirty="0" smtClean="0"/>
              <a:t>However, this is not to say it is the only form of observation of work.</a:t>
            </a:r>
            <a:r>
              <a:rPr lang="en-US" baseline="0" dirty="0" smtClean="0"/>
              <a:t>  </a:t>
            </a:r>
          </a:p>
          <a:p>
            <a:endParaRPr lang="en-US" baseline="0" dirty="0" smtClean="0"/>
          </a:p>
          <a:p>
            <a:r>
              <a:rPr lang="en-US" baseline="0" dirty="0" smtClean="0"/>
              <a:t>O</a:t>
            </a:r>
            <a:r>
              <a:rPr lang="en-US" dirty="0" smtClean="0"/>
              <a:t>n some occasions, observation may occur indirectly.  An example of an indirect observation of work includes review of products of the learner’s work.  For example, a review of clinical notes, presentations, or written reflections would be indirect observations of a learner’s work.  Additionally, another form of an indirect observation would be observations from secondary sources, such as in a multi-source feedback process. In this case, the observation of performance or work is done by someone else: another clinician, staff, patient or family but communicated back to the clinician working directly with the resident.</a:t>
            </a:r>
          </a:p>
          <a:p>
            <a:endParaRPr lang="en-US" dirty="0"/>
          </a:p>
        </p:txBody>
      </p:sp>
      <p:sp>
        <p:nvSpPr>
          <p:cNvPr id="4" name="Slide Number Placeholder 3"/>
          <p:cNvSpPr>
            <a:spLocks noGrp="1"/>
          </p:cNvSpPr>
          <p:nvPr>
            <p:ph type="sldNum" sz="quarter" idx="10"/>
          </p:nvPr>
        </p:nvSpPr>
        <p:spPr/>
        <p:txBody>
          <a:bodyPr/>
          <a:lstStyle/>
          <a:p>
            <a:fld id="{C363E9D8-54C9-C64E-AA8F-4430CA68FE93}" type="slidenum">
              <a:rPr lang="en-US" smtClean="0"/>
              <a:pPr/>
              <a:t>18</a:t>
            </a:fld>
            <a:endParaRPr lang="en-US" dirty="0"/>
          </a:p>
        </p:txBody>
      </p:sp>
    </p:spTree>
    <p:extLst>
      <p:ext uri="{BB962C8B-B14F-4D97-AF65-F5344CB8AC3E}">
        <p14:creationId xmlns:p14="http://schemas.microsoft.com/office/powerpoint/2010/main" val="4251428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Critical to the process</a:t>
            </a:r>
            <a:r>
              <a:rPr lang="en-US" baseline="0" dirty="0" smtClean="0"/>
              <a:t> is the </a:t>
            </a:r>
            <a:r>
              <a:rPr lang="en-US" dirty="0" smtClean="0"/>
              <a:t>dialogue that must occur between the clinician and the resident once</a:t>
            </a:r>
            <a:r>
              <a:rPr lang="en-US" baseline="0" dirty="0" smtClean="0"/>
              <a:t> the clinician has observed the resident or the resident’s work</a:t>
            </a:r>
            <a:r>
              <a:rPr lang="en-US" dirty="0" smtClean="0"/>
              <a:t>.</a:t>
            </a:r>
            <a:r>
              <a:rPr lang="en-US" baseline="0" dirty="0" smtClean="0"/>
              <a:t> </a:t>
            </a:r>
          </a:p>
          <a:p>
            <a:endParaRPr lang="en-US" baseline="0" dirty="0" smtClean="0"/>
          </a:p>
          <a:p>
            <a:r>
              <a:rPr lang="en-US" dirty="0" smtClean="0"/>
              <a:t>The purpose of this </a:t>
            </a:r>
            <a:r>
              <a:rPr lang="en-US" dirty="0" smtClean="0"/>
              <a:t>coaching conversation </a:t>
            </a:r>
            <a:r>
              <a:rPr lang="en-US" dirty="0" smtClean="0"/>
              <a:t>is </a:t>
            </a:r>
            <a:r>
              <a:rPr lang="en-US" u="none" dirty="0" smtClean="0"/>
              <a:t>to ensure the resident understands </a:t>
            </a:r>
            <a:r>
              <a:rPr lang="en-US" dirty="0" smtClean="0"/>
              <a:t>how improvements could be made. This is “</a:t>
            </a:r>
            <a:r>
              <a:rPr lang="en-US" b="1" dirty="0" smtClean="0"/>
              <a:t>coaching feedback”</a:t>
            </a:r>
            <a:r>
              <a:rPr lang="en-US" dirty="0" smtClean="0"/>
              <a:t>.</a:t>
            </a:r>
          </a:p>
          <a:p>
            <a:endParaRPr lang="en-US" dirty="0" smtClean="0"/>
          </a:p>
          <a:p>
            <a:r>
              <a:rPr lang="en-US" dirty="0" smtClean="0"/>
              <a:t>This type of coaching conversation would happen, most often, after the particular work task was completed but still “in the moment” of that clinical experience.   </a:t>
            </a:r>
          </a:p>
          <a:p>
            <a:endParaRPr lang="en-US" dirty="0" smtClean="0"/>
          </a:p>
          <a:p>
            <a:r>
              <a:rPr lang="en-US" dirty="0" smtClean="0"/>
              <a:t>In some instances, this feedback may be offered as the work is being done with the clinician providing real time coaching in the moment. This, of course, needs to be agreed upon by the resident and the clinician prior to the observation occurring and is dependent on the context.  </a:t>
            </a:r>
          </a:p>
          <a:p>
            <a:endParaRPr lang="en-US" dirty="0" smtClean="0"/>
          </a:p>
          <a:p>
            <a:r>
              <a:rPr lang="en-US" b="1" baseline="0" dirty="0" smtClean="0"/>
              <a:t>C</a:t>
            </a:r>
            <a:r>
              <a:rPr lang="en-US" baseline="0" dirty="0" smtClean="0"/>
              <a:t>OACH </a:t>
            </a:r>
            <a:r>
              <a:rPr lang="en-US" baseline="0" dirty="0" smtClean="0"/>
              <a:t>is the ‘C’ in </a:t>
            </a:r>
            <a:r>
              <a:rPr lang="en-US" baseline="0" dirty="0" smtClean="0"/>
              <a:t>RX-OCR</a:t>
            </a:r>
            <a:endParaRPr lang="en-US" dirty="0" smtClean="0"/>
          </a:p>
        </p:txBody>
      </p:sp>
      <p:sp>
        <p:nvSpPr>
          <p:cNvPr id="4" name="Slide Number Placeholder 3"/>
          <p:cNvSpPr>
            <a:spLocks noGrp="1"/>
          </p:cNvSpPr>
          <p:nvPr>
            <p:ph type="sldNum" sz="quarter" idx="10"/>
          </p:nvPr>
        </p:nvSpPr>
        <p:spPr/>
        <p:txBody>
          <a:bodyPr/>
          <a:lstStyle/>
          <a:p>
            <a:fld id="{C363E9D8-54C9-C64E-AA8F-4430CA68FE93}" type="slidenum">
              <a:rPr lang="en-US" smtClean="0"/>
              <a:pPr/>
              <a:t>19</a:t>
            </a:fld>
            <a:endParaRPr lang="en-US" dirty="0"/>
          </a:p>
        </p:txBody>
      </p:sp>
    </p:spTree>
    <p:extLst>
      <p:ext uri="{BB962C8B-B14F-4D97-AF65-F5344CB8AC3E}">
        <p14:creationId xmlns:p14="http://schemas.microsoft.com/office/powerpoint/2010/main" val="2983850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solidFill>
                  <a:schemeClr val="tx1"/>
                </a:solidFill>
              </a:rPr>
              <a:t>Special thanks to the following individuals who contributed to the development of this module:</a:t>
            </a:r>
          </a:p>
          <a:p>
            <a:pPr marL="171450" indent="-171450">
              <a:buFont typeface="Arial" panose="020B0604020202020204" pitchFamily="34" charset="0"/>
              <a:buChar char="•"/>
            </a:pPr>
            <a:r>
              <a:rPr lang="en-CA" sz="1200" dirty="0" smtClean="0"/>
              <a:t>Denyse Richardson, MD, MEd, FRCPC</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t>Carol Aschenbrener,</a:t>
            </a:r>
            <a:r>
              <a:rPr lang="en-CA" sz="1200" baseline="0" dirty="0" smtClean="0"/>
              <a:t> </a:t>
            </a:r>
            <a:r>
              <a:rPr lang="en-US" sz="1200" dirty="0" smtClean="0"/>
              <a:t>MD; Former Chief Medical Education Officer, AAMC (retired); currently Executive Coach</a:t>
            </a:r>
            <a:endParaRPr lang="en-CA" sz="1200" dirty="0" smtClean="0"/>
          </a:p>
          <a:p>
            <a:pPr marL="171450" indent="-171450">
              <a:buFont typeface="Arial" panose="020B0604020202020204" pitchFamily="34" charset="0"/>
              <a:buChar char="•"/>
            </a:pPr>
            <a:r>
              <a:rPr lang="en-CA" sz="1200" dirty="0" smtClean="0"/>
              <a:t>Farhan Bhanji, MD, MHPE, FRCPC</a:t>
            </a:r>
          </a:p>
          <a:p>
            <a:pPr marL="171450" indent="-171450">
              <a:buFont typeface="Arial" panose="020B0604020202020204" pitchFamily="34" charset="0"/>
              <a:buChar char="•"/>
            </a:pPr>
            <a:r>
              <a:rPr lang="en-CA" sz="1200" dirty="0" smtClean="0"/>
              <a:t>Marissa Bonyun, MD, MEd</a:t>
            </a:r>
          </a:p>
          <a:p>
            <a:pPr marL="171450" indent="-171450">
              <a:buFont typeface="Arial" panose="020B0604020202020204" pitchFamily="34" charset="0"/>
              <a:buChar char="•"/>
            </a:pPr>
            <a:r>
              <a:rPr lang="en-CA" sz="1200" dirty="0" smtClean="0"/>
              <a:t>Rose Hatala, </a:t>
            </a:r>
            <a:r>
              <a:rPr lang="en-CA" sz="1200" b="0" i="0" kern="1200" dirty="0" smtClean="0">
                <a:solidFill>
                  <a:schemeClr val="tx1"/>
                </a:solidFill>
                <a:latin typeface="+mn-lt"/>
                <a:ea typeface="+mn-ea"/>
                <a:cs typeface="+mn-cs"/>
              </a:rPr>
              <a:t>MD, MSc, FRCPC</a:t>
            </a:r>
            <a:endParaRPr lang="en-CA" sz="1200" dirty="0" smtClean="0"/>
          </a:p>
          <a:p>
            <a:pPr marL="171450" indent="-171450">
              <a:buFont typeface="Arial" panose="020B0604020202020204" pitchFamily="34" charset="0"/>
              <a:buChar char="•"/>
              <a:defRPr/>
            </a:pPr>
            <a:r>
              <a:rPr lang="en-CA" sz="1200" dirty="0" smtClean="0"/>
              <a:t>Shelley Ross, PhD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t>Joan Sargeant, MEd, PhD </a:t>
            </a:r>
          </a:p>
          <a:p>
            <a:pPr marL="171450" indent="-171450">
              <a:buFont typeface="Arial" panose="020B0604020202020204" pitchFamily="34" charset="0"/>
              <a:buChar char="•"/>
              <a:defRPr/>
            </a:pPr>
            <a:r>
              <a:rPr lang="en-CA" sz="1200" dirty="0" smtClean="0"/>
              <a:t>Shirley Schipper, MD</a:t>
            </a:r>
            <a:r>
              <a:rPr lang="en-CA" sz="1200" smtClean="0"/>
              <a:t>, CCFP,</a:t>
            </a:r>
            <a:r>
              <a:rPr lang="en-CA" sz="1200" baseline="0" smtClean="0"/>
              <a:t> </a:t>
            </a:r>
            <a:r>
              <a:rPr lang="en-CA" sz="1200" kern="1200" smtClean="0">
                <a:solidFill>
                  <a:schemeClr val="tx1"/>
                </a:solidFill>
                <a:effectLst/>
                <a:latin typeface="+mn-lt"/>
                <a:ea typeface="+mn-ea"/>
                <a:cs typeface="+mn-cs"/>
              </a:rPr>
              <a:t>FCFP</a:t>
            </a:r>
            <a:endParaRPr lang="en-CA" sz="1200" dirty="0" smtClean="0"/>
          </a:p>
          <a:p>
            <a:pPr marL="171450" lvl="0" indent="-171450">
              <a:buFont typeface="Arial" panose="020B0604020202020204" pitchFamily="34" charset="0"/>
              <a:buChar char="•"/>
              <a:defRPr/>
            </a:pPr>
            <a:r>
              <a:rPr lang="en-US" sz="1200" dirty="0" smtClean="0"/>
              <a:t>Chris Watling MD, MMEd, PhD, FRCP(C)</a:t>
            </a:r>
          </a:p>
          <a:p>
            <a:pPr marL="171450" lvl="0" indent="-171450">
              <a:buFont typeface="Arial" panose="020B0604020202020204" pitchFamily="34" charset="0"/>
              <a:buNone/>
              <a:defRPr/>
            </a:pPr>
            <a:endParaRPr lang="en-US" sz="1200" baseline="0" dirty="0" smtClean="0"/>
          </a:p>
          <a:p>
            <a:pPr marL="171450" lvl="0" indent="-171450">
              <a:buFont typeface="Arial" panose="020B0604020202020204" pitchFamily="34" charset="0"/>
              <a:buNone/>
              <a:defRPr/>
            </a:pPr>
            <a:r>
              <a:rPr lang="en-US" baseline="0" dirty="0" smtClean="0"/>
              <a:t>This group included clinicians, a resident, education researchers and an executive coach.</a:t>
            </a:r>
            <a:endParaRPr lang="en-US" dirty="0" smtClean="0"/>
          </a:p>
        </p:txBody>
      </p:sp>
      <p:sp>
        <p:nvSpPr>
          <p:cNvPr id="4" name="Slide Number Placeholder 3"/>
          <p:cNvSpPr>
            <a:spLocks noGrp="1"/>
          </p:cNvSpPr>
          <p:nvPr>
            <p:ph type="sldNum" sz="quarter" idx="10"/>
          </p:nvPr>
        </p:nvSpPr>
        <p:spPr/>
        <p:txBody>
          <a:bodyPr/>
          <a:lstStyle/>
          <a:p>
            <a:fld id="{C363E9D8-54C9-C64E-AA8F-4430CA68FE93}" type="slidenum">
              <a:rPr lang="en-US" smtClean="0"/>
              <a:pPr/>
              <a:t>2</a:t>
            </a:fld>
            <a:endParaRPr lang="en-US" dirty="0"/>
          </a:p>
        </p:txBody>
      </p:sp>
    </p:spTree>
    <p:extLst>
      <p:ext uri="{BB962C8B-B14F-4D97-AF65-F5344CB8AC3E}">
        <p14:creationId xmlns:p14="http://schemas.microsoft.com/office/powerpoint/2010/main" val="2830925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Coaching is a form of teaching or </a:t>
            </a:r>
            <a:r>
              <a:rPr lang="en-US" b="1" dirty="0" smtClean="0"/>
              <a:t>competency</a:t>
            </a:r>
            <a:r>
              <a:rPr lang="en-US" b="1" baseline="0" dirty="0" smtClean="0"/>
              <a:t> focused </a:t>
            </a:r>
            <a:r>
              <a:rPr lang="en-US" b="1" dirty="0" smtClean="0"/>
              <a:t>instruction</a:t>
            </a:r>
            <a:r>
              <a:rPr lang="en-US" dirty="0" smtClean="0"/>
              <a:t>.</a:t>
            </a:r>
            <a:r>
              <a:rPr lang="en-US" baseline="0" dirty="0" smtClean="0"/>
              <a:t> </a:t>
            </a:r>
            <a:endParaRPr lang="en-US" dirty="0" smtClean="0"/>
          </a:p>
          <a:p>
            <a:endParaRPr lang="en-US" dirty="0" smtClean="0"/>
          </a:p>
          <a:p>
            <a:r>
              <a:rPr lang="en-US" dirty="0" smtClean="0"/>
              <a:t>Within education, coaching has been defined as “a one-to-one conversation focused on the enhancement of learning and development through increasing self-awareness and a sense of personal responsibility, where the coach facilitates the self-directed learning of the [learner] through questioning, active listening, and appropriate challenge in a supportive and encouraging climate.” </a:t>
            </a:r>
          </a:p>
          <a:p>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Coaching may also be inquiries being deliberately asked by the “coach” (front line clinician) to stimulate thinking of other factors or alternatives.  It is an exchange between the coach and the resident.  The resident</a:t>
            </a:r>
            <a:r>
              <a:rPr lang="en-US" baseline="0" dirty="0" smtClean="0"/>
              <a:t> </a:t>
            </a:r>
            <a:r>
              <a:rPr lang="en-US" dirty="0" smtClean="0"/>
              <a:t>may clarify what is being offered.  </a:t>
            </a:r>
          </a:p>
          <a:p>
            <a:endParaRPr lang="en-CA" dirty="0" smtClean="0"/>
          </a:p>
          <a:p>
            <a:r>
              <a:rPr lang="en-CA" dirty="0" smtClean="0"/>
              <a:t>Ref - </a:t>
            </a:r>
            <a:r>
              <a:rPr lang="en-US" dirty="0" smtClean="0"/>
              <a:t>Van Niewerburgh C: Coaching in Education: Getting Better Results for Students, Educators and Parents. London, Karnac Books, 2012.</a:t>
            </a:r>
          </a:p>
          <a:p>
            <a:r>
              <a:rPr lang="en-US" dirty="0" smtClean="0"/>
              <a:t>[learner]</a:t>
            </a:r>
            <a:r>
              <a:rPr lang="en-US" baseline="0" dirty="0" smtClean="0"/>
              <a:t> replaced coachee in verbatim definition.</a:t>
            </a:r>
          </a:p>
          <a:p>
            <a:endParaRPr lang="en-US" baseline="0" dirty="0" smtClean="0"/>
          </a:p>
        </p:txBody>
      </p:sp>
      <p:sp>
        <p:nvSpPr>
          <p:cNvPr id="4" name="Slide Number Placeholder 3"/>
          <p:cNvSpPr>
            <a:spLocks noGrp="1"/>
          </p:cNvSpPr>
          <p:nvPr>
            <p:ph type="sldNum" sz="quarter" idx="10"/>
          </p:nvPr>
        </p:nvSpPr>
        <p:spPr/>
        <p:txBody>
          <a:bodyPr/>
          <a:lstStyle/>
          <a:p>
            <a:fld id="{C363E9D8-54C9-C64E-AA8F-4430CA68FE93}" type="slidenum">
              <a:rPr lang="en-US" smtClean="0"/>
              <a:pPr/>
              <a:t>20</a:t>
            </a:fld>
            <a:endParaRPr lang="en-US" dirty="0"/>
          </a:p>
        </p:txBody>
      </p:sp>
    </p:spTree>
    <p:extLst>
      <p:ext uri="{BB962C8B-B14F-4D97-AF65-F5344CB8AC3E}">
        <p14:creationId xmlns:p14="http://schemas.microsoft.com/office/powerpoint/2010/main" val="495197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In</a:t>
            </a:r>
            <a:r>
              <a:rPr lang="en-US" baseline="0" dirty="0" smtClean="0"/>
              <a:t> the CBD Coaching Model we encourage clinicians to think of themselves as coaches, guiding learners </a:t>
            </a:r>
            <a:r>
              <a:rPr lang="en-CA" baseline="0" dirty="0" smtClean="0"/>
              <a:t>through a process that leads to performance enhancement. Coaches can help an individual to do a task better, develop a skill they don't yet possess or achieve a specific goal</a:t>
            </a:r>
            <a:r>
              <a:rPr lang="en-US" baseline="0" dirty="0" smtClean="0"/>
              <a:t>: </a:t>
            </a:r>
          </a:p>
          <a:p>
            <a:endParaRPr lang="en-US" baseline="0" dirty="0" smtClean="0"/>
          </a:p>
          <a:p>
            <a:pPr marL="174708" indent="-174708">
              <a:buFont typeface="Arial" panose="020B0604020202020204" pitchFamily="34" charset="0"/>
              <a:buChar char="•"/>
            </a:pPr>
            <a:r>
              <a:rPr lang="en-US" baseline="0" dirty="0" smtClean="0"/>
              <a:t>Like a good coach – clinical teachers must observe the resident practice a skill and then talk with the resident about what they saw.  When clinicians do this, they’re giving residents feedback on what went well and what didn’t, compared to an expected standard.  </a:t>
            </a:r>
          </a:p>
          <a:p>
            <a:pPr marL="174708" indent="-174708">
              <a:buFont typeface="Arial" panose="020B0604020202020204" pitchFamily="34" charset="0"/>
              <a:buChar char="•"/>
            </a:pPr>
            <a:endParaRPr lang="en-US" baseline="0" dirty="0" smtClean="0"/>
          </a:p>
          <a:p>
            <a:pPr marL="174708" indent="-174708" defTabSz="931774">
              <a:buFont typeface="Arial" panose="020B0604020202020204" pitchFamily="34" charset="0"/>
              <a:buChar char="•"/>
              <a:defRPr/>
            </a:pPr>
            <a:r>
              <a:rPr lang="en-US" baseline="0" dirty="0" smtClean="0"/>
              <a:t>The best coaches, though, continue the conversation with their athletes – they also discuss expectations for improvement and they identify specific things that the athlete can do to meet those expectations. </a:t>
            </a:r>
            <a:r>
              <a:rPr lang="en-CA" baseline="0" dirty="0" smtClean="0"/>
              <a:t>Coaching helps a resident understand what adjustments and modifications will allow them to progress to the next level of capability/proficiency.  </a:t>
            </a:r>
          </a:p>
          <a:p>
            <a:pPr marL="174708" indent="-174708" defTabSz="931774">
              <a:buFont typeface="Arial" panose="020B0604020202020204" pitchFamily="34" charset="0"/>
              <a:buNone/>
              <a:defRPr/>
            </a:pPr>
            <a:endParaRPr lang="en-CA" baseline="0" dirty="0" smtClean="0"/>
          </a:p>
          <a:p>
            <a:pPr marL="174708" indent="-174708">
              <a:buFont typeface="Arial" panose="020B0604020202020204" pitchFamily="34" charset="0"/>
              <a:buNone/>
            </a:pPr>
            <a:r>
              <a:rPr lang="en-US" b="1" baseline="0" dirty="0" smtClean="0"/>
              <a:t>F</a:t>
            </a:r>
            <a:r>
              <a:rPr lang="en-US" b="1" dirty="0" smtClean="0"/>
              <a:t>eedback </a:t>
            </a:r>
            <a:r>
              <a:rPr lang="en-US" dirty="0" smtClean="0"/>
              <a:t>is defined as ‘'Specific information about the comparison between an</a:t>
            </a:r>
            <a:r>
              <a:rPr lang="en-US" baseline="0" dirty="0" smtClean="0"/>
              <a:t> </a:t>
            </a:r>
            <a:r>
              <a:rPr lang="en-US" dirty="0" smtClean="0"/>
              <a:t>observed performance and an expected standard, given with </a:t>
            </a:r>
            <a:r>
              <a:rPr lang="en-US" b="1" dirty="0" smtClean="0"/>
              <a:t>the intent </a:t>
            </a:r>
            <a:r>
              <a:rPr lang="en-US" dirty="0" smtClean="0"/>
              <a:t>to improve the trainee's performance.”</a:t>
            </a:r>
          </a:p>
          <a:p>
            <a:pPr marL="174708" indent="-174708">
              <a:buFont typeface="Arial" panose="020B0604020202020204" pitchFamily="34" charset="0"/>
              <a:buNone/>
            </a:pPr>
            <a:r>
              <a:rPr lang="en-US" b="1" dirty="0" smtClean="0"/>
              <a:t>Coaching feedback</a:t>
            </a:r>
            <a:r>
              <a:rPr lang="en-US" baseline="0" dirty="0" smtClean="0"/>
              <a:t> is </a:t>
            </a:r>
            <a:r>
              <a:rPr lang="en-US" dirty="0" smtClean="0"/>
              <a:t>more than simply</a:t>
            </a:r>
            <a:r>
              <a:rPr lang="en-US" baseline="0" dirty="0" smtClean="0"/>
              <a:t> providing information, coaching feedback </a:t>
            </a:r>
            <a:r>
              <a:rPr lang="en-US" dirty="0" smtClean="0"/>
              <a:t>defines specific, actionable improvements that the resident can make and suggestions for how such improvements can be accomplished.</a:t>
            </a:r>
            <a:r>
              <a:rPr lang="en-US" baseline="0" dirty="0" smtClean="0"/>
              <a:t> </a:t>
            </a:r>
          </a:p>
          <a:p>
            <a:pPr marL="174708" indent="-174708">
              <a:buFont typeface="Arial" panose="020B0604020202020204" pitchFamily="34" charset="0"/>
              <a:buNone/>
            </a:pPr>
            <a:endParaRPr lang="en-US" baseline="0" dirty="0" smtClean="0"/>
          </a:p>
          <a:p>
            <a:pPr marL="174708" indent="-174708">
              <a:buFont typeface="Arial" panose="020B0604020202020204" pitchFamily="34" charset="0"/>
              <a:buChar char="•"/>
            </a:pPr>
            <a:r>
              <a:rPr lang="en-US" baseline="0" dirty="0" smtClean="0"/>
              <a:t>The CBD Coaching Model wants clinician teachers (observers) to aim towards the outer ring of this diagram (i.e. where the observer becomes a coach who offers the learner explicit, actionable suggestions for improvement). </a:t>
            </a:r>
          </a:p>
        </p:txBody>
      </p:sp>
      <p:sp>
        <p:nvSpPr>
          <p:cNvPr id="4" name="Slide Number Placeholder 3"/>
          <p:cNvSpPr>
            <a:spLocks noGrp="1"/>
          </p:cNvSpPr>
          <p:nvPr>
            <p:ph type="sldNum" sz="quarter" idx="10"/>
          </p:nvPr>
        </p:nvSpPr>
        <p:spPr/>
        <p:txBody>
          <a:bodyPr/>
          <a:lstStyle/>
          <a:p>
            <a:fld id="{C363E9D8-54C9-C64E-AA8F-4430CA68FE93}" type="slidenum">
              <a:rPr lang="en-US" smtClean="0"/>
              <a:pPr/>
              <a:t>21</a:t>
            </a:fld>
            <a:endParaRPr lang="en-US" dirty="0"/>
          </a:p>
        </p:txBody>
      </p:sp>
    </p:spTree>
    <p:extLst>
      <p:ext uri="{BB962C8B-B14F-4D97-AF65-F5344CB8AC3E}">
        <p14:creationId xmlns:p14="http://schemas.microsoft.com/office/powerpoint/2010/main" val="4206168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final but essential step to the CinM</a:t>
            </a:r>
            <a:r>
              <a:rPr lang="en-US" baseline="0" dirty="0" smtClean="0"/>
              <a:t> </a:t>
            </a:r>
            <a:r>
              <a:rPr lang="en-US" dirty="0" smtClean="0"/>
              <a:t>process is for the clinician to take a few minutes to document a summary of the coaching feedback dialogue that takes place</a:t>
            </a:r>
            <a:r>
              <a:rPr lang="en-US" baseline="0" dirty="0" smtClean="0"/>
              <a:t> (</a:t>
            </a:r>
            <a:r>
              <a:rPr lang="en-US" dirty="0" smtClean="0"/>
              <a:t>at least some of the time) </a:t>
            </a:r>
            <a:r>
              <a:rPr lang="en-US" baseline="0" dirty="0" smtClean="0"/>
              <a:t>in the resident portfolio</a:t>
            </a:r>
            <a:r>
              <a:rPr lang="en-US" dirty="0" smtClean="0"/>
              <a:t>.  </a:t>
            </a:r>
          </a:p>
          <a:p>
            <a:endParaRPr lang="en-US" dirty="0" smtClean="0"/>
          </a:p>
          <a:p>
            <a:pPr defTabSz="931774">
              <a:defRPr/>
            </a:pPr>
            <a:r>
              <a:rPr lang="en-US" dirty="0" smtClean="0"/>
              <a:t>Every coaching interaction might not be documented in</a:t>
            </a:r>
            <a:r>
              <a:rPr lang="en-US" baseline="0" dirty="0" smtClean="0"/>
              <a:t> clinical experiences of longer duration, </a:t>
            </a:r>
            <a:r>
              <a:rPr lang="en-US" dirty="0" smtClean="0"/>
              <a:t>but a representative sample of the observations during that clinical time period is essential.  For short duration clinical  experiences </a:t>
            </a:r>
            <a:r>
              <a:rPr lang="en-CA" dirty="0" smtClean="0"/>
              <a:t>(i.e. a resident spending</a:t>
            </a:r>
            <a:r>
              <a:rPr lang="en-CA" baseline="0" dirty="0" smtClean="0"/>
              <a:t> only </a:t>
            </a:r>
            <a:r>
              <a:rPr lang="en-CA" dirty="0" smtClean="0"/>
              <a:t>one half</a:t>
            </a:r>
            <a:r>
              <a:rPr lang="en-CA" baseline="0" dirty="0" smtClean="0"/>
              <a:t> day clinic with a particular staff clinician) the goal should be for at least one coaching conversation to be recorded.  I</a:t>
            </a:r>
            <a:r>
              <a:rPr lang="en-US" dirty="0" smtClean="0"/>
              <a:t>n</a:t>
            </a:r>
            <a:r>
              <a:rPr lang="en-US" baseline="0" dirty="0" smtClean="0"/>
              <a:t> some instances, more than one observation of work and coaching opportunity might occur in one clinic and could be documented.</a:t>
            </a:r>
            <a:r>
              <a:rPr lang="en-US" dirty="0" smtClean="0"/>
              <a:t>   </a:t>
            </a:r>
          </a:p>
          <a:p>
            <a:pPr defTabSz="931774">
              <a:defRPr/>
            </a:pPr>
            <a:endParaRPr lang="en-US" dirty="0" smtClean="0"/>
          </a:p>
          <a:p>
            <a:pPr defTabSz="931774">
              <a:defRPr/>
            </a:pPr>
            <a:r>
              <a:rPr lang="en-US" baseline="0" dirty="0" smtClean="0"/>
              <a:t>It is not critical t</a:t>
            </a:r>
            <a:r>
              <a:rPr lang="en-CA" dirty="0" smtClean="0"/>
              <a:t>hat the </a:t>
            </a:r>
            <a:r>
              <a:rPr lang="en-US" dirty="0" smtClean="0"/>
              <a:t>clinician know whether</a:t>
            </a:r>
            <a:r>
              <a:rPr lang="en-US" baseline="0" dirty="0" smtClean="0"/>
              <a:t> what was observed is</a:t>
            </a:r>
            <a:r>
              <a:rPr lang="en-US" dirty="0" smtClean="0"/>
              <a:t> a representative performance of a task</a:t>
            </a:r>
            <a:r>
              <a:rPr lang="en-US" baseline="0" dirty="0" smtClean="0"/>
              <a:t> for a particular learner.  Documenting observations and suggestions for improvement, whether representative or an outlier execution of a task, helps create a comprehensive illustration of competence. A</a:t>
            </a:r>
            <a:r>
              <a:rPr lang="en-US" dirty="0" smtClean="0"/>
              <a:t>ny one observation leading</a:t>
            </a:r>
            <a:r>
              <a:rPr lang="en-US" baseline="0" dirty="0" smtClean="0"/>
              <a:t> to </a:t>
            </a:r>
            <a:r>
              <a:rPr lang="en-US" dirty="0" smtClean="0"/>
              <a:t>Coaching</a:t>
            </a:r>
            <a:r>
              <a:rPr lang="en-US" baseline="0" dirty="0" smtClean="0"/>
              <a:t> in the Moment</a:t>
            </a:r>
            <a:r>
              <a:rPr lang="en-US" dirty="0" smtClean="0"/>
              <a:t> is not high stakes and will not lead to grave consequences, but</a:t>
            </a:r>
            <a:r>
              <a:rPr lang="en-US" baseline="0" dirty="0" smtClean="0"/>
              <a:t> </a:t>
            </a:r>
            <a:r>
              <a:rPr lang="en-US" dirty="0" smtClean="0"/>
              <a:t>is part of the process to support resident development and progress.</a:t>
            </a:r>
          </a:p>
          <a:p>
            <a:pPr defTabSz="931774">
              <a:defRPr/>
            </a:pPr>
            <a:endParaRPr lang="en-US" dirty="0" smtClean="0"/>
          </a:p>
          <a:p>
            <a:r>
              <a:rPr lang="en-US" dirty="0" smtClean="0"/>
              <a:t>Whether or not a clinician documents</a:t>
            </a:r>
            <a:r>
              <a:rPr lang="en-US" baseline="0" dirty="0" smtClean="0"/>
              <a:t> an encounter does not </a:t>
            </a:r>
            <a:r>
              <a:rPr lang="en-US" dirty="0" smtClean="0"/>
              <a:t>restrict the resident from making their own record of the feedback and suggestions given, including their personal reflections on how it was helpful for and/or integrated into their practice performance.</a:t>
            </a:r>
          </a:p>
          <a:p>
            <a:endParaRPr lang="en-US" dirty="0" smtClean="0"/>
          </a:p>
          <a:p>
            <a:r>
              <a:rPr lang="en-US" dirty="0" smtClean="0"/>
              <a:t>RECORD </a:t>
            </a:r>
            <a:r>
              <a:rPr lang="en-US" dirty="0" smtClean="0"/>
              <a:t>is</a:t>
            </a:r>
            <a:r>
              <a:rPr lang="en-US" baseline="0" dirty="0" smtClean="0"/>
              <a:t> </a:t>
            </a:r>
            <a:r>
              <a:rPr lang="en-US" baseline="0" dirty="0" smtClean="0"/>
              <a:t>the second ‘R’ </a:t>
            </a:r>
            <a:r>
              <a:rPr lang="en-US" baseline="0" dirty="0" smtClean="0"/>
              <a:t>in </a:t>
            </a:r>
            <a:r>
              <a:rPr lang="en-US" baseline="0" dirty="0" smtClean="0"/>
              <a:t>RX-OCR</a:t>
            </a:r>
            <a:endParaRPr lang="en-US" dirty="0" smtClean="0"/>
          </a:p>
          <a:p>
            <a:endParaRPr lang="en-US" dirty="0"/>
          </a:p>
        </p:txBody>
      </p:sp>
      <p:sp>
        <p:nvSpPr>
          <p:cNvPr id="4" name="Slide Number Placeholder 3"/>
          <p:cNvSpPr>
            <a:spLocks noGrp="1"/>
          </p:cNvSpPr>
          <p:nvPr>
            <p:ph type="sldNum" sz="quarter" idx="10"/>
          </p:nvPr>
        </p:nvSpPr>
        <p:spPr/>
        <p:txBody>
          <a:bodyPr/>
          <a:lstStyle/>
          <a:p>
            <a:fld id="{C363E9D8-54C9-C64E-AA8F-4430CA68FE93}" type="slidenum">
              <a:rPr lang="en-US" smtClean="0"/>
              <a:pPr/>
              <a:t>22</a:t>
            </a:fld>
            <a:endParaRPr lang="en-US" dirty="0"/>
          </a:p>
        </p:txBody>
      </p:sp>
    </p:spTree>
    <p:extLst>
      <p:ext uri="{BB962C8B-B14F-4D97-AF65-F5344CB8AC3E}">
        <p14:creationId xmlns:p14="http://schemas.microsoft.com/office/powerpoint/2010/main" val="1004606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Font typeface="+mj-lt"/>
              <a:buNone/>
            </a:pPr>
            <a:r>
              <a:rPr lang="en-CA" baseline="0" dirty="0" smtClean="0"/>
              <a:t>Now we’ll look at the second Coaching component of the Coaching Model: Coaching over Time.</a:t>
            </a:r>
          </a:p>
          <a:p>
            <a:endParaRPr lang="en-CA" baseline="0" dirty="0" smtClean="0"/>
          </a:p>
        </p:txBody>
      </p:sp>
      <p:sp>
        <p:nvSpPr>
          <p:cNvPr id="4" name="Slide Number Placeholder 3"/>
          <p:cNvSpPr>
            <a:spLocks noGrp="1"/>
          </p:cNvSpPr>
          <p:nvPr>
            <p:ph type="sldNum" sz="quarter" idx="10"/>
          </p:nvPr>
        </p:nvSpPr>
        <p:spPr/>
        <p:txBody>
          <a:bodyPr/>
          <a:lstStyle/>
          <a:p>
            <a:fld id="{C363E9D8-54C9-C64E-AA8F-4430CA68FE93}"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342553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baseline="0" dirty="0" smtClean="0"/>
              <a:t>FACILITATOR TIP: Each program is likely to operationalize the concept of “coaching over time” a bit differently.  No matter how you do it (i.e. whether the PD takes on this role or a faculty advisor or some other person), the important thing is that your program recognizes and supports a longer-term relationship between the learner and someone who can help guide their learning over time. </a:t>
            </a:r>
          </a:p>
          <a:p>
            <a:endParaRPr lang="en-CA"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u="none" baseline="0" dirty="0" smtClean="0"/>
              <a:t>Coaching over Time calls for a longitudinal educational partnership between a clinician and resident. This relationship is for the purpose of progression of competence and development of lifelong learning skills (for eventual self-regulated learning). </a:t>
            </a:r>
            <a:r>
              <a:rPr lang="en-US" dirty="0" smtClean="0"/>
              <a:t>This clinician-resident relationship lasts longer than any one clinical experience, and this extended period of time would allow for the relationship to be deeper than the clinician-resident relationship formed during Coaching in the Moment.  </a:t>
            </a:r>
          </a:p>
          <a:p>
            <a:endParaRPr lang="en-CA" u="none" baseline="0" dirty="0" smtClean="0"/>
          </a:p>
          <a:p>
            <a:r>
              <a:rPr lang="en-CA" u="none" baseline="0" dirty="0" smtClean="0"/>
              <a:t>Coaching over </a:t>
            </a:r>
            <a:r>
              <a:rPr lang="en-CA" b="0" u="none" baseline="0" dirty="0" smtClean="0"/>
              <a:t>Time involves deep, authentic and reflective </a:t>
            </a:r>
            <a:r>
              <a:rPr lang="en-CA" u="none" baseline="0" dirty="0" smtClean="0"/>
              <a:t>discussions, sees and addresses patterns, and plans how to address gaps and issues.  Given the potential content of such discussions, assuring a safe learning environment is essential. This role could be filled by a program director, faculty advisor (optional), etc.</a:t>
            </a:r>
          </a:p>
          <a:p>
            <a:endParaRPr lang="en-CA" u="none" baseline="0" dirty="0" smtClean="0"/>
          </a:p>
          <a:p>
            <a:r>
              <a:rPr lang="en-US" dirty="0" smtClean="0"/>
              <a:t>While Coaching in the Moment</a:t>
            </a:r>
            <a:r>
              <a:rPr lang="en-US" baseline="0" dirty="0" smtClean="0"/>
              <a:t> </a:t>
            </a:r>
            <a:r>
              <a:rPr lang="en-US" dirty="0" smtClean="0"/>
              <a:t>should occur almost daily throughout the residency, and can be given by all frontline clinicians, Coaching over Time will also play a crucial function.  It must include regularly</a:t>
            </a:r>
            <a:r>
              <a:rPr lang="en-US" baseline="0" dirty="0" smtClean="0"/>
              <a:t> </a:t>
            </a:r>
            <a:r>
              <a:rPr lang="en-US" dirty="0" smtClean="0"/>
              <a:t>scheduled face-to-face discussions and decisions</a:t>
            </a:r>
            <a:r>
              <a:rPr lang="en-US" baseline="0" dirty="0" smtClean="0"/>
              <a:t> </a:t>
            </a:r>
            <a:r>
              <a:rPr lang="en-US" dirty="0" smtClean="0"/>
              <a:t>about progress toward competence</a:t>
            </a:r>
            <a:r>
              <a:rPr lang="en-US" baseline="0" dirty="0" smtClean="0"/>
              <a:t> </a:t>
            </a:r>
            <a:r>
              <a:rPr lang="en-US" dirty="0" smtClean="0"/>
              <a:t>as an essential occurrence.  There may be instances when the content of such conversations is more critical, therefore, the need for a well-established trusting relationship will be greater;</a:t>
            </a:r>
            <a:r>
              <a:rPr lang="en-US" baseline="0" dirty="0" smtClean="0"/>
              <a:t> it is essential that the </a:t>
            </a:r>
            <a:r>
              <a:rPr lang="en-US" dirty="0" smtClean="0"/>
              <a:t>resident feels confident that the clinician has their best interests in mind.   </a:t>
            </a:r>
          </a:p>
          <a:p>
            <a:endParaRPr lang="en-US" dirty="0" smtClean="0"/>
          </a:p>
          <a:p>
            <a:pPr defTabSz="931774">
              <a:defRPr/>
            </a:pPr>
            <a:r>
              <a:rPr lang="en-US" dirty="0" smtClean="0"/>
              <a:t>In CBD, a more individualized learning process is supported.  However, this needs </a:t>
            </a:r>
            <a:r>
              <a:rPr lang="en-US" baseline="0" dirty="0" smtClean="0"/>
              <a:t>residents to </a:t>
            </a:r>
            <a:r>
              <a:rPr lang="en-CA" dirty="0" smtClean="0"/>
              <a:t>assume responsibility for reviewing data and planning their learning goals.  </a:t>
            </a:r>
            <a:endParaRPr lang="en-CA" u="none" baseline="0" dirty="0" smtClean="0"/>
          </a:p>
          <a:p>
            <a:endParaRPr lang="en-CA" u="none" baseline="0" dirty="0" smtClean="0"/>
          </a:p>
          <a:p>
            <a:pPr defTabSz="931774">
              <a:defRPr/>
            </a:pPr>
            <a:r>
              <a:rPr lang="en-US" u="none" dirty="0" smtClean="0"/>
              <a:t>“Coaching in the Moment” and “Coaching over Time” are the foundations</a:t>
            </a:r>
            <a:r>
              <a:rPr lang="en-US" u="none" baseline="0" dirty="0" smtClean="0"/>
              <a:t> </a:t>
            </a:r>
            <a:r>
              <a:rPr lang="en-US" u="none" dirty="0" smtClean="0"/>
              <a:t>to this Coaching Model</a:t>
            </a:r>
            <a:r>
              <a:rPr lang="en-US" u="none" baseline="0" dirty="0" smtClean="0"/>
              <a:t> and</a:t>
            </a:r>
            <a:r>
              <a:rPr lang="en-CA" u="none" dirty="0" smtClean="0"/>
              <a:t> are of paramount importance to CBME. Some clinicians might fulfill more than one of these roles, especially in smaller programs. </a:t>
            </a:r>
            <a:endParaRPr lang="en-US" dirty="0" smtClean="0"/>
          </a:p>
          <a:p>
            <a:endParaRPr lang="en-US" dirty="0"/>
          </a:p>
        </p:txBody>
      </p:sp>
      <p:sp>
        <p:nvSpPr>
          <p:cNvPr id="4" name="Slide Number Placeholder 3"/>
          <p:cNvSpPr>
            <a:spLocks noGrp="1"/>
          </p:cNvSpPr>
          <p:nvPr>
            <p:ph type="sldNum" sz="quarter" idx="10"/>
          </p:nvPr>
        </p:nvSpPr>
        <p:spPr/>
        <p:txBody>
          <a:bodyPr/>
          <a:lstStyle/>
          <a:p>
            <a:fld id="{C363E9D8-54C9-C64E-AA8F-4430CA68FE93}" type="slidenum">
              <a:rPr lang="en-US" smtClean="0"/>
              <a:pPr/>
              <a:t>24</a:t>
            </a:fld>
            <a:endParaRPr lang="en-US" dirty="0"/>
          </a:p>
        </p:txBody>
      </p:sp>
    </p:spTree>
    <p:extLst>
      <p:ext uri="{BB962C8B-B14F-4D97-AF65-F5344CB8AC3E}">
        <p14:creationId xmlns:p14="http://schemas.microsoft.com/office/powerpoint/2010/main" val="23408879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u="none" dirty="0" smtClean="0"/>
              <a:t>Coaching over time is imperative to guiding residents in their clinical performance progress and helping them develop into competent</a:t>
            </a:r>
            <a:r>
              <a:rPr lang="en-US" u="none" baseline="0" dirty="0" smtClean="0"/>
              <a:t> clinicians. Coaching over time helps residents to </a:t>
            </a:r>
            <a:r>
              <a:rPr lang="en-US" u="none" dirty="0" smtClean="0"/>
              <a:t>make sense of the multiple types of observation data. Additionally, it also should facilitate the learner’s development as a self-regulated learner over the course of their formal education.</a:t>
            </a:r>
            <a:endParaRPr lang="en-CA" u="none" dirty="0" smtClean="0"/>
          </a:p>
        </p:txBody>
      </p:sp>
      <p:sp>
        <p:nvSpPr>
          <p:cNvPr id="4" name="Slide Number Placeholder 3"/>
          <p:cNvSpPr>
            <a:spLocks noGrp="1"/>
          </p:cNvSpPr>
          <p:nvPr>
            <p:ph type="sldNum" sz="quarter" idx="10"/>
          </p:nvPr>
        </p:nvSpPr>
        <p:spPr/>
        <p:txBody>
          <a:bodyPr/>
          <a:lstStyle/>
          <a:p>
            <a:fld id="{C363E9D8-54C9-C64E-AA8F-4430CA68FE93}" type="slidenum">
              <a:rPr lang="en-US" smtClean="0"/>
              <a:pPr/>
              <a:t>25</a:t>
            </a:fld>
            <a:endParaRPr lang="en-US" dirty="0"/>
          </a:p>
        </p:txBody>
      </p:sp>
    </p:spTree>
    <p:extLst>
      <p:ext uri="{BB962C8B-B14F-4D97-AF65-F5344CB8AC3E}">
        <p14:creationId xmlns:p14="http://schemas.microsoft.com/office/powerpoint/2010/main" val="35656906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CBD and WBA,</a:t>
            </a:r>
            <a:r>
              <a:rPr lang="en-US" baseline="0" dirty="0" smtClean="0"/>
              <a:t> </a:t>
            </a:r>
            <a:r>
              <a:rPr lang="en-US" dirty="0" smtClean="0"/>
              <a:t>residents receive many types</a:t>
            </a:r>
            <a:r>
              <a:rPr lang="en-US" baseline="0" dirty="0" smtClean="0"/>
              <a:t> </a:t>
            </a:r>
            <a:r>
              <a:rPr lang="en-US" dirty="0" smtClean="0"/>
              <a:t>and a far greater volume</a:t>
            </a:r>
            <a:r>
              <a:rPr lang="en-US" baseline="0" dirty="0" smtClean="0"/>
              <a:t> </a:t>
            </a:r>
            <a:r>
              <a:rPr lang="en-US" dirty="0" smtClean="0"/>
              <a:t>of assessment data, the most frequent of which should be recorded observations that happen in the course of day-to-day clinical work (from Coaching</a:t>
            </a:r>
            <a:r>
              <a:rPr lang="en-US" baseline="0" dirty="0" smtClean="0"/>
              <a:t> in the Moment)</a:t>
            </a:r>
            <a:r>
              <a:rPr lang="en-US" dirty="0" smtClean="0"/>
              <a:t>. Although every variation of every task</a:t>
            </a:r>
            <a:r>
              <a:rPr lang="en-US" baseline="0" dirty="0" smtClean="0"/>
              <a:t> will not be observed, t</a:t>
            </a:r>
            <a:r>
              <a:rPr lang="en-US" dirty="0" smtClean="0"/>
              <a:t>hese data</a:t>
            </a:r>
            <a:r>
              <a:rPr lang="en-US" baseline="0" dirty="0" smtClean="0"/>
              <a:t> </a:t>
            </a:r>
            <a:r>
              <a:rPr lang="en-US" u="none" baseline="0" dirty="0" smtClean="0"/>
              <a:t>windows or biopsies (snapshots of work over time) will illuminate the bigger picture of how the resident is progressing toward competence. The more windows (observations), the clearer the picture of competence.</a:t>
            </a:r>
            <a:endParaRPr lang="en-US" u="none" dirty="0" smtClean="0"/>
          </a:p>
          <a:p>
            <a:endParaRPr lang="en-US" dirty="0" smtClean="0"/>
          </a:p>
          <a:p>
            <a:r>
              <a:rPr lang="en-US" dirty="0" smtClean="0"/>
              <a:t>As part of Coaching</a:t>
            </a:r>
            <a:r>
              <a:rPr lang="en-US" baseline="0" dirty="0" smtClean="0"/>
              <a:t> over Time, </a:t>
            </a:r>
            <a:r>
              <a:rPr lang="en-US" dirty="0" smtClean="0"/>
              <a:t>Program Directors and/or other clinicians fulfilling</a:t>
            </a:r>
            <a:r>
              <a:rPr lang="en-US" baseline="0" dirty="0" smtClean="0"/>
              <a:t> this role will </a:t>
            </a:r>
            <a:r>
              <a:rPr lang="en-US" dirty="0" smtClean="0"/>
              <a:t>give residents guidance and input on how to synthesize the assessment data from a variety of sources in order to adjust the</a:t>
            </a:r>
            <a:r>
              <a:rPr lang="en-US" baseline="0" dirty="0" smtClean="0"/>
              <a:t>ir </a:t>
            </a:r>
            <a:r>
              <a:rPr lang="en-US" dirty="0" smtClean="0"/>
              <a:t>behaviours and performance.  These conversations</a:t>
            </a:r>
            <a:r>
              <a:rPr lang="en-US" baseline="0" dirty="0" smtClean="0"/>
              <a:t> </a:t>
            </a:r>
            <a:r>
              <a:rPr lang="en-US" dirty="0" smtClean="0"/>
              <a:t>and coaching that occurs as a result are part of Coaching over Time.</a:t>
            </a:r>
            <a:endParaRPr lang="en-US" dirty="0"/>
          </a:p>
        </p:txBody>
      </p:sp>
      <p:sp>
        <p:nvSpPr>
          <p:cNvPr id="4" name="Slide Number Placeholder 3"/>
          <p:cNvSpPr>
            <a:spLocks noGrp="1"/>
          </p:cNvSpPr>
          <p:nvPr>
            <p:ph type="sldNum" sz="quarter" idx="10"/>
          </p:nvPr>
        </p:nvSpPr>
        <p:spPr/>
        <p:txBody>
          <a:bodyPr/>
          <a:lstStyle/>
          <a:p>
            <a:fld id="{C363E9D8-54C9-C64E-AA8F-4430CA68FE93}"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9957150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1774"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coaching and progression model shows the relationship between coaching and competence committees. </a:t>
            </a:r>
            <a:r>
              <a:rPr lang="en-US" dirty="0" smtClean="0"/>
              <a:t>As part of programmatic assessment, a competence committee plays an important role in supporting a resident’s developmental acquisition of competencies. </a:t>
            </a:r>
            <a:r>
              <a:rPr lang="en-CA" dirty="0" smtClean="0"/>
              <a:t>A competence committee is responsible for regular review of resident progress using highly integrative data from multiple EPA and milestone observations and </a:t>
            </a:r>
            <a:r>
              <a:rPr lang="en-CA" u="none" dirty="0" smtClean="0"/>
              <a:t>coaching</a:t>
            </a:r>
            <a:r>
              <a:rPr lang="en-CA" dirty="0" smtClean="0"/>
              <a:t> feedback in clinical practice. A </a:t>
            </a:r>
            <a:r>
              <a:rPr lang="en-CA" baseline="0" dirty="0" smtClean="0"/>
              <a:t>resident and their “Coach over Time” may use competence committee reviews and recommendations </a:t>
            </a:r>
            <a:r>
              <a:rPr lang="en-US" dirty="0" smtClean="0"/>
              <a:t>in the pursuit of that resident’s mastery and excellence of performance.</a:t>
            </a:r>
          </a:p>
        </p:txBody>
      </p:sp>
      <p:sp>
        <p:nvSpPr>
          <p:cNvPr id="4" name="Slide Number Placeholder 3"/>
          <p:cNvSpPr>
            <a:spLocks noGrp="1"/>
          </p:cNvSpPr>
          <p:nvPr>
            <p:ph type="sldNum" sz="quarter" idx="10"/>
          </p:nvPr>
        </p:nvSpPr>
        <p:spPr/>
        <p:txBody>
          <a:bodyPr/>
          <a:lstStyle/>
          <a:p>
            <a:fld id="{C363E9D8-54C9-C64E-AA8F-4430CA68FE93}" type="slidenum">
              <a:rPr lang="en-US" smtClean="0"/>
              <a:pPr/>
              <a:t>27</a:t>
            </a:fld>
            <a:endParaRPr lang="en-US" dirty="0"/>
          </a:p>
        </p:txBody>
      </p:sp>
    </p:spTree>
    <p:extLst>
      <p:ext uri="{BB962C8B-B14F-4D97-AF65-F5344CB8AC3E}">
        <p14:creationId xmlns:p14="http://schemas.microsoft.com/office/powerpoint/2010/main" val="23408879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baseline="0" dirty="0" smtClean="0"/>
              <a:t>In summary, the CBD Coaching Model has several novel elements (as  listed) that align with and will facilitate a resident’s acquisition of competence over the stages of training in a CBME system (as listed on the slide and covered in the previous slides). </a:t>
            </a:r>
          </a:p>
        </p:txBody>
      </p:sp>
      <p:sp>
        <p:nvSpPr>
          <p:cNvPr id="4" name="Slide Number Placeholder 3"/>
          <p:cNvSpPr>
            <a:spLocks noGrp="1"/>
          </p:cNvSpPr>
          <p:nvPr>
            <p:ph type="sldNum" sz="quarter" idx="10"/>
          </p:nvPr>
        </p:nvSpPr>
        <p:spPr/>
        <p:txBody>
          <a:bodyPr/>
          <a:lstStyle/>
          <a:p>
            <a:fld id="{C363E9D8-54C9-C64E-AA8F-4430CA68FE93}" type="slidenum">
              <a:rPr lang="en-US" smtClean="0"/>
              <a:pPr/>
              <a:t>28</a:t>
            </a:fld>
            <a:endParaRPr lang="en-US" dirty="0"/>
          </a:p>
        </p:txBody>
      </p:sp>
    </p:spTree>
    <p:extLst>
      <p:ext uri="{BB962C8B-B14F-4D97-AF65-F5344CB8AC3E}">
        <p14:creationId xmlns:p14="http://schemas.microsoft.com/office/powerpoint/2010/main" val="23425530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CA" sz="1200" dirty="0" smtClean="0"/>
              <a:t>Archer, J et al. 2010.  State of the science in health professions education and effective feedback. </a:t>
            </a:r>
            <a:r>
              <a:rPr lang="en-CA" sz="1200" i="1" dirty="0" smtClean="0"/>
              <a:t>Medical Education</a:t>
            </a:r>
            <a:r>
              <a:rPr lang="en-CA" sz="1200" dirty="0" smtClean="0"/>
              <a:t>. </a:t>
            </a:r>
            <a:r>
              <a:rPr lang="en-CA" sz="1200" b="1" dirty="0" smtClean="0"/>
              <a:t>44 </a:t>
            </a:r>
            <a:r>
              <a:rPr lang="en-CA" sz="1200" dirty="0" smtClean="0"/>
              <a:t>(1): 101-8.</a:t>
            </a:r>
          </a:p>
          <a:p>
            <a:r>
              <a:rPr lang="en-CA" sz="1200" dirty="0" smtClean="0"/>
              <a:t>Bing-You et al. 2018. The Feedback Tango: An Integrative Review and Analysis of the Content of the Teacher–Learner Feedback Exchange. </a:t>
            </a:r>
            <a:r>
              <a:rPr lang="en-CA" sz="1200" i="1" dirty="0" smtClean="0"/>
              <a:t>Academic Medicine. </a:t>
            </a:r>
            <a:r>
              <a:rPr lang="en-CA" sz="1200" dirty="0" smtClean="0"/>
              <a:t>(e-pub ahead of print, 2017).</a:t>
            </a:r>
            <a:endParaRPr lang="en-CA" sz="1200" i="1" dirty="0" smtClean="0"/>
          </a:p>
          <a:p>
            <a:r>
              <a:rPr lang="en-CA" sz="1200" dirty="0" smtClean="0"/>
              <a:t>Constance, L et al. 2010. Coaching in Emergency Medicine. </a:t>
            </a:r>
            <a:r>
              <a:rPr lang="en-CA" sz="1200" i="1" dirty="0" smtClean="0"/>
              <a:t>Canadian Journal of Emergency Medicine</a:t>
            </a:r>
            <a:r>
              <a:rPr lang="en-CA" sz="1200" dirty="0" smtClean="0"/>
              <a:t>. </a:t>
            </a:r>
            <a:r>
              <a:rPr lang="en-CA" sz="1200" b="1" dirty="0" smtClean="0"/>
              <a:t>12</a:t>
            </a:r>
            <a:r>
              <a:rPr lang="en-CA" sz="1200" dirty="0" smtClean="0"/>
              <a:t> (6): 520-4</a:t>
            </a:r>
          </a:p>
          <a:p>
            <a:r>
              <a:rPr lang="en-CA" sz="1200" dirty="0" err="1" smtClean="0"/>
              <a:t>Deiorio</a:t>
            </a:r>
            <a:r>
              <a:rPr lang="en-CA" sz="1200" dirty="0" smtClean="0"/>
              <a:t>, N et al. 2016. Coaching: A new model for academic and career achievement. </a:t>
            </a:r>
            <a:r>
              <a:rPr lang="en-CA" sz="1200" i="1" dirty="0" smtClean="0"/>
              <a:t>Medical Education Online. </a:t>
            </a:r>
            <a:r>
              <a:rPr lang="en-CA" sz="1200" b="1" dirty="0" smtClean="0"/>
              <a:t>21 </a:t>
            </a:r>
            <a:r>
              <a:rPr lang="en-CA" sz="1200" dirty="0" smtClean="0"/>
              <a:t>(1).</a:t>
            </a:r>
          </a:p>
          <a:p>
            <a:r>
              <a:rPr lang="en-CA" sz="1200" dirty="0" smtClean="0"/>
              <a:t>Gifford, K et al. 2014.  Doctor Coach:  a deliberate practice approach to teaching and learning clinical skills. </a:t>
            </a:r>
            <a:r>
              <a:rPr lang="en-CA" sz="1200" i="1" dirty="0" smtClean="0"/>
              <a:t>Academic Medicine</a:t>
            </a:r>
            <a:r>
              <a:rPr lang="en-CA" sz="1200" dirty="0" smtClean="0"/>
              <a:t>. </a:t>
            </a:r>
            <a:r>
              <a:rPr lang="en-CA" sz="1200" b="1" dirty="0" smtClean="0"/>
              <a:t>89</a:t>
            </a:r>
            <a:r>
              <a:rPr lang="en-CA" sz="1200" dirty="0" smtClean="0"/>
              <a:t> (2): 272-6.</a:t>
            </a:r>
          </a:p>
          <a:p>
            <a:r>
              <a:rPr lang="en-CA" sz="1200" dirty="0" smtClean="0"/>
              <a:t>Ross, S et al. 2016.  Context, time, and building relationships: bringing in situ feedback into the conversation. </a:t>
            </a:r>
            <a:r>
              <a:rPr lang="en-CA" sz="1200" i="1" dirty="0" smtClean="0"/>
              <a:t>Medical Education</a:t>
            </a:r>
            <a:r>
              <a:rPr lang="en-CA" sz="1200" dirty="0" smtClean="0"/>
              <a:t>. </a:t>
            </a:r>
            <a:r>
              <a:rPr lang="en-CA" sz="1200" b="1" dirty="0" smtClean="0"/>
              <a:t>50</a:t>
            </a:r>
            <a:r>
              <a:rPr lang="en-CA" sz="1200" dirty="0" smtClean="0"/>
              <a:t> (9): 893-5.</a:t>
            </a:r>
          </a:p>
          <a:p>
            <a:r>
              <a:rPr lang="en-CA" sz="1200" dirty="0" smtClean="0"/>
              <a:t>van de Ridder, JM et al. 2008.  What is feedback in clinical education?  </a:t>
            </a:r>
            <a:r>
              <a:rPr lang="en-CA" sz="1200" i="1" dirty="0" smtClean="0"/>
              <a:t>Medical Education</a:t>
            </a:r>
            <a:r>
              <a:rPr lang="en-CA" sz="1200" dirty="0" smtClean="0"/>
              <a:t>. </a:t>
            </a:r>
            <a:r>
              <a:rPr lang="en-CA" sz="1200" b="1" dirty="0" smtClean="0"/>
              <a:t>42</a:t>
            </a:r>
            <a:r>
              <a:rPr lang="en-CA" sz="1200" dirty="0" smtClean="0"/>
              <a:t> (2): 189-97.</a:t>
            </a:r>
          </a:p>
          <a:p>
            <a:r>
              <a:rPr lang="en-CA" sz="1200" dirty="0" smtClean="0"/>
              <a:t>Sargeant, J et al. 2017. R2C2 in Action: Testing an Evidence-Based Model to Facilitate Feedback and Coaching in Residency. </a:t>
            </a:r>
            <a:r>
              <a:rPr lang="en-CA" sz="1200" i="1" dirty="0" smtClean="0"/>
              <a:t>Journal of Graduate Medical Education</a:t>
            </a:r>
            <a:r>
              <a:rPr lang="en-CA" sz="1200" dirty="0" smtClean="0"/>
              <a:t>. </a:t>
            </a:r>
            <a:r>
              <a:rPr lang="en-CA" sz="1200" b="1" dirty="0" smtClean="0"/>
              <a:t>9</a:t>
            </a:r>
            <a:r>
              <a:rPr lang="en-CA" sz="1200" dirty="0" smtClean="0"/>
              <a:t> (2): 165-70.</a:t>
            </a:r>
          </a:p>
          <a:p>
            <a:r>
              <a:rPr lang="en-CA" dirty="0" smtClean="0"/>
              <a:t>Telio, S. 2015. The "educational alliance" as a framework for </a:t>
            </a:r>
            <a:r>
              <a:rPr lang="en-CA" dirty="0" err="1" smtClean="0"/>
              <a:t>reconceptualizing</a:t>
            </a:r>
            <a:r>
              <a:rPr lang="en-CA" dirty="0" smtClean="0"/>
              <a:t> feedback in medical education. </a:t>
            </a:r>
            <a:r>
              <a:rPr lang="en-CA" i="1" dirty="0" smtClean="0"/>
              <a:t>Academic Medicine</a:t>
            </a:r>
            <a:r>
              <a:rPr lang="en-CA" dirty="0" smtClean="0"/>
              <a:t>. </a:t>
            </a:r>
            <a:r>
              <a:rPr lang="en-CA" b="1" dirty="0" smtClean="0"/>
              <a:t>90</a:t>
            </a:r>
            <a:r>
              <a:rPr lang="en-CA" dirty="0" smtClean="0"/>
              <a:t> (5): 609-14.</a:t>
            </a:r>
          </a:p>
          <a:p>
            <a:r>
              <a:rPr lang="en-CA" dirty="0" smtClean="0"/>
              <a:t>Telio, S. 2016. Feedback and the educational alliance: examining credibility judgements and their consequences. </a:t>
            </a:r>
            <a:r>
              <a:rPr lang="en-CA" i="1" dirty="0" smtClean="0"/>
              <a:t>Medical Education</a:t>
            </a:r>
            <a:r>
              <a:rPr lang="en-CA" dirty="0" smtClean="0"/>
              <a:t>. </a:t>
            </a:r>
            <a:r>
              <a:rPr lang="en-CA" b="1" dirty="0" smtClean="0"/>
              <a:t>50</a:t>
            </a:r>
            <a:r>
              <a:rPr lang="en-CA" dirty="0" smtClean="0"/>
              <a:t> (9): 933-42.</a:t>
            </a:r>
          </a:p>
          <a:p>
            <a:r>
              <a:rPr lang="en-CA" dirty="0" smtClean="0"/>
              <a:t>Watling, C et al. 2014. Learning culture and feedback: an international study of medical athletes and musicians. </a:t>
            </a:r>
            <a:r>
              <a:rPr lang="en-CA" i="1" dirty="0" smtClean="0"/>
              <a:t>Medical Education</a:t>
            </a:r>
            <a:r>
              <a:rPr lang="en-CA" dirty="0" smtClean="0"/>
              <a:t>. </a:t>
            </a:r>
            <a:r>
              <a:rPr lang="en-CA" b="1" dirty="0" smtClean="0"/>
              <a:t>48</a:t>
            </a:r>
            <a:r>
              <a:rPr lang="en-CA" dirty="0" smtClean="0"/>
              <a:t> (7): 713-23.</a:t>
            </a:r>
            <a:endParaRPr lang="en-CA" sz="1200" dirty="0" smtClean="0"/>
          </a:p>
          <a:p>
            <a:pPr marL="514350" indent="-514350">
              <a:buFont typeface="+mj-lt"/>
              <a:buAutoNum type="arabicPeriod" startAt="5"/>
            </a:pPr>
            <a:endParaRPr lang="en-CA" dirty="0" smtClean="0"/>
          </a:p>
          <a:p>
            <a:endParaRPr lang="en-CA" sz="1200" dirty="0" smtClean="0"/>
          </a:p>
          <a:p>
            <a:endParaRPr lang="en-CA" sz="1200" i="1" dirty="0" smtClean="0"/>
          </a:p>
        </p:txBody>
      </p:sp>
      <p:sp>
        <p:nvSpPr>
          <p:cNvPr id="4" name="Slide Number Placeholder 3"/>
          <p:cNvSpPr>
            <a:spLocks noGrp="1"/>
          </p:cNvSpPr>
          <p:nvPr>
            <p:ph type="sldNum" sz="quarter" idx="10"/>
          </p:nvPr>
        </p:nvSpPr>
        <p:spPr/>
        <p:txBody>
          <a:bodyPr/>
          <a:lstStyle/>
          <a:p>
            <a:fld id="{C363E9D8-54C9-C64E-AA8F-4430CA68FE93}"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slides will review the following </a:t>
            </a:r>
            <a:r>
              <a:rPr lang="en-US" baseline="0" dirty="0" smtClean="0"/>
              <a:t>- </a:t>
            </a:r>
            <a:r>
              <a:rPr lang="en-US" dirty="0" smtClean="0"/>
              <a:t> </a:t>
            </a:r>
          </a:p>
          <a:p>
            <a:r>
              <a:rPr lang="en-US" dirty="0" smtClean="0"/>
              <a:t>1) the CBD coaching model, </a:t>
            </a:r>
            <a:endParaRPr lang="en-US" baseline="0" dirty="0" smtClean="0"/>
          </a:p>
          <a:p>
            <a:r>
              <a:rPr lang="en-US" baseline="0" dirty="0" smtClean="0"/>
              <a:t>2) what defines Coaching in the Moment and Coaching over Time,</a:t>
            </a:r>
            <a:endParaRPr lang="en-US" dirty="0" smtClean="0"/>
          </a:p>
          <a:p>
            <a:r>
              <a:rPr lang="en-US" dirty="0" smtClean="0"/>
              <a:t>3) the undeniable need for feedback</a:t>
            </a:r>
            <a:r>
              <a:rPr lang="en-US" baseline="0" dirty="0" smtClean="0"/>
              <a:t> and coaching in CBD.</a:t>
            </a:r>
          </a:p>
        </p:txBody>
      </p:sp>
      <p:sp>
        <p:nvSpPr>
          <p:cNvPr id="4" name="Slide Number Placeholder 3"/>
          <p:cNvSpPr>
            <a:spLocks noGrp="1"/>
          </p:cNvSpPr>
          <p:nvPr>
            <p:ph type="sldNum" sz="quarter" idx="10"/>
          </p:nvPr>
        </p:nvSpPr>
        <p:spPr/>
        <p:txBody>
          <a:bodyPr/>
          <a:lstStyle/>
          <a:p>
            <a:fld id="{C363E9D8-54C9-C64E-AA8F-4430CA68FE93}" type="slidenum">
              <a:rPr lang="en-US" smtClean="0"/>
              <a:pPr/>
              <a:t>3</a:t>
            </a:fld>
            <a:endParaRPr lang="en-US" dirty="0"/>
          </a:p>
        </p:txBody>
      </p:sp>
    </p:spTree>
    <p:extLst>
      <p:ext uri="{BB962C8B-B14F-4D97-AF65-F5344CB8AC3E}">
        <p14:creationId xmlns:p14="http://schemas.microsoft.com/office/powerpoint/2010/main" val="28309253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C363E9D8-54C9-C64E-AA8F-4430CA68FE93}"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C363E9D8-54C9-C64E-AA8F-4430CA68FE93}" type="slidenum">
              <a:rPr lang="en-US" smtClean="0"/>
              <a:pPr/>
              <a:t>31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baseline="0" dirty="0" smtClean="0"/>
              <a:t>This is a graphic representation of the Coaching Model that has been developed to support resident learning and progressive competency development in CBD (Competence by Design)</a:t>
            </a:r>
          </a:p>
          <a:p>
            <a:endParaRPr lang="en-CA" baseline="0" dirty="0" smtClean="0"/>
          </a:p>
          <a:p>
            <a:r>
              <a:rPr lang="en-CA" u="none" baseline="0" dirty="0" smtClean="0"/>
              <a:t>Resident learning is the focal point at the top of the graphic and reflects the importance of a learner-centred, developmental approach to competency acquisition. </a:t>
            </a:r>
          </a:p>
          <a:p>
            <a:endParaRPr lang="en-CA" u="none" baseline="0" dirty="0" smtClean="0"/>
          </a:p>
          <a:p>
            <a:r>
              <a:rPr lang="en-CA" u="none" baseline="0" dirty="0" smtClean="0"/>
              <a:t>Coaching feedback is the prominent method to facilitate the learning and development.</a:t>
            </a:r>
          </a:p>
          <a:p>
            <a:pPr defTabSz="931774">
              <a:defRPr/>
            </a:pPr>
            <a:endParaRPr lang="en-CA" u="none" baseline="0" dirty="0" smtClean="0"/>
          </a:p>
          <a:p>
            <a:pPr marL="0" marR="0" indent="0" algn="l" defTabSz="931774" rtl="0" eaLnBrk="1" fontAlgn="auto" latinLnBrk="0" hangingPunct="1">
              <a:lnSpc>
                <a:spcPct val="100000"/>
              </a:lnSpc>
              <a:spcBef>
                <a:spcPts val="0"/>
              </a:spcBef>
              <a:spcAft>
                <a:spcPts val="0"/>
              </a:spcAft>
              <a:buClrTx/>
              <a:buSzTx/>
              <a:buFontTx/>
              <a:buNone/>
              <a:tabLst/>
              <a:defRPr/>
            </a:pPr>
            <a:r>
              <a:rPr lang="en-CA" u="none" baseline="0" dirty="0" smtClean="0"/>
              <a:t>Resident learning is captured by documentation that is kept in the e-Portfolio and the blue pixelated ring represents the increasingly filled in depiction of the resident’s competence as development of expertise occurs.</a:t>
            </a:r>
          </a:p>
          <a:p>
            <a:pPr marL="0" marR="0" indent="0" algn="l" defTabSz="931774" rtl="0" eaLnBrk="1" fontAlgn="auto" latinLnBrk="0" hangingPunct="1">
              <a:lnSpc>
                <a:spcPct val="100000"/>
              </a:lnSpc>
              <a:spcBef>
                <a:spcPts val="0"/>
              </a:spcBef>
              <a:spcAft>
                <a:spcPts val="0"/>
              </a:spcAft>
              <a:buClrTx/>
              <a:buSzTx/>
              <a:buFontTx/>
              <a:buNone/>
              <a:tabLst/>
              <a:defRPr/>
            </a:pPr>
            <a:endParaRPr lang="en-CA" u="none" baseline="0" dirty="0" smtClean="0"/>
          </a:p>
          <a:p>
            <a:pPr defTabSz="931774">
              <a:defRPr/>
            </a:pPr>
            <a:r>
              <a:rPr lang="en-CA" u="none" baseline="0" dirty="0" smtClean="0"/>
              <a:t>There is also a deliberate direct connection between the resident and the coach for both Coaching in the Moment and Coaching over Time,  illustrating the importance of the collaboration that must occur between those involved in these roles for the benefit of resident learning and progression.</a:t>
            </a:r>
          </a:p>
          <a:p>
            <a:endParaRPr lang="en-CA" u="none"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CA" u="none" baseline="0" dirty="0" smtClean="0"/>
              <a:t>T</a:t>
            </a:r>
            <a:r>
              <a:rPr lang="en-US" u="none" dirty="0" smtClean="0"/>
              <a:t>he foundational layer, the Health Care System, is a recognition that resident learning (and coaching) is occurring within the</a:t>
            </a:r>
            <a:r>
              <a:rPr lang="en-US" u="none" baseline="0" dirty="0" smtClean="0"/>
              <a:t> </a:t>
            </a:r>
            <a:r>
              <a:rPr lang="en-US" u="none" dirty="0" smtClean="0"/>
              <a:t>workplace of the complex Health Care system and that real patient care is part of the learning context. </a:t>
            </a:r>
          </a:p>
          <a:p>
            <a:pPr marL="232943" indent="-232943">
              <a:buFont typeface="+mj-lt"/>
              <a:buNone/>
            </a:pPr>
            <a:endParaRPr lang="en-CA" baseline="0" dirty="0" smtClean="0"/>
          </a:p>
          <a:p>
            <a:pPr marL="232943" indent="-232943">
              <a:buFont typeface="+mj-lt"/>
              <a:buNone/>
            </a:pPr>
            <a:r>
              <a:rPr lang="en-CA" baseline="0" dirty="0" smtClean="0"/>
              <a:t>Before describing the coaching components of the model in more detail,  the next few slides will address the context surrounding it.</a:t>
            </a:r>
          </a:p>
          <a:p>
            <a:endParaRPr lang="en-CA" baseline="0" dirty="0" smtClean="0"/>
          </a:p>
        </p:txBody>
      </p:sp>
      <p:sp>
        <p:nvSpPr>
          <p:cNvPr id="4" name="Slide Number Placeholder 3"/>
          <p:cNvSpPr>
            <a:spLocks noGrp="1"/>
          </p:cNvSpPr>
          <p:nvPr>
            <p:ph type="sldNum" sz="quarter" idx="10"/>
          </p:nvPr>
        </p:nvSpPr>
        <p:spPr/>
        <p:txBody>
          <a:bodyPr/>
          <a:lstStyle/>
          <a:p>
            <a:fld id="{C363E9D8-54C9-C64E-AA8F-4430CA68FE93}"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342553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CA" u="none" dirty="0" smtClean="0"/>
              <a:t>Competence by Design (CBD) is the RC’s CBME</a:t>
            </a:r>
            <a:r>
              <a:rPr lang="en-CA" u="none" baseline="0" dirty="0" smtClean="0"/>
              <a:t> initiative.  </a:t>
            </a:r>
            <a:r>
              <a:rPr lang="en-CA" u="none" dirty="0" smtClean="0"/>
              <a:t>An important goal of CBD is to assure our</a:t>
            </a:r>
            <a:r>
              <a:rPr lang="en-CA" u="none" baseline="0" dirty="0" smtClean="0"/>
              <a:t> </a:t>
            </a:r>
            <a:r>
              <a:rPr lang="en-CA" u="none" dirty="0" smtClean="0"/>
              <a:t>residency programs </a:t>
            </a:r>
            <a:r>
              <a:rPr lang="en-CA" u="none" baseline="0" dirty="0" smtClean="0">
                <a:solidFill>
                  <a:srgbClr val="FF0000"/>
                </a:solidFill>
              </a:rPr>
              <a:t>facilitate</a:t>
            </a:r>
            <a:r>
              <a:rPr lang="en-CA" u="none" dirty="0" smtClean="0"/>
              <a:t> residents’ progress along a continuum of competency acquisition, so that ultimately the best care is delivered</a:t>
            </a:r>
            <a:r>
              <a:rPr lang="en-CA" u="none" baseline="0" dirty="0" smtClean="0"/>
              <a:t> to our patients</a:t>
            </a:r>
            <a:r>
              <a:rPr lang="en-CA" u="none" dirty="0" smtClean="0"/>
              <a:t>.</a:t>
            </a:r>
            <a:r>
              <a:rPr lang="en-CA" u="none" baseline="0" dirty="0" smtClean="0"/>
              <a:t> </a:t>
            </a:r>
          </a:p>
          <a:p>
            <a:endParaRPr lang="en-CA" u="none" baseline="0" dirty="0" smtClean="0"/>
          </a:p>
          <a:p>
            <a:r>
              <a:rPr lang="en-CA" u="none" baseline="0" dirty="0" smtClean="0"/>
              <a:t>A Coaching model is critical to 2 key components of the CBD Model:</a:t>
            </a:r>
          </a:p>
          <a:p>
            <a:r>
              <a:rPr lang="en-CA" u="none" baseline="0" dirty="0" smtClean="0"/>
              <a:t>competency focused instruction and </a:t>
            </a:r>
          </a:p>
          <a:p>
            <a:r>
              <a:rPr lang="en-CA" u="none" baseline="0" dirty="0" smtClean="0"/>
              <a:t>workplace-based assessment.  </a:t>
            </a:r>
            <a:endParaRPr lang="en-CA" u="none" dirty="0"/>
          </a:p>
        </p:txBody>
      </p:sp>
      <p:sp>
        <p:nvSpPr>
          <p:cNvPr id="4" name="Slide Number Placeholder 3"/>
          <p:cNvSpPr>
            <a:spLocks noGrp="1"/>
          </p:cNvSpPr>
          <p:nvPr>
            <p:ph type="sldNum" sz="quarter" idx="10"/>
          </p:nvPr>
        </p:nvSpPr>
        <p:spPr/>
        <p:txBody>
          <a:bodyPr/>
          <a:lstStyle/>
          <a:p>
            <a:fld id="{B2602FAB-FC34-1D4B-BF19-1C2329E689C6}" type="slidenum">
              <a:rPr lang="en-US" smtClean="0"/>
              <a:pPr/>
              <a:t>5</a:t>
            </a:fld>
            <a:endParaRPr lang="en-US" dirty="0"/>
          </a:p>
        </p:txBody>
      </p:sp>
    </p:spTree>
    <p:extLst>
      <p:ext uri="{BB962C8B-B14F-4D97-AF65-F5344CB8AC3E}">
        <p14:creationId xmlns:p14="http://schemas.microsoft.com/office/powerpoint/2010/main" val="3653878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717550" y="1162050"/>
            <a:ext cx="5575300" cy="3136900"/>
          </a:xfrm>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774">
              <a:defRPr/>
            </a:pPr>
            <a:r>
              <a:rPr lang="en-CA" b="1" baseline="0" dirty="0" smtClean="0"/>
              <a:t>FACILITATOR TIP: </a:t>
            </a:r>
            <a:r>
              <a:rPr lang="en-US" altLang="en-US" b="1" baseline="0" dirty="0" smtClean="0">
                <a:latin typeface="Times" pitchFamily="-112" charset="0"/>
              </a:rPr>
              <a:t> </a:t>
            </a:r>
            <a:r>
              <a:rPr lang="en-CA" b="1" dirty="0" smtClean="0"/>
              <a:t>One of the most notable changes for clinical teachers as they transition to Competence by Design (CBD) is the need for more frequent observation, allowing coaching feedback and documentation.</a:t>
            </a:r>
            <a:r>
              <a:rPr lang="en-US" altLang="en-US" b="1" baseline="0" dirty="0" smtClean="0">
                <a:latin typeface="Times" pitchFamily="-112" charset="0"/>
              </a:rPr>
              <a:t> In some cases, your colleagues are already doing this, which is a bonus for your program.  In those cases where observation and feedback is less common, though, you may find it helpful to introduce these concepts using a slide deck like this one and then reinforce the messages and behaviours using resources like the 2 page Coaching Model handout, Coaching Snippets and even the WBA resources. Help them see the value in the aforementioned philosophical shift and, more specifically, the distinction between Assessment OF versus FOR Learning.  How deeply you cover this content will depend on your group readiness.</a:t>
            </a:r>
          </a:p>
          <a:p>
            <a:endParaRPr lang="en-CA" altLang="en-US" baseline="0" dirty="0" smtClean="0">
              <a:latin typeface="Times" pitchFamily="-112" charset="0"/>
            </a:endParaRPr>
          </a:p>
          <a:p>
            <a:pPr defTabSz="931774">
              <a:defRPr/>
            </a:pPr>
            <a:r>
              <a:rPr lang="en-CA" altLang="en-US" baseline="0" dirty="0" smtClean="0">
                <a:latin typeface="Times" pitchFamily="-112" charset="0"/>
              </a:rPr>
              <a:t>Coaching as a method of teaching and learning for competency progression.  </a:t>
            </a:r>
          </a:p>
          <a:p>
            <a:pPr marL="0" marR="0" indent="0" algn="l" defTabSz="931774" rtl="0" eaLnBrk="1" fontAlgn="auto" latinLnBrk="0" hangingPunct="1">
              <a:lnSpc>
                <a:spcPct val="100000"/>
              </a:lnSpc>
              <a:spcBef>
                <a:spcPts val="0"/>
              </a:spcBef>
              <a:spcAft>
                <a:spcPts val="0"/>
              </a:spcAft>
              <a:buClrTx/>
              <a:buSzTx/>
              <a:buFontTx/>
              <a:buNone/>
              <a:tabLst/>
              <a:defRPr/>
            </a:pPr>
            <a:endParaRPr lang="en-CA" altLang="en-US" baseline="0" dirty="0" smtClean="0">
              <a:latin typeface="Times" pitchFamily="-112" charset="0"/>
            </a:endParaRPr>
          </a:p>
          <a:p>
            <a:pPr marL="0" marR="0" indent="0" algn="l" defTabSz="931774" rtl="0" eaLnBrk="1" fontAlgn="auto" latinLnBrk="0" hangingPunct="1">
              <a:lnSpc>
                <a:spcPct val="100000"/>
              </a:lnSpc>
              <a:spcBef>
                <a:spcPts val="0"/>
              </a:spcBef>
              <a:spcAft>
                <a:spcPts val="0"/>
              </a:spcAft>
              <a:buClrTx/>
              <a:buSzTx/>
              <a:buFontTx/>
              <a:buNone/>
              <a:tabLst/>
              <a:defRPr/>
            </a:pPr>
            <a:r>
              <a:rPr lang="en-CA" altLang="en-US" baseline="0" dirty="0" smtClean="0">
                <a:latin typeface="Times" pitchFamily="-112" charset="0"/>
              </a:rPr>
              <a:t>From the coaching standpoint, the purpose of workplace-based assessment , which occurs in the practice environment, must be understood and accepted as formative, in other words, for the purpose of informing learning. The goal of WBA is to provide sp</a:t>
            </a:r>
            <a:r>
              <a:rPr lang="en-CA" altLang="en-US" b="0" baseline="0" dirty="0" smtClean="0">
                <a:latin typeface="Times" pitchFamily="-112" charset="0"/>
              </a:rPr>
              <a:t>ecific</a:t>
            </a:r>
            <a:r>
              <a:rPr lang="en-CA" altLang="en-US" baseline="0" dirty="0" smtClean="0">
                <a:latin typeface="Times" pitchFamily="-112" charset="0"/>
              </a:rPr>
              <a:t> feedback to enable resident development. </a:t>
            </a:r>
          </a:p>
          <a:p>
            <a:pPr marL="0" marR="0" indent="0" algn="l" defTabSz="931774" rtl="0" eaLnBrk="1" fontAlgn="auto" latinLnBrk="0" hangingPunct="1">
              <a:lnSpc>
                <a:spcPct val="100000"/>
              </a:lnSpc>
              <a:spcBef>
                <a:spcPts val="0"/>
              </a:spcBef>
              <a:spcAft>
                <a:spcPts val="0"/>
              </a:spcAft>
              <a:buClrTx/>
              <a:buSzTx/>
              <a:buFontTx/>
              <a:buNone/>
              <a:tabLst/>
              <a:defRPr/>
            </a:pPr>
            <a:endParaRPr lang="en-CA" altLang="en-US" baseline="0" dirty="0" smtClean="0">
              <a:latin typeface="Times" pitchFamily="-112" charset="0"/>
            </a:endParaRPr>
          </a:p>
          <a:p>
            <a:pPr marL="0" marR="0" indent="0" algn="l" defTabSz="931774" rtl="0" eaLnBrk="1" fontAlgn="auto" latinLnBrk="0" hangingPunct="1">
              <a:lnSpc>
                <a:spcPct val="100000"/>
              </a:lnSpc>
              <a:spcBef>
                <a:spcPts val="0"/>
              </a:spcBef>
              <a:spcAft>
                <a:spcPts val="0"/>
              </a:spcAft>
              <a:buClrTx/>
              <a:buSzTx/>
              <a:buFontTx/>
              <a:buNone/>
              <a:tabLst/>
              <a:defRPr/>
            </a:pPr>
            <a:r>
              <a:rPr lang="en-CA" altLang="en-US" baseline="0" dirty="0" smtClean="0">
                <a:latin typeface="Times" pitchFamily="-112" charset="0"/>
              </a:rPr>
              <a:t>The documentation of the feedback and coaching suggestions (kept in the resident’s ePortfolio) will however, be part of what the competence committee uses to make decisions about EPA achievement.</a:t>
            </a:r>
          </a:p>
          <a:p>
            <a:pPr marL="0" marR="0" indent="0" algn="l" defTabSz="931774" rtl="0" eaLnBrk="1" fontAlgn="auto" latinLnBrk="0" hangingPunct="1">
              <a:lnSpc>
                <a:spcPct val="100000"/>
              </a:lnSpc>
              <a:spcBef>
                <a:spcPts val="0"/>
              </a:spcBef>
              <a:spcAft>
                <a:spcPts val="0"/>
              </a:spcAft>
              <a:buClrTx/>
              <a:buSzTx/>
              <a:buFontTx/>
              <a:buNone/>
              <a:tabLst/>
              <a:defRPr/>
            </a:pPr>
            <a:endParaRPr lang="en-US" altLang="en-US" baseline="0" dirty="0" smtClean="0">
              <a:latin typeface="Times" pitchFamily="-112" charset="0"/>
            </a:endParaRPr>
          </a:p>
          <a:p>
            <a:r>
              <a:rPr lang="en-US" dirty="0" smtClean="0"/>
              <a:t>Coaching</a:t>
            </a:r>
            <a:r>
              <a:rPr lang="en-US" baseline="0" dirty="0" smtClean="0"/>
              <a:t> is about learning and improving performance, not assessment and judgement!</a:t>
            </a:r>
            <a:endParaRPr lang="en-CA" altLang="en-US" baseline="0" dirty="0" smtClean="0">
              <a:latin typeface="Times" pitchFamily="-112" charset="0"/>
            </a:endParaRPr>
          </a:p>
          <a:p>
            <a:pPr>
              <a:buFont typeface="Arial" pitchFamily="34" charset="0"/>
              <a:buNone/>
            </a:pPr>
            <a:endParaRPr lang="en-US" altLang="en-US" baseline="0" dirty="0" smtClean="0">
              <a:latin typeface="Times" pitchFamily="-112"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12" charset="0"/>
                <a:ea typeface="ＭＳ Ｐゴシック" pitchFamily="-112" charset="-128"/>
              </a:defRPr>
            </a:lvl1pPr>
            <a:lvl2pPr marL="742909" indent="-285734">
              <a:defRPr sz="2400">
                <a:solidFill>
                  <a:schemeClr val="tx1"/>
                </a:solidFill>
                <a:latin typeface="Times" pitchFamily="-112" charset="0"/>
                <a:ea typeface="ＭＳ Ｐゴシック" pitchFamily="-112" charset="-128"/>
              </a:defRPr>
            </a:lvl2pPr>
            <a:lvl3pPr marL="1142937" indent="-228587">
              <a:defRPr sz="2400">
                <a:solidFill>
                  <a:schemeClr val="tx1"/>
                </a:solidFill>
                <a:latin typeface="Times" pitchFamily="-112" charset="0"/>
                <a:ea typeface="ＭＳ Ｐゴシック" pitchFamily="-112" charset="-128"/>
              </a:defRPr>
            </a:lvl3pPr>
            <a:lvl4pPr marL="1600111" indent="-228587">
              <a:defRPr sz="2400">
                <a:solidFill>
                  <a:schemeClr val="tx1"/>
                </a:solidFill>
                <a:latin typeface="Times" pitchFamily="-112" charset="0"/>
                <a:ea typeface="ＭＳ Ｐゴシック" pitchFamily="-112" charset="-128"/>
              </a:defRPr>
            </a:lvl4pPr>
            <a:lvl5pPr marL="2057287" indent="-228587">
              <a:defRPr sz="2400">
                <a:solidFill>
                  <a:schemeClr val="tx1"/>
                </a:solidFill>
                <a:latin typeface="Times" pitchFamily="-112" charset="0"/>
                <a:ea typeface="ＭＳ Ｐゴシック" pitchFamily="-112" charset="-128"/>
              </a:defRPr>
            </a:lvl5pPr>
            <a:lvl6pPr marL="2514461" indent="-228587" eaLnBrk="0" fontAlgn="base" hangingPunct="0">
              <a:spcBef>
                <a:spcPct val="0"/>
              </a:spcBef>
              <a:spcAft>
                <a:spcPct val="0"/>
              </a:spcAft>
              <a:defRPr sz="2400">
                <a:solidFill>
                  <a:schemeClr val="tx1"/>
                </a:solidFill>
                <a:latin typeface="Times" pitchFamily="-112" charset="0"/>
                <a:ea typeface="ＭＳ Ｐゴシック" pitchFamily="-112" charset="-128"/>
              </a:defRPr>
            </a:lvl6pPr>
            <a:lvl7pPr marL="2971635" indent="-228587" eaLnBrk="0" fontAlgn="base" hangingPunct="0">
              <a:spcBef>
                <a:spcPct val="0"/>
              </a:spcBef>
              <a:spcAft>
                <a:spcPct val="0"/>
              </a:spcAft>
              <a:defRPr sz="2400">
                <a:solidFill>
                  <a:schemeClr val="tx1"/>
                </a:solidFill>
                <a:latin typeface="Times" pitchFamily="-112" charset="0"/>
                <a:ea typeface="ＭＳ Ｐゴシック" pitchFamily="-112" charset="-128"/>
              </a:defRPr>
            </a:lvl7pPr>
            <a:lvl8pPr marL="3428811" indent="-228587" eaLnBrk="0" fontAlgn="base" hangingPunct="0">
              <a:spcBef>
                <a:spcPct val="0"/>
              </a:spcBef>
              <a:spcAft>
                <a:spcPct val="0"/>
              </a:spcAft>
              <a:defRPr sz="2400">
                <a:solidFill>
                  <a:schemeClr val="tx1"/>
                </a:solidFill>
                <a:latin typeface="Times" pitchFamily="-112" charset="0"/>
                <a:ea typeface="ＭＳ Ｐゴシック" pitchFamily="-112" charset="-128"/>
              </a:defRPr>
            </a:lvl8pPr>
            <a:lvl9pPr marL="3885985" indent="-228587" eaLnBrk="0" fontAlgn="base" hangingPunct="0">
              <a:spcBef>
                <a:spcPct val="0"/>
              </a:spcBef>
              <a:spcAft>
                <a:spcPct val="0"/>
              </a:spcAft>
              <a:defRPr sz="2400">
                <a:solidFill>
                  <a:schemeClr val="tx1"/>
                </a:solidFill>
                <a:latin typeface="Times" pitchFamily="-112" charset="0"/>
                <a:ea typeface="ＭＳ Ｐゴシック" pitchFamily="-112" charset="-128"/>
              </a:defRPr>
            </a:lvl9pPr>
          </a:lstStyle>
          <a:p>
            <a:fld id="{78F9EE70-85F2-45FA-AD14-830123E3A7D6}" type="slidenum">
              <a:rPr lang="en-US" altLang="en-US" sz="1200">
                <a:solidFill>
                  <a:prstClr val="black"/>
                </a:solidFill>
              </a:rPr>
              <a:pPr/>
              <a:t>6</a:t>
            </a:fld>
            <a:endParaRPr lang="en-US" altLang="en-US" sz="1200" dirty="0">
              <a:solidFill>
                <a:prstClr val="black"/>
              </a:solidFill>
            </a:endParaRPr>
          </a:p>
        </p:txBody>
      </p:sp>
    </p:spTree>
    <p:extLst>
      <p:ext uri="{BB962C8B-B14F-4D97-AF65-F5344CB8AC3E}">
        <p14:creationId xmlns:p14="http://schemas.microsoft.com/office/powerpoint/2010/main" val="996474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algn="l"/>
            <a:r>
              <a:rPr lang="en-US" dirty="0" smtClean="0"/>
              <a:t>A </a:t>
            </a:r>
            <a:r>
              <a:rPr lang="en-US" dirty="0"/>
              <a:t>coach is a person </a:t>
            </a:r>
            <a:r>
              <a:rPr lang="en-US" dirty="0" smtClean="0"/>
              <a:t>who</a:t>
            </a:r>
            <a:r>
              <a:rPr lang="en-US" baseline="0" dirty="0" smtClean="0"/>
              <a:t> </a:t>
            </a:r>
            <a:r>
              <a:rPr lang="en-CA" sz="1200" b="0" dirty="0" smtClean="0">
                <a:solidFill>
                  <a:schemeClr val="tx1"/>
                </a:solidFill>
              </a:rPr>
              <a:t>“… can help learners reflect on where their performance stands and how to improve” (</a:t>
            </a:r>
            <a:r>
              <a:rPr lang="en-CA" sz="1200" b="0" dirty="0" err="1" smtClean="0">
                <a:solidFill>
                  <a:schemeClr val="tx1"/>
                </a:solidFill>
              </a:rPr>
              <a:t>Deiorio</a:t>
            </a:r>
            <a:r>
              <a:rPr lang="en-CA" sz="1200" b="0" dirty="0" smtClean="0">
                <a:solidFill>
                  <a:schemeClr val="tx1"/>
                </a:solidFill>
              </a:rPr>
              <a:t>, 2016). </a:t>
            </a:r>
            <a:r>
              <a:rPr lang="en-US" dirty="0" smtClean="0"/>
              <a:t>Coaching is beneficial for anyone who is pursuing optimal performance. </a:t>
            </a:r>
            <a:endParaRPr lang="en-US" dirty="0"/>
          </a:p>
          <a:p>
            <a:pPr>
              <a:buFont typeface="Arial" pitchFamily="34" charset="0"/>
              <a:buNone/>
            </a:pPr>
            <a:r>
              <a:rPr lang="en-US" dirty="0"/>
              <a:t> </a:t>
            </a:r>
          </a:p>
          <a:p>
            <a:pPr>
              <a:buFont typeface="Arial" pitchFamily="34" charset="0"/>
              <a:buChar char="•"/>
            </a:pPr>
            <a:r>
              <a:rPr lang="en-US" dirty="0"/>
              <a:t>Coache</a:t>
            </a:r>
            <a:r>
              <a:rPr lang="en-US" i="0" dirty="0"/>
              <a:t>s</a:t>
            </a:r>
            <a:r>
              <a:rPr lang="en-US" dirty="0"/>
              <a:t> can help an individual to do a task better, develop a skill they don't yet possess or achieve a specific goal. </a:t>
            </a:r>
          </a:p>
          <a:p>
            <a:pPr>
              <a:buFont typeface="Arial" pitchFamily="34" charset="0"/>
              <a:buChar char="•"/>
            </a:pPr>
            <a:r>
              <a:rPr lang="en-US" dirty="0"/>
              <a:t>Coaching helps a learner understand what adjustments and modifications will allow them to progress to the next level of capability/proficiency.  </a:t>
            </a:r>
          </a:p>
          <a:p>
            <a:pPr>
              <a:buFont typeface="Arial" pitchFamily="34" charset="0"/>
              <a:buChar char="•"/>
            </a:pPr>
            <a:r>
              <a:rPr lang="en-US" dirty="0"/>
              <a:t>Coaching is giving</a:t>
            </a:r>
            <a:r>
              <a:rPr lang="en-US" baseline="0" dirty="0"/>
              <a:t> </a:t>
            </a:r>
            <a:r>
              <a:rPr lang="en-US" dirty="0"/>
              <a:t>actionable concrete suggestions for improvement.  </a:t>
            </a:r>
            <a:endParaRPr lang="en-US" dirty="0" smtClean="0"/>
          </a:p>
          <a:p>
            <a:pPr>
              <a:buFont typeface="Arial" pitchFamily="34" charset="0"/>
              <a:buChar char="•"/>
            </a:pPr>
            <a:endParaRPr lang="en-US"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CA" altLang="en-US" baseline="0" dirty="0" smtClean="0">
                <a:latin typeface="Times" pitchFamily="-112" charset="0"/>
              </a:rPr>
              <a:t>In CBD, the role of clinical teacher is evolving from supervisor to observer and coach. When clinical teachers directly or indirectly observe the work residents do, these observations provide learning opportunities.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CA" altLang="en-US" baseline="0" dirty="0" smtClean="0">
              <a:latin typeface="Times" pitchFamily="-112"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smtClean="0"/>
              <a:t>Image source: https://pixabay.com/en/softball-player-coach-game-1511264/</a:t>
            </a:r>
            <a:endParaRPr lang="en-CA" altLang="en-US" baseline="0" dirty="0" smtClean="0">
              <a:latin typeface="Times" pitchFamily="-112" charset="0"/>
            </a:endParaRP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C363E9D8-54C9-C64E-AA8F-4430CA68FE93}" type="slidenum">
              <a:rPr lang="en-US" smtClean="0"/>
              <a:pPr/>
              <a:t>7</a:t>
            </a:fld>
            <a:endParaRPr lang="en-US" dirty="0"/>
          </a:p>
        </p:txBody>
      </p:sp>
    </p:spTree>
    <p:extLst>
      <p:ext uri="{BB962C8B-B14F-4D97-AF65-F5344CB8AC3E}">
        <p14:creationId xmlns:p14="http://schemas.microsoft.com/office/powerpoint/2010/main" val="495197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none" dirty="0" smtClean="0"/>
              <a:t>Judgment</a:t>
            </a:r>
            <a:r>
              <a:rPr lang="en-US" u="none" baseline="0" dirty="0" smtClean="0"/>
              <a:t> is NOT the purpose of the observation (Assessment)</a:t>
            </a:r>
            <a:r>
              <a:rPr lang="en-US" u="none" dirty="0" smtClean="0"/>
              <a:t>.  Of course,</a:t>
            </a:r>
            <a:r>
              <a:rPr lang="en-US" u="none" baseline="0" dirty="0" smtClean="0"/>
              <a:t> a coach will make decisions about the quality of the task performed but a</a:t>
            </a:r>
            <a:r>
              <a:rPr lang="en-US" u="none" dirty="0" smtClean="0"/>
              <a:t> </a:t>
            </a:r>
            <a:r>
              <a:rPr lang="en-US" b="1" u="none" dirty="0" smtClean="0">
                <a:solidFill>
                  <a:srgbClr val="FF0000"/>
                </a:solidFill>
              </a:rPr>
              <a:t>coach’s priority is to promote improvement</a:t>
            </a:r>
            <a:r>
              <a:rPr lang="en-US" u="none" dirty="0" smtClean="0"/>
              <a:t>.  </a:t>
            </a:r>
          </a:p>
          <a:p>
            <a:endParaRPr lang="en-US" u="none" dirty="0" smtClean="0"/>
          </a:p>
          <a:p>
            <a:r>
              <a:rPr lang="en-US" u="none" dirty="0" smtClean="0"/>
              <a:t>A</a:t>
            </a:r>
            <a:r>
              <a:rPr lang="en-US" u="none" baseline="0" dirty="0" smtClean="0"/>
              <a:t> coach always has the best interests and goal of performance improvement of the resident as their primary concerns. </a:t>
            </a:r>
            <a:r>
              <a:rPr lang="en-US" u="none" dirty="0" smtClean="0"/>
              <a:t>Beneficence</a:t>
            </a:r>
            <a:r>
              <a:rPr lang="en-US" u="none" baseline="0" dirty="0" smtClean="0"/>
              <a:t> of the learner!</a:t>
            </a:r>
          </a:p>
          <a:p>
            <a:endParaRPr lang="en-US" u="none" baseline="0" dirty="0" smtClean="0"/>
          </a:p>
          <a:p>
            <a:r>
              <a:rPr lang="en-US" u="none" baseline="0" dirty="0" smtClean="0"/>
              <a:t>Although coaching does involve observing the task, the purpose of observation is for the coach and resident to identify learning opportunities.</a:t>
            </a:r>
          </a:p>
          <a:p>
            <a:endParaRPr lang="en-US" u="none" baseline="0" dirty="0" smtClean="0"/>
          </a:p>
          <a:p>
            <a:r>
              <a:rPr lang="en-US" dirty="0" smtClean="0"/>
              <a:t>Coaching is a form of teaching or instruction. It is focused on future performance or practice and is developmental.</a:t>
            </a:r>
          </a:p>
          <a:p>
            <a:endParaRPr lang="en-US" dirty="0" smtClean="0"/>
          </a:p>
          <a:p>
            <a:r>
              <a:rPr lang="en-US" dirty="0" smtClean="0"/>
              <a:t>Image</a:t>
            </a:r>
            <a:r>
              <a:rPr lang="en-US" baseline="0" dirty="0" smtClean="0"/>
              <a:t> source: https://pixabay.com/en/white-male-3d-man-isolated-3d-1871366/</a:t>
            </a:r>
            <a:endParaRPr lang="en-US" dirty="0" smtClean="0"/>
          </a:p>
          <a:p>
            <a:endParaRPr lang="en-US" dirty="0" smtClean="0"/>
          </a:p>
          <a:p>
            <a:endParaRPr lang="en-US" dirty="0" smtClean="0"/>
          </a:p>
          <a:p>
            <a:endParaRPr lang="en-US" dirty="0" smtClean="0"/>
          </a:p>
          <a:p>
            <a:endParaRPr lang="en-US" u="none" baseline="0" dirty="0" smtClean="0"/>
          </a:p>
        </p:txBody>
      </p:sp>
      <p:sp>
        <p:nvSpPr>
          <p:cNvPr id="4" name="Slide Number Placeholder 3"/>
          <p:cNvSpPr>
            <a:spLocks noGrp="1"/>
          </p:cNvSpPr>
          <p:nvPr>
            <p:ph type="sldNum" sz="quarter" idx="10"/>
          </p:nvPr>
        </p:nvSpPr>
        <p:spPr/>
        <p:txBody>
          <a:bodyPr/>
          <a:lstStyle/>
          <a:p>
            <a:fld id="{C363E9D8-54C9-C64E-AA8F-4430CA68FE93}" type="slidenum">
              <a:rPr lang="en-US" smtClean="0"/>
              <a:pPr/>
              <a:t>8</a:t>
            </a:fld>
            <a:endParaRPr lang="en-US" dirty="0"/>
          </a:p>
        </p:txBody>
      </p:sp>
    </p:spTree>
    <p:extLst>
      <p:ext uri="{BB962C8B-B14F-4D97-AF65-F5344CB8AC3E}">
        <p14:creationId xmlns:p14="http://schemas.microsoft.com/office/powerpoint/2010/main" val="3627917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CA" dirty="0" smtClean="0"/>
              <a:t>Carol Dweck is Psychology professor, at Stanford</a:t>
            </a:r>
            <a:r>
              <a:rPr lang="en-CA" baseline="0" dirty="0" smtClean="0"/>
              <a:t> University, in California, and she has been doing research on achievement and success of students for the last several decades.  She coined the terms “Growth Mindset” and “Fixed Mindset” to describe peoples beliefs about and therefore their approach to learning.</a:t>
            </a:r>
          </a:p>
          <a:p>
            <a:endParaRPr lang="en-CA" baseline="0" dirty="0" smtClean="0"/>
          </a:p>
          <a:p>
            <a:r>
              <a:rPr lang="en-CA" baseline="0" dirty="0" smtClean="0"/>
              <a:t>The Growth Mindset</a:t>
            </a:r>
            <a:r>
              <a:rPr lang="en-CA" baseline="0" smtClean="0"/>
              <a:t>, is </a:t>
            </a:r>
            <a:r>
              <a:rPr lang="en-CA" baseline="0" dirty="0" smtClean="0"/>
              <a:t>one in which it is believed that there is potential for an individual’s growth and improvement and this very much aligns with coaching as a teaching and learning method to promote development. </a:t>
            </a:r>
          </a:p>
          <a:p>
            <a:endParaRPr lang="en-CA" baseline="0" dirty="0" smtClean="0"/>
          </a:p>
          <a:p>
            <a:r>
              <a:rPr lang="en-CA" baseline="0" dirty="0" smtClean="0"/>
              <a:t>Whereas someone who ascribes to the Fixed mindset (example features of which are in the yellow column) believes the level of achievement is predetermined, and effort dedicated toward learning will not promote greater achievement.</a:t>
            </a:r>
          </a:p>
          <a:p>
            <a:endParaRPr lang="en-CA" baseline="0" dirty="0" smtClean="0"/>
          </a:p>
          <a:p>
            <a:r>
              <a:rPr lang="en-CA" baseline="0" dirty="0" smtClean="0"/>
              <a:t>According to Dweck, someone with a Growth mindset has:</a:t>
            </a:r>
          </a:p>
          <a:p>
            <a:pPr>
              <a:buFontTx/>
              <a:buChar char="-"/>
            </a:pPr>
            <a:r>
              <a:rPr lang="en-CA" baseline="0" dirty="0" smtClean="0"/>
              <a:t> a high DESIRE to learn, looks for opportunities to challenge their current status &amp; grow as a result of taking on challenges, </a:t>
            </a:r>
          </a:p>
          <a:p>
            <a:pPr>
              <a:buFontTx/>
              <a:buChar char="-"/>
            </a:pPr>
            <a:r>
              <a:rPr lang="en-CA" baseline="0" dirty="0" smtClean="0"/>
              <a:t> learns from feedback and wants to know how to improve, while recognising that the improvement will require practice and effort.</a:t>
            </a:r>
          </a:p>
          <a:p>
            <a:pPr>
              <a:buFontTx/>
              <a:buNone/>
            </a:pPr>
            <a:endParaRPr lang="en-CA" baseline="0" dirty="0" smtClean="0"/>
          </a:p>
          <a:p>
            <a:pPr>
              <a:buFontTx/>
              <a:buNone/>
            </a:pPr>
            <a:r>
              <a:rPr lang="en-CA" baseline="0" dirty="0" smtClean="0"/>
              <a:t>In contrast, someone with a Fixed Mindset perspective:</a:t>
            </a:r>
          </a:p>
          <a:p>
            <a:pPr>
              <a:buFontTx/>
              <a:buChar char="-"/>
            </a:pPr>
            <a:r>
              <a:rPr lang="en-CA" baseline="0" dirty="0" smtClean="0"/>
              <a:t>approaches situations with a judgement lens, wondering “how will I look – smart or not?” Individuals who are of a Fixed Mindset don’t value challenging situations as learning opportunities </a:t>
            </a:r>
          </a:p>
          <a:p>
            <a:pPr>
              <a:buFontTx/>
              <a:buChar char="-"/>
            </a:pPr>
            <a:r>
              <a:rPr lang="en-CA" baseline="0" dirty="0" smtClean="0"/>
              <a:t>because effort is pointless as is responding to feedback</a:t>
            </a:r>
          </a:p>
          <a:p>
            <a:endParaRPr lang="en-CA" baseline="0" dirty="0" smtClean="0"/>
          </a:p>
          <a:p>
            <a:r>
              <a:rPr lang="en-CA" dirty="0" smtClean="0"/>
              <a:t>If we consider</a:t>
            </a:r>
            <a:r>
              <a:rPr lang="en-CA" baseline="0" dirty="0" smtClean="0"/>
              <a:t> this in the context of clinical teaching, from the residents’ perspective – someone who is aligned with a Fixed Mindset  would view observation done by a coach as an assessment at that p</a:t>
            </a:r>
            <a:r>
              <a:rPr lang="en-CA" dirty="0" smtClean="0"/>
              <a:t>oint in time</a:t>
            </a:r>
            <a:r>
              <a:rPr lang="en-CA" baseline="0" dirty="0" smtClean="0"/>
              <a:t> for </a:t>
            </a:r>
            <a:r>
              <a:rPr lang="en-CA" dirty="0" smtClean="0"/>
              <a:t>what they</a:t>
            </a:r>
            <a:r>
              <a:rPr lang="en-CA" baseline="0" dirty="0" smtClean="0"/>
              <a:t> know, and that judgements and decisions about my future will be made based on this point in time status.  This could be called an “assessment OF the learning” that has taken place.</a:t>
            </a:r>
          </a:p>
          <a:p>
            <a:r>
              <a:rPr lang="en-CA" baseline="0" dirty="0" smtClean="0"/>
              <a:t>Someone holding a Growth mindset, would see an opportunity to have an expert coach observe their work at any point in time as an opportunity to get expert input and feedback on what they could improve.  This could be called an “assessment FOR learning”</a:t>
            </a:r>
          </a:p>
          <a:p>
            <a:endParaRPr lang="en-CA" baseline="0" dirty="0" smtClean="0"/>
          </a:p>
          <a:p>
            <a:r>
              <a:rPr lang="en-CA" sz="1200" b="0" i="0" kern="1200" dirty="0" smtClean="0">
                <a:solidFill>
                  <a:schemeClr val="tx1"/>
                </a:solidFill>
                <a:effectLst/>
                <a:latin typeface="+mn-lt"/>
                <a:ea typeface="+mn-ea"/>
                <a:cs typeface="+mn-cs"/>
              </a:rPr>
              <a:t>Dweck, C. S. (2006). </a:t>
            </a:r>
            <a:r>
              <a:rPr lang="en-CA" sz="1200" b="0" i="1" kern="1200" dirty="0" smtClean="0">
                <a:solidFill>
                  <a:schemeClr val="tx1"/>
                </a:solidFill>
                <a:effectLst/>
                <a:latin typeface="+mn-lt"/>
                <a:ea typeface="+mn-ea"/>
                <a:cs typeface="+mn-cs"/>
              </a:rPr>
              <a:t>Mindset: The new psychology of success</a:t>
            </a:r>
            <a:r>
              <a:rPr lang="en-CA" sz="1200" b="0" i="0" kern="1200" dirty="0" smtClean="0">
                <a:solidFill>
                  <a:schemeClr val="tx1"/>
                </a:solidFill>
                <a:effectLst/>
                <a:latin typeface="+mn-lt"/>
                <a:ea typeface="+mn-ea"/>
                <a:cs typeface="+mn-cs"/>
              </a:rPr>
              <a:t>. New York: Random House.</a:t>
            </a:r>
            <a:endParaRPr lang="en-CA"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63E9D8-54C9-C64E-AA8F-4430CA68FE93}"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6.xml"/><Relationship Id="rId5" Type="http://schemas.openxmlformats.org/officeDocument/2006/relationships/image" Target="../media/image6.pn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7.xml"/><Relationship Id="rId5" Type="http://schemas.openxmlformats.org/officeDocument/2006/relationships/image" Target="../media/image6.png"/><Relationship Id="rId4"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6.png"/><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6.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On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userDrawn="1"/>
        </p:nvSpPr>
        <p:spPr>
          <a:xfrm>
            <a:off x="4267200" y="5888919"/>
            <a:ext cx="4955822" cy="338554"/>
          </a:xfrm>
          <a:prstGeom prst="rect">
            <a:avLst/>
          </a:prstGeom>
          <a:noFill/>
        </p:spPr>
        <p:txBody>
          <a:bodyPr wrap="square" rtlCol="0">
            <a:spAutoFit/>
          </a:bodyPr>
          <a:lstStyle/>
          <a:p>
            <a:r>
              <a:rPr lang="en-US" sz="1600" dirty="0" smtClean="0">
                <a:solidFill>
                  <a:srgbClr val="414F5C"/>
                </a:solidFill>
                <a:latin typeface="Verdana" charset="0"/>
                <a:ea typeface="Verdana" charset="0"/>
                <a:cs typeface="Verdana" charset="0"/>
              </a:rPr>
              <a:t>The best health for all. The best care for all.</a:t>
            </a:r>
            <a:endParaRPr lang="en-US" sz="1600" dirty="0">
              <a:solidFill>
                <a:srgbClr val="414F5C"/>
              </a:solidFill>
              <a:latin typeface="Verdana" charset="0"/>
              <a:ea typeface="Verdana" charset="0"/>
              <a:cs typeface="Verdana" charset="0"/>
            </a:endParaRPr>
          </a:p>
        </p:txBody>
      </p:sp>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19318"/>
          <a:stretch/>
        </p:blipFill>
        <p:spPr>
          <a:xfrm>
            <a:off x="-1" y="0"/>
            <a:ext cx="3679755" cy="6858000"/>
          </a:xfrm>
          <a:prstGeom prst="rect">
            <a:avLst/>
          </a:prstGeom>
        </p:spPr>
      </p:pic>
      <p:sp>
        <p:nvSpPr>
          <p:cNvPr id="18" name="Title 1"/>
          <p:cNvSpPr>
            <a:spLocks noGrp="1"/>
          </p:cNvSpPr>
          <p:nvPr>
            <p:ph type="ctrTitle"/>
          </p:nvPr>
        </p:nvSpPr>
        <p:spPr>
          <a:xfrm>
            <a:off x="4267200" y="2041525"/>
            <a:ext cx="7044267" cy="2078919"/>
          </a:xfrm>
        </p:spPr>
        <p:txBody>
          <a:bodyPr anchor="b">
            <a:normAutofit/>
          </a:bodyPr>
          <a:lstStyle>
            <a:lvl1pPr algn="l">
              <a:defRPr sz="4000" baseline="0">
                <a:solidFill>
                  <a:srgbClr val="003B5C"/>
                </a:solidFill>
              </a:defRPr>
            </a:lvl1pPr>
          </a:lstStyle>
          <a:p>
            <a:r>
              <a:rPr lang="en-US" dirty="0" smtClean="0"/>
              <a:t>Click to edit Master title style</a:t>
            </a:r>
            <a:endParaRPr lang="en-US" dirty="0"/>
          </a:p>
        </p:txBody>
      </p:sp>
      <p:sp>
        <p:nvSpPr>
          <p:cNvPr id="19" name="Subtitle 2"/>
          <p:cNvSpPr>
            <a:spLocks noGrp="1"/>
          </p:cNvSpPr>
          <p:nvPr>
            <p:ph type="subTitle" idx="1"/>
          </p:nvPr>
        </p:nvSpPr>
        <p:spPr>
          <a:xfrm>
            <a:off x="4267200" y="4399145"/>
            <a:ext cx="7044267" cy="1290455"/>
          </a:xfrm>
        </p:spPr>
        <p:txBody>
          <a:bodyPr/>
          <a:lstStyle>
            <a:lvl1pPr marL="0" indent="0" algn="l">
              <a:buNone/>
              <a:defRPr sz="2400">
                <a:solidFill>
                  <a:srgbClr val="414F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37377" y="630097"/>
            <a:ext cx="3192337" cy="1411427"/>
          </a:xfrm>
          <a:prstGeom prst="rect">
            <a:avLst/>
          </a:prstGeom>
        </p:spPr>
      </p:pic>
      <p:sp>
        <p:nvSpPr>
          <p:cNvPr id="3" name="Rectangle 2"/>
          <p:cNvSpPr/>
          <p:nvPr userDrawn="1"/>
        </p:nvSpPr>
        <p:spPr>
          <a:xfrm>
            <a:off x="3679754" y="0"/>
            <a:ext cx="326189" cy="6858000"/>
          </a:xfrm>
          <a:prstGeom prst="rect">
            <a:avLst/>
          </a:prstGeom>
          <a:solidFill>
            <a:srgbClr val="9A33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4839172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8988" y="745067"/>
            <a:ext cx="9294812" cy="1407936"/>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2153003"/>
            <a:ext cx="6172200" cy="3708047"/>
          </a:xfrm>
        </p:spPr>
        <p:txBody>
          <a:bodyPr/>
          <a:lstStyle>
            <a:lvl1pPr>
              <a:defRPr sz="3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058989" y="2153003"/>
            <a:ext cx="2964568" cy="370804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35A847-A378-904F-ACB7-6E9049E7A8F5}"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9656" y="6025641"/>
            <a:ext cx="3557016" cy="661416"/>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34444" y="1848552"/>
            <a:ext cx="5181600" cy="45720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96400" y="83638"/>
            <a:ext cx="2162951" cy="751739"/>
          </a:xfrm>
          <a:prstGeom prst="rect">
            <a:avLst/>
          </a:prstGeom>
        </p:spPr>
      </p:pic>
      <p:sp>
        <p:nvSpPr>
          <p:cNvPr id="11" name="Rectangle 10"/>
          <p:cNvSpPr/>
          <p:nvPr userDrawn="1"/>
        </p:nvSpPr>
        <p:spPr>
          <a:xfrm>
            <a:off x="450547" y="574516"/>
            <a:ext cx="1532467" cy="16933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userDrawn="1"/>
        </p:nvSpPr>
        <p:spPr>
          <a:xfrm>
            <a:off x="436638" y="709180"/>
            <a:ext cx="1540934" cy="1596572"/>
          </a:xfrm>
          <a:prstGeom prst="ellipse">
            <a:avLst/>
          </a:prstGeom>
          <a:solidFill>
            <a:srgbClr val="9A33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userDrawn="1"/>
        </p:nvSpPr>
        <p:spPr>
          <a:xfrm>
            <a:off x="1059543" y="2267852"/>
            <a:ext cx="360000" cy="4590148"/>
          </a:xfrm>
          <a:prstGeom prst="rect">
            <a:avLst/>
          </a:prstGeom>
          <a:solidFill>
            <a:srgbClr val="9A3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userDrawn="1"/>
        </p:nvSpPr>
        <p:spPr>
          <a:xfrm>
            <a:off x="1049867" y="-101600"/>
            <a:ext cx="360000" cy="846667"/>
          </a:xfrm>
          <a:prstGeom prst="rect">
            <a:avLst/>
          </a:prstGeom>
          <a:solidFill>
            <a:srgbClr val="9A3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p:cNvSpPr/>
          <p:nvPr userDrawn="1"/>
        </p:nvSpPr>
        <p:spPr>
          <a:xfrm>
            <a:off x="696686" y="1014588"/>
            <a:ext cx="1044424" cy="9857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41095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70276" y="769938"/>
            <a:ext cx="9283524" cy="1420106"/>
          </a:xfrm>
        </p:spPr>
        <p:txBody>
          <a:bodyPr anchor="ctr"/>
          <a:lstStyle>
            <a:lvl1pPr>
              <a:defRPr sz="3200"/>
            </a:lvl1pPr>
          </a:lstStyle>
          <a:p>
            <a:r>
              <a:rPr lang="en-US" smtClean="0"/>
              <a:t>Click to edit Master title style</a:t>
            </a:r>
            <a:endParaRPr lang="en-US" dirty="0"/>
          </a:p>
        </p:txBody>
      </p:sp>
      <p:sp>
        <p:nvSpPr>
          <p:cNvPr id="3" name="Picture Placeholder 2"/>
          <p:cNvSpPr>
            <a:spLocks noGrp="1"/>
          </p:cNvSpPr>
          <p:nvPr>
            <p:ph type="pic" idx="1"/>
          </p:nvPr>
        </p:nvSpPr>
        <p:spPr>
          <a:xfrm>
            <a:off x="5183188" y="2190044"/>
            <a:ext cx="6172200" cy="36710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068688" y="2190045"/>
            <a:ext cx="2943579" cy="3671006"/>
          </a:xfrm>
        </p:spPr>
        <p:txBody>
          <a:bodyPr/>
          <a:lstStyle>
            <a:lvl1pPr marL="0" indent="0">
              <a:buNone/>
              <a:defRPr sz="1600">
                <a:solidFill>
                  <a:srgbClr val="414F5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35A847-A378-904F-ACB7-6E9049E7A8F5}"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9656" y="6025641"/>
            <a:ext cx="3557016" cy="661416"/>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34444" y="1848552"/>
            <a:ext cx="5181600" cy="45720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96400" y="83638"/>
            <a:ext cx="2162951" cy="751739"/>
          </a:xfrm>
          <a:prstGeom prst="rect">
            <a:avLst/>
          </a:prstGeom>
        </p:spPr>
      </p:pic>
      <p:sp>
        <p:nvSpPr>
          <p:cNvPr id="11" name="Rectangle 10"/>
          <p:cNvSpPr/>
          <p:nvPr userDrawn="1"/>
        </p:nvSpPr>
        <p:spPr>
          <a:xfrm>
            <a:off x="450547" y="574516"/>
            <a:ext cx="1532467" cy="16933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userDrawn="1"/>
        </p:nvSpPr>
        <p:spPr>
          <a:xfrm>
            <a:off x="436638" y="709180"/>
            <a:ext cx="1540934" cy="1596572"/>
          </a:xfrm>
          <a:prstGeom prst="ellipse">
            <a:avLst/>
          </a:prstGeom>
          <a:solidFill>
            <a:srgbClr val="9A33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userDrawn="1"/>
        </p:nvSpPr>
        <p:spPr>
          <a:xfrm>
            <a:off x="1059543" y="2267852"/>
            <a:ext cx="360000" cy="4590148"/>
          </a:xfrm>
          <a:prstGeom prst="rect">
            <a:avLst/>
          </a:prstGeom>
          <a:solidFill>
            <a:srgbClr val="9A3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userDrawn="1"/>
        </p:nvSpPr>
        <p:spPr>
          <a:xfrm>
            <a:off x="1049867" y="-101600"/>
            <a:ext cx="360000" cy="846667"/>
          </a:xfrm>
          <a:prstGeom prst="rect">
            <a:avLst/>
          </a:prstGeom>
          <a:solidFill>
            <a:srgbClr val="9A3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p:cNvSpPr/>
          <p:nvPr userDrawn="1"/>
        </p:nvSpPr>
        <p:spPr>
          <a:xfrm>
            <a:off x="696686" y="1014588"/>
            <a:ext cx="1044424" cy="9857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73258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35A847-A378-904F-ACB7-6E9049E7A8F5}" type="slidenum">
              <a:rPr lang="en-US" smtClean="0"/>
              <a:pPr/>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9656" y="6025641"/>
            <a:ext cx="3557016" cy="661416"/>
          </a:xfrm>
          <a:prstGeom prst="rect">
            <a:avLst/>
          </a:prstGeom>
        </p:spPr>
      </p:pic>
    </p:spTree>
    <p:extLst>
      <p:ext uri="{BB962C8B-B14F-4D97-AF65-F5344CB8AC3E}">
        <p14:creationId xmlns:p14="http://schemas.microsoft.com/office/powerpoint/2010/main" val="1917518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35A847-A378-904F-ACB7-6E9049E7A8F5}" type="slidenum">
              <a:rPr lang="en-US" smtClean="0"/>
              <a:pPr/>
              <a:t>‹#›</a:t>
            </a:fld>
            <a:endParaRPr lang="en-US" dirty="0"/>
          </a:p>
        </p:txBody>
      </p:sp>
      <p:sp>
        <p:nvSpPr>
          <p:cNvPr id="7" name="Title 1"/>
          <p:cNvSpPr>
            <a:spLocks noGrp="1"/>
          </p:cNvSpPr>
          <p:nvPr>
            <p:ph type="title" hasCustomPrompt="1"/>
          </p:nvPr>
        </p:nvSpPr>
        <p:spPr>
          <a:xfrm>
            <a:off x="2122310" y="2709333"/>
            <a:ext cx="9225139" cy="1411111"/>
          </a:xfrm>
        </p:spPr>
        <p:txBody>
          <a:bodyPr anchor="ctr">
            <a:normAutofit/>
          </a:bodyPr>
          <a:lstStyle>
            <a:lvl1pPr>
              <a:defRPr sz="3600"/>
            </a:lvl1pPr>
          </a:lstStyle>
          <a:p>
            <a:r>
              <a:rPr lang="en-CA" dirty="0" smtClean="0"/>
              <a:t>Click to edit Master Thank You title style</a:t>
            </a:r>
            <a:endParaRPr lang="en-US" dirty="0"/>
          </a:p>
        </p:txBody>
      </p:sp>
      <p:sp>
        <p:nvSpPr>
          <p:cNvPr id="8" name="Text Placeholder 2"/>
          <p:cNvSpPr>
            <a:spLocks noGrp="1"/>
          </p:cNvSpPr>
          <p:nvPr>
            <p:ph type="body" idx="1"/>
          </p:nvPr>
        </p:nvSpPr>
        <p:spPr>
          <a:xfrm>
            <a:off x="2122310" y="4295952"/>
            <a:ext cx="9225140" cy="1036637"/>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9656" y="6025641"/>
            <a:ext cx="3557016" cy="661416"/>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96400" y="83638"/>
            <a:ext cx="2162951" cy="751739"/>
          </a:xfrm>
          <a:prstGeom prst="rect">
            <a:avLst/>
          </a:prstGeom>
        </p:spPr>
      </p:pic>
    </p:spTree>
    <p:extLst>
      <p:ext uri="{BB962C8B-B14F-4D97-AF65-F5344CB8AC3E}">
        <p14:creationId xmlns:p14="http://schemas.microsoft.com/office/powerpoint/2010/main" val="2115593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with On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37377" y="862515"/>
            <a:ext cx="3392325" cy="1179011"/>
          </a:xfrm>
          <a:prstGeom prst="rect">
            <a:avLst/>
          </a:prstGeom>
        </p:spPr>
      </p:pic>
      <p:sp>
        <p:nvSpPr>
          <p:cNvPr id="10" name="TextBox 9"/>
          <p:cNvSpPr txBox="1"/>
          <p:nvPr userDrawn="1"/>
        </p:nvSpPr>
        <p:spPr>
          <a:xfrm>
            <a:off x="4267200" y="5888919"/>
            <a:ext cx="4955822" cy="338554"/>
          </a:xfrm>
          <a:prstGeom prst="rect">
            <a:avLst/>
          </a:prstGeom>
          <a:noFill/>
        </p:spPr>
        <p:txBody>
          <a:bodyPr wrap="square" rtlCol="0">
            <a:spAutoFit/>
          </a:bodyPr>
          <a:lstStyle/>
          <a:p>
            <a:r>
              <a:rPr lang="en-US" sz="1600" dirty="0" smtClean="0">
                <a:solidFill>
                  <a:srgbClr val="414F5C"/>
                </a:solidFill>
                <a:latin typeface="Verdana" charset="0"/>
                <a:ea typeface="Verdana" charset="0"/>
                <a:cs typeface="Verdana" charset="0"/>
              </a:rPr>
              <a:t>The best health for all. The best care for all.</a:t>
            </a:r>
            <a:endParaRPr lang="en-US" sz="1600" dirty="0">
              <a:solidFill>
                <a:srgbClr val="414F5C"/>
              </a:solidFill>
              <a:latin typeface="Verdana" charset="0"/>
              <a:ea typeface="Verdana" charset="0"/>
              <a:cs typeface="Verdana" charset="0"/>
            </a:endParaRPr>
          </a:p>
        </p:txBody>
      </p:sp>
      <p:pic>
        <p:nvPicPr>
          <p:cNvPr id="11" name="Picture 10"/>
          <p:cNvPicPr>
            <a:picLocks noChangeAspect="1"/>
          </p:cNvPicPr>
          <p:nvPr userDrawn="1"/>
        </p:nvPicPr>
        <p:blipFill rotWithShape="1">
          <a:blip r:embed="rId4">
            <a:extLst>
              <a:ext uri="{28A0092B-C50C-407E-A947-70E740481C1C}">
                <a14:useLocalDpi xmlns:a14="http://schemas.microsoft.com/office/drawing/2010/main" val="0"/>
              </a:ext>
            </a:extLst>
          </a:blip>
          <a:srcRect l="19318"/>
          <a:stretch/>
        </p:blipFill>
        <p:spPr>
          <a:xfrm>
            <a:off x="-1" y="0"/>
            <a:ext cx="3679755" cy="6858000"/>
          </a:xfrm>
          <a:prstGeom prst="rect">
            <a:avLst/>
          </a:prstGeom>
        </p:spPr>
      </p:pic>
      <p:sp>
        <p:nvSpPr>
          <p:cNvPr id="18" name="Title 1"/>
          <p:cNvSpPr>
            <a:spLocks noGrp="1"/>
          </p:cNvSpPr>
          <p:nvPr>
            <p:ph type="ctrTitle"/>
          </p:nvPr>
        </p:nvSpPr>
        <p:spPr>
          <a:xfrm>
            <a:off x="4267200" y="2041525"/>
            <a:ext cx="7044267" cy="2078919"/>
          </a:xfrm>
        </p:spPr>
        <p:txBody>
          <a:bodyPr anchor="b">
            <a:normAutofit/>
          </a:bodyPr>
          <a:lstStyle>
            <a:lvl1pPr algn="l">
              <a:defRPr sz="4000"/>
            </a:lvl1pPr>
          </a:lstStyle>
          <a:p>
            <a:r>
              <a:rPr lang="en-US" smtClean="0"/>
              <a:t>Click to edit Master title style</a:t>
            </a:r>
            <a:endParaRPr lang="en-US" dirty="0"/>
          </a:p>
        </p:txBody>
      </p:sp>
      <p:sp>
        <p:nvSpPr>
          <p:cNvPr id="19" name="Subtitle 2"/>
          <p:cNvSpPr>
            <a:spLocks noGrp="1"/>
          </p:cNvSpPr>
          <p:nvPr>
            <p:ph type="subTitle" idx="1"/>
          </p:nvPr>
        </p:nvSpPr>
        <p:spPr>
          <a:xfrm>
            <a:off x="4267200" y="4399145"/>
            <a:ext cx="7044267" cy="1290455"/>
          </a:xfrm>
        </p:spPr>
        <p:txBody>
          <a:bodyPr/>
          <a:lstStyle>
            <a:lvl1pPr marL="0" indent="0" algn="l">
              <a:buNone/>
              <a:defRPr sz="2400">
                <a:solidFill>
                  <a:srgbClr val="414F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94839172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with Three 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37377" y="862515"/>
            <a:ext cx="3392325" cy="1179011"/>
          </a:xfrm>
          <a:prstGeom prst="rect">
            <a:avLst/>
          </a:prstGeom>
        </p:spPr>
      </p:pic>
      <p:sp>
        <p:nvSpPr>
          <p:cNvPr id="10" name="TextBox 9"/>
          <p:cNvSpPr txBox="1"/>
          <p:nvPr userDrawn="1"/>
        </p:nvSpPr>
        <p:spPr>
          <a:xfrm>
            <a:off x="4267200" y="5888919"/>
            <a:ext cx="4955822" cy="338554"/>
          </a:xfrm>
          <a:prstGeom prst="rect">
            <a:avLst/>
          </a:prstGeom>
          <a:noFill/>
        </p:spPr>
        <p:txBody>
          <a:bodyPr wrap="square" rtlCol="0">
            <a:spAutoFit/>
          </a:bodyPr>
          <a:lstStyle/>
          <a:p>
            <a:r>
              <a:rPr lang="en-US" sz="1600" dirty="0" smtClean="0">
                <a:solidFill>
                  <a:srgbClr val="414F5C"/>
                </a:solidFill>
                <a:latin typeface="Verdana" charset="0"/>
                <a:ea typeface="Verdana" charset="0"/>
                <a:cs typeface="Verdana" charset="0"/>
              </a:rPr>
              <a:t>The best health for all. The best care for all.</a:t>
            </a:r>
            <a:endParaRPr lang="en-US" sz="1600" dirty="0">
              <a:solidFill>
                <a:srgbClr val="414F5C"/>
              </a:solidFill>
              <a:latin typeface="Verdana" charset="0"/>
              <a:ea typeface="Verdana" charset="0"/>
              <a:cs typeface="Verdana" charset="0"/>
            </a:endParaRPr>
          </a:p>
        </p:txBody>
      </p:sp>
      <p:pic>
        <p:nvPicPr>
          <p:cNvPr id="11" name="Picture 10"/>
          <p:cNvPicPr>
            <a:picLocks noChangeAspect="1"/>
          </p:cNvPicPr>
          <p:nvPr userDrawn="1"/>
        </p:nvPicPr>
        <p:blipFill rotWithShape="1">
          <a:blip r:embed="rId4">
            <a:extLst>
              <a:ext uri="{28A0092B-C50C-407E-A947-70E740481C1C}">
                <a14:useLocalDpi xmlns:a14="http://schemas.microsoft.com/office/drawing/2010/main" val="0"/>
              </a:ext>
            </a:extLst>
          </a:blip>
          <a:srcRect l="4702" t="12937" b="7355"/>
          <a:stretch/>
        </p:blipFill>
        <p:spPr>
          <a:xfrm>
            <a:off x="-33867" y="2506133"/>
            <a:ext cx="3717996" cy="2156178"/>
          </a:xfrm>
          <a:prstGeom prst="rect">
            <a:avLst/>
          </a:prstGeom>
        </p:spPr>
      </p:pic>
      <p:pic>
        <p:nvPicPr>
          <p:cNvPr id="12" name="Picture 11"/>
          <p:cNvPicPr>
            <a:picLocks noChangeAspect="1"/>
          </p:cNvPicPr>
          <p:nvPr userDrawn="1"/>
        </p:nvPicPr>
        <p:blipFill rotWithShape="1">
          <a:blip r:embed="rId5">
            <a:extLst>
              <a:ext uri="{28A0092B-C50C-407E-A947-70E740481C1C}">
                <a14:useLocalDpi xmlns:a14="http://schemas.microsoft.com/office/drawing/2010/main" val="0"/>
              </a:ext>
            </a:extLst>
          </a:blip>
          <a:srcRect t="13405" b="10333"/>
          <a:stretch/>
        </p:blipFill>
        <p:spPr>
          <a:xfrm>
            <a:off x="0" y="4989689"/>
            <a:ext cx="3684129" cy="1873955"/>
          </a:xfrm>
          <a:prstGeom prst="rect">
            <a:avLst/>
          </a:prstGeom>
        </p:spPr>
      </p:pic>
      <p:pic>
        <p:nvPicPr>
          <p:cNvPr id="13" name="Picture 12"/>
          <p:cNvPicPr>
            <a:picLocks noChangeAspect="1"/>
          </p:cNvPicPr>
          <p:nvPr userDrawn="1"/>
        </p:nvPicPr>
        <p:blipFill rotWithShape="1">
          <a:blip r:embed="rId6">
            <a:extLst>
              <a:ext uri="{28A0092B-C50C-407E-A947-70E740481C1C}">
                <a14:useLocalDpi xmlns:a14="http://schemas.microsoft.com/office/drawing/2010/main" val="0"/>
              </a:ext>
            </a:extLst>
          </a:blip>
          <a:srcRect l="2785" t="2825" r="2886" b="13015"/>
          <a:stretch/>
        </p:blipFill>
        <p:spPr>
          <a:xfrm>
            <a:off x="0" y="-22579"/>
            <a:ext cx="3680178" cy="2190045"/>
          </a:xfrm>
          <a:prstGeom prst="rect">
            <a:avLst/>
          </a:prstGeom>
        </p:spPr>
      </p:pic>
      <p:sp>
        <p:nvSpPr>
          <p:cNvPr id="14" name="Title 1"/>
          <p:cNvSpPr>
            <a:spLocks noGrp="1"/>
          </p:cNvSpPr>
          <p:nvPr>
            <p:ph type="ctrTitle"/>
          </p:nvPr>
        </p:nvSpPr>
        <p:spPr>
          <a:xfrm>
            <a:off x="4267200" y="2041525"/>
            <a:ext cx="7044267" cy="2078919"/>
          </a:xfrm>
        </p:spPr>
        <p:txBody>
          <a:bodyPr anchor="b">
            <a:normAutofit/>
          </a:bodyPr>
          <a:lstStyle>
            <a:lvl1pPr algn="l">
              <a:defRPr sz="4000"/>
            </a:lvl1pPr>
          </a:lstStyle>
          <a:p>
            <a:r>
              <a:rPr lang="en-US" smtClean="0"/>
              <a:t>Click to edit Master title style</a:t>
            </a:r>
            <a:endParaRPr lang="en-US" dirty="0"/>
          </a:p>
        </p:txBody>
      </p:sp>
      <p:sp>
        <p:nvSpPr>
          <p:cNvPr id="15" name="Subtitle 2"/>
          <p:cNvSpPr>
            <a:spLocks noGrp="1"/>
          </p:cNvSpPr>
          <p:nvPr>
            <p:ph type="subTitle" idx="1"/>
          </p:nvPr>
        </p:nvSpPr>
        <p:spPr>
          <a:xfrm>
            <a:off x="4267200" y="4399145"/>
            <a:ext cx="7044267" cy="1290455"/>
          </a:xfrm>
        </p:spPr>
        <p:txBody>
          <a:bodyPr/>
          <a:lstStyle>
            <a:lvl1pPr marL="0" indent="0" algn="l">
              <a:buNone/>
              <a:defRPr sz="2400">
                <a:solidFill>
                  <a:srgbClr val="414F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57615334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with No 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97288" y="862515"/>
            <a:ext cx="3392325" cy="1179011"/>
          </a:xfrm>
          <a:prstGeom prst="rect">
            <a:avLst/>
          </a:prstGeom>
        </p:spPr>
      </p:pic>
      <p:sp>
        <p:nvSpPr>
          <p:cNvPr id="14" name="TextBox 13"/>
          <p:cNvSpPr txBox="1"/>
          <p:nvPr userDrawn="1"/>
        </p:nvSpPr>
        <p:spPr>
          <a:xfrm>
            <a:off x="2427111" y="5888919"/>
            <a:ext cx="4955822" cy="338554"/>
          </a:xfrm>
          <a:prstGeom prst="rect">
            <a:avLst/>
          </a:prstGeom>
          <a:noFill/>
        </p:spPr>
        <p:txBody>
          <a:bodyPr wrap="square" rtlCol="0">
            <a:spAutoFit/>
          </a:bodyPr>
          <a:lstStyle/>
          <a:p>
            <a:r>
              <a:rPr lang="en-US" sz="1600" dirty="0" smtClean="0">
                <a:solidFill>
                  <a:srgbClr val="414F5C"/>
                </a:solidFill>
                <a:latin typeface="Verdana" charset="0"/>
                <a:ea typeface="Verdana" charset="0"/>
                <a:cs typeface="Verdana" charset="0"/>
              </a:rPr>
              <a:t>The best health for all. The best care for all.</a:t>
            </a:r>
            <a:endParaRPr lang="en-US" sz="1600" dirty="0">
              <a:solidFill>
                <a:srgbClr val="414F5C"/>
              </a:solidFill>
              <a:latin typeface="Verdana" charset="0"/>
              <a:ea typeface="Verdana" charset="0"/>
              <a:cs typeface="Verdana" charset="0"/>
            </a:endParaRPr>
          </a:p>
        </p:txBody>
      </p:sp>
      <p:sp>
        <p:nvSpPr>
          <p:cNvPr id="6" name="Title 1"/>
          <p:cNvSpPr>
            <a:spLocks noGrp="1"/>
          </p:cNvSpPr>
          <p:nvPr>
            <p:ph type="ctrTitle"/>
          </p:nvPr>
        </p:nvSpPr>
        <p:spPr>
          <a:xfrm>
            <a:off x="2427111" y="2041525"/>
            <a:ext cx="8794045" cy="2078919"/>
          </a:xfrm>
        </p:spPr>
        <p:txBody>
          <a:bodyPr anchor="b">
            <a:normAutofit/>
          </a:bodyPr>
          <a:lstStyle>
            <a:lvl1pPr algn="l">
              <a:defRPr sz="4000"/>
            </a:lvl1pPr>
          </a:lstStyle>
          <a:p>
            <a:r>
              <a:rPr lang="en-US" smtClean="0"/>
              <a:t>Click to edit Master title style</a:t>
            </a:r>
            <a:endParaRPr lang="en-US" dirty="0"/>
          </a:p>
        </p:txBody>
      </p:sp>
      <p:sp>
        <p:nvSpPr>
          <p:cNvPr id="7" name="Subtitle 2"/>
          <p:cNvSpPr>
            <a:spLocks noGrp="1"/>
          </p:cNvSpPr>
          <p:nvPr>
            <p:ph type="subTitle" idx="1"/>
          </p:nvPr>
        </p:nvSpPr>
        <p:spPr>
          <a:xfrm>
            <a:off x="2427111" y="4399145"/>
            <a:ext cx="8794045" cy="1290455"/>
          </a:xfrm>
        </p:spPr>
        <p:txBody>
          <a:bodyPr/>
          <a:lstStyle>
            <a:lvl1pPr marL="0" indent="0" algn="l">
              <a:buNone/>
              <a:defRPr sz="2400">
                <a:solidFill>
                  <a:srgbClr val="414F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5532731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35A847-A378-904F-ACB7-6E9049E7A8F5}"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9656" y="6025641"/>
            <a:ext cx="3557016" cy="6614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34444" y="1848552"/>
            <a:ext cx="5181600" cy="457200"/>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96400" y="83638"/>
            <a:ext cx="2162951" cy="751739"/>
          </a:xfrm>
          <a:prstGeom prst="rect">
            <a:avLst/>
          </a:prstGeom>
        </p:spPr>
      </p:pic>
      <p:sp>
        <p:nvSpPr>
          <p:cNvPr id="10" name="Rectangle 9"/>
          <p:cNvSpPr/>
          <p:nvPr userDrawn="1"/>
        </p:nvSpPr>
        <p:spPr>
          <a:xfrm>
            <a:off x="450547" y="574516"/>
            <a:ext cx="1532467" cy="16933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userDrawn="1"/>
        </p:nvSpPr>
        <p:spPr>
          <a:xfrm>
            <a:off x="436638" y="709180"/>
            <a:ext cx="1540934" cy="1596572"/>
          </a:xfrm>
          <a:prstGeom prst="ellipse">
            <a:avLst/>
          </a:prstGeom>
          <a:solidFill>
            <a:srgbClr val="9A33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userDrawn="1"/>
        </p:nvSpPr>
        <p:spPr>
          <a:xfrm>
            <a:off x="1059543" y="2267852"/>
            <a:ext cx="314476" cy="4590148"/>
          </a:xfrm>
          <a:prstGeom prst="rect">
            <a:avLst/>
          </a:prstGeom>
          <a:solidFill>
            <a:srgbClr val="9A3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userDrawn="1"/>
        </p:nvSpPr>
        <p:spPr>
          <a:xfrm>
            <a:off x="1049867" y="-101600"/>
            <a:ext cx="328990" cy="846667"/>
          </a:xfrm>
          <a:prstGeom prst="rect">
            <a:avLst/>
          </a:prstGeom>
          <a:solidFill>
            <a:srgbClr val="9A3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p:cNvSpPr/>
          <p:nvPr userDrawn="1"/>
        </p:nvSpPr>
        <p:spPr>
          <a:xfrm>
            <a:off x="696686" y="1014588"/>
            <a:ext cx="1044424" cy="9857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1071462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22310" y="2709333"/>
            <a:ext cx="9225139" cy="1411111"/>
          </a:xfrm>
        </p:spPr>
        <p:txBody>
          <a:bodyPr anchor="ctr">
            <a:normAutofit/>
          </a:bodyPr>
          <a:lstStyle>
            <a:lvl1pPr>
              <a:defRPr sz="3600"/>
            </a:lvl1pPr>
          </a:lstStyle>
          <a:p>
            <a:r>
              <a:rPr lang="en-CA" dirty="0" smtClean="0"/>
              <a:t>Click to </a:t>
            </a:r>
            <a:r>
              <a:rPr lang="en-CA" smtClean="0"/>
              <a:t>edit Master Divider </a:t>
            </a:r>
            <a:r>
              <a:rPr lang="en-CA" dirty="0" smtClean="0"/>
              <a:t>title style</a:t>
            </a:r>
            <a:endParaRPr lang="en-US" dirty="0"/>
          </a:p>
        </p:txBody>
      </p:sp>
      <p:sp>
        <p:nvSpPr>
          <p:cNvPr id="3" name="Text Placeholder 2"/>
          <p:cNvSpPr>
            <a:spLocks noGrp="1"/>
          </p:cNvSpPr>
          <p:nvPr>
            <p:ph type="body" idx="1"/>
          </p:nvPr>
        </p:nvSpPr>
        <p:spPr>
          <a:xfrm>
            <a:off x="2122310" y="4295952"/>
            <a:ext cx="9225140" cy="1036637"/>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35A847-A378-904F-ACB7-6E9049E7A8F5}" type="slidenum">
              <a:rPr lang="en-US" smtClean="0"/>
              <a:pPr/>
              <a:t>‹#›</a:t>
            </a:fld>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9656" y="6036930"/>
            <a:ext cx="3557016" cy="66141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96400" y="83638"/>
            <a:ext cx="2162951" cy="751739"/>
          </a:xfrm>
          <a:prstGeom prst="rect">
            <a:avLst/>
          </a:prstGeom>
        </p:spPr>
      </p:pic>
    </p:spTree>
    <p:extLst>
      <p:ext uri="{BB962C8B-B14F-4D97-AF65-F5344CB8AC3E}">
        <p14:creationId xmlns:p14="http://schemas.microsoft.com/office/powerpoint/2010/main" val="14697035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86843" y="2190044"/>
            <a:ext cx="4323645" cy="38011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37868" y="2190043"/>
            <a:ext cx="4715932" cy="38011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35A847-A378-904F-ACB7-6E9049E7A8F5}" type="slidenum">
              <a:rPr lang="en-US" smtClean="0"/>
              <a:pPr/>
              <a:t>‹#›</a:t>
            </a:fld>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9656" y="6025641"/>
            <a:ext cx="3557016" cy="661416"/>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34444" y="1848552"/>
            <a:ext cx="5181600" cy="457200"/>
          </a:xfrm>
          <a:prstGeom prst="rect">
            <a:avLst/>
          </a:prstGeom>
        </p:spPr>
      </p:pic>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96400" y="83638"/>
            <a:ext cx="2162951" cy="751739"/>
          </a:xfrm>
          <a:prstGeom prst="rect">
            <a:avLst/>
          </a:prstGeom>
        </p:spPr>
      </p:pic>
      <p:sp>
        <p:nvSpPr>
          <p:cNvPr id="11" name="Rectangle 10"/>
          <p:cNvSpPr/>
          <p:nvPr userDrawn="1"/>
        </p:nvSpPr>
        <p:spPr>
          <a:xfrm>
            <a:off x="450547" y="574516"/>
            <a:ext cx="1532467" cy="16933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userDrawn="1"/>
        </p:nvSpPr>
        <p:spPr>
          <a:xfrm>
            <a:off x="436638" y="709180"/>
            <a:ext cx="1540934" cy="1596572"/>
          </a:xfrm>
          <a:prstGeom prst="ellipse">
            <a:avLst/>
          </a:prstGeom>
          <a:solidFill>
            <a:srgbClr val="9A33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userDrawn="1"/>
        </p:nvSpPr>
        <p:spPr>
          <a:xfrm>
            <a:off x="1059543" y="2267852"/>
            <a:ext cx="314476" cy="4590148"/>
          </a:xfrm>
          <a:prstGeom prst="rect">
            <a:avLst/>
          </a:prstGeom>
          <a:solidFill>
            <a:srgbClr val="9A3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userDrawn="1"/>
        </p:nvSpPr>
        <p:spPr>
          <a:xfrm>
            <a:off x="1049867" y="-101600"/>
            <a:ext cx="328990" cy="846667"/>
          </a:xfrm>
          <a:prstGeom prst="rect">
            <a:avLst/>
          </a:prstGeom>
          <a:solidFill>
            <a:srgbClr val="9A3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p:cNvSpPr/>
          <p:nvPr userDrawn="1"/>
        </p:nvSpPr>
        <p:spPr>
          <a:xfrm>
            <a:off x="696686" y="1014588"/>
            <a:ext cx="1044424" cy="9857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950942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Three 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37377" y="862515"/>
            <a:ext cx="3392325" cy="1179011"/>
          </a:xfrm>
          <a:prstGeom prst="rect">
            <a:avLst/>
          </a:prstGeom>
        </p:spPr>
      </p:pic>
      <p:sp>
        <p:nvSpPr>
          <p:cNvPr id="10" name="TextBox 9"/>
          <p:cNvSpPr txBox="1"/>
          <p:nvPr userDrawn="1"/>
        </p:nvSpPr>
        <p:spPr>
          <a:xfrm>
            <a:off x="4267200" y="5888919"/>
            <a:ext cx="4955822" cy="338554"/>
          </a:xfrm>
          <a:prstGeom prst="rect">
            <a:avLst/>
          </a:prstGeom>
          <a:noFill/>
        </p:spPr>
        <p:txBody>
          <a:bodyPr wrap="square" rtlCol="0">
            <a:spAutoFit/>
          </a:bodyPr>
          <a:lstStyle/>
          <a:p>
            <a:r>
              <a:rPr lang="en-US" sz="1600" dirty="0" smtClean="0">
                <a:solidFill>
                  <a:srgbClr val="414F5C"/>
                </a:solidFill>
                <a:latin typeface="Verdana" charset="0"/>
                <a:ea typeface="Verdana" charset="0"/>
                <a:cs typeface="Verdana" charset="0"/>
              </a:rPr>
              <a:t>The best health for all. The best care for all.</a:t>
            </a:r>
            <a:endParaRPr lang="en-US" sz="1600" dirty="0">
              <a:solidFill>
                <a:srgbClr val="414F5C"/>
              </a:solidFill>
              <a:latin typeface="Verdana" charset="0"/>
              <a:ea typeface="Verdana" charset="0"/>
              <a:cs typeface="Verdana" charset="0"/>
            </a:endParaRPr>
          </a:p>
        </p:txBody>
      </p:sp>
      <p:pic>
        <p:nvPicPr>
          <p:cNvPr id="11" name="Picture 10"/>
          <p:cNvPicPr>
            <a:picLocks noChangeAspect="1"/>
          </p:cNvPicPr>
          <p:nvPr userDrawn="1"/>
        </p:nvPicPr>
        <p:blipFill rotWithShape="1">
          <a:blip r:embed="rId4">
            <a:extLst>
              <a:ext uri="{28A0092B-C50C-407E-A947-70E740481C1C}">
                <a14:useLocalDpi xmlns:a14="http://schemas.microsoft.com/office/drawing/2010/main" val="0"/>
              </a:ext>
            </a:extLst>
          </a:blip>
          <a:srcRect l="4702" t="12937" b="7355"/>
          <a:stretch/>
        </p:blipFill>
        <p:spPr>
          <a:xfrm>
            <a:off x="-33867" y="2506133"/>
            <a:ext cx="3717996" cy="2156178"/>
          </a:xfrm>
          <a:prstGeom prst="rect">
            <a:avLst/>
          </a:prstGeom>
        </p:spPr>
      </p:pic>
      <p:pic>
        <p:nvPicPr>
          <p:cNvPr id="12" name="Picture 11"/>
          <p:cNvPicPr>
            <a:picLocks noChangeAspect="1"/>
          </p:cNvPicPr>
          <p:nvPr userDrawn="1"/>
        </p:nvPicPr>
        <p:blipFill rotWithShape="1">
          <a:blip r:embed="rId5">
            <a:extLst>
              <a:ext uri="{28A0092B-C50C-407E-A947-70E740481C1C}">
                <a14:useLocalDpi xmlns:a14="http://schemas.microsoft.com/office/drawing/2010/main" val="0"/>
              </a:ext>
            </a:extLst>
          </a:blip>
          <a:srcRect t="13405" b="10333"/>
          <a:stretch/>
        </p:blipFill>
        <p:spPr>
          <a:xfrm>
            <a:off x="0" y="4989689"/>
            <a:ext cx="3684129" cy="1873955"/>
          </a:xfrm>
          <a:prstGeom prst="rect">
            <a:avLst/>
          </a:prstGeom>
        </p:spPr>
      </p:pic>
      <p:pic>
        <p:nvPicPr>
          <p:cNvPr id="13" name="Picture 12"/>
          <p:cNvPicPr>
            <a:picLocks noChangeAspect="1"/>
          </p:cNvPicPr>
          <p:nvPr userDrawn="1"/>
        </p:nvPicPr>
        <p:blipFill rotWithShape="1">
          <a:blip r:embed="rId6">
            <a:extLst>
              <a:ext uri="{28A0092B-C50C-407E-A947-70E740481C1C}">
                <a14:useLocalDpi xmlns:a14="http://schemas.microsoft.com/office/drawing/2010/main" val="0"/>
              </a:ext>
            </a:extLst>
          </a:blip>
          <a:srcRect l="2785" t="2825" r="2886" b="13015"/>
          <a:stretch/>
        </p:blipFill>
        <p:spPr>
          <a:xfrm>
            <a:off x="0" y="-22579"/>
            <a:ext cx="3680178" cy="2190045"/>
          </a:xfrm>
          <a:prstGeom prst="rect">
            <a:avLst/>
          </a:prstGeom>
        </p:spPr>
      </p:pic>
      <p:sp>
        <p:nvSpPr>
          <p:cNvPr id="14" name="Title 1"/>
          <p:cNvSpPr>
            <a:spLocks noGrp="1"/>
          </p:cNvSpPr>
          <p:nvPr>
            <p:ph type="ctrTitle"/>
          </p:nvPr>
        </p:nvSpPr>
        <p:spPr>
          <a:xfrm>
            <a:off x="4267200" y="2041525"/>
            <a:ext cx="7044267" cy="2078919"/>
          </a:xfrm>
        </p:spPr>
        <p:txBody>
          <a:bodyPr anchor="b">
            <a:normAutofit/>
          </a:bodyPr>
          <a:lstStyle>
            <a:lvl1pPr algn="l">
              <a:defRPr sz="4000"/>
            </a:lvl1pPr>
          </a:lstStyle>
          <a:p>
            <a:r>
              <a:rPr lang="en-US" smtClean="0"/>
              <a:t>Click to edit Master title style</a:t>
            </a:r>
            <a:endParaRPr lang="en-US" dirty="0"/>
          </a:p>
        </p:txBody>
      </p:sp>
      <p:sp>
        <p:nvSpPr>
          <p:cNvPr id="15" name="Subtitle 2"/>
          <p:cNvSpPr>
            <a:spLocks noGrp="1"/>
          </p:cNvSpPr>
          <p:nvPr>
            <p:ph type="subTitle" idx="1"/>
          </p:nvPr>
        </p:nvSpPr>
        <p:spPr>
          <a:xfrm>
            <a:off x="4267200" y="4399145"/>
            <a:ext cx="7044267" cy="1290455"/>
          </a:xfrm>
        </p:spPr>
        <p:txBody>
          <a:bodyPr/>
          <a:lstStyle>
            <a:lvl1pPr marL="0" indent="0" algn="l">
              <a:buNone/>
              <a:defRPr sz="2400">
                <a:solidFill>
                  <a:srgbClr val="414F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57615334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1566" y="699293"/>
            <a:ext cx="9272234"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078390" y="2024855"/>
            <a:ext cx="4412721" cy="823912"/>
          </a:xfrm>
        </p:spPr>
        <p:txBody>
          <a:bodyPr anchor="b"/>
          <a:lstStyle>
            <a:lvl1pPr marL="0" indent="0">
              <a:buNone/>
              <a:defRPr sz="2400" b="0">
                <a:solidFill>
                  <a:srgbClr val="414F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079978" y="2848767"/>
            <a:ext cx="4411133" cy="31424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705600" y="2024856"/>
            <a:ext cx="4649788" cy="823912"/>
          </a:xfrm>
        </p:spPr>
        <p:txBody>
          <a:bodyPr anchor="b"/>
          <a:lstStyle>
            <a:lvl1pPr marL="0" indent="0">
              <a:buNone/>
              <a:defRPr sz="2400" b="0">
                <a:solidFill>
                  <a:srgbClr val="414F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705600" y="2848769"/>
            <a:ext cx="4649788" cy="3142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35A847-A378-904F-ACB7-6E9049E7A8F5}"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9656" y="6025641"/>
            <a:ext cx="3557016" cy="661416"/>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34444" y="1848552"/>
            <a:ext cx="5181600" cy="457200"/>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96400" y="83638"/>
            <a:ext cx="2162951" cy="751739"/>
          </a:xfrm>
          <a:prstGeom prst="rect">
            <a:avLst/>
          </a:prstGeom>
        </p:spPr>
      </p:pic>
      <p:sp>
        <p:nvSpPr>
          <p:cNvPr id="13" name="Rectangle 12"/>
          <p:cNvSpPr/>
          <p:nvPr userDrawn="1"/>
        </p:nvSpPr>
        <p:spPr>
          <a:xfrm>
            <a:off x="450547" y="574516"/>
            <a:ext cx="1532467" cy="16933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p:cNvSpPr/>
          <p:nvPr userDrawn="1"/>
        </p:nvSpPr>
        <p:spPr>
          <a:xfrm>
            <a:off x="436638" y="709180"/>
            <a:ext cx="1540934" cy="1596572"/>
          </a:xfrm>
          <a:prstGeom prst="ellipse">
            <a:avLst/>
          </a:prstGeom>
          <a:solidFill>
            <a:srgbClr val="9A33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userDrawn="1"/>
        </p:nvSpPr>
        <p:spPr>
          <a:xfrm>
            <a:off x="1059543" y="2267852"/>
            <a:ext cx="314476" cy="4590148"/>
          </a:xfrm>
          <a:prstGeom prst="rect">
            <a:avLst/>
          </a:prstGeom>
          <a:solidFill>
            <a:srgbClr val="9A3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userDrawn="1"/>
        </p:nvSpPr>
        <p:spPr>
          <a:xfrm>
            <a:off x="1049867" y="-101600"/>
            <a:ext cx="328990" cy="846667"/>
          </a:xfrm>
          <a:prstGeom prst="rect">
            <a:avLst/>
          </a:prstGeom>
          <a:solidFill>
            <a:srgbClr val="9A3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Oval 17"/>
          <p:cNvSpPr/>
          <p:nvPr userDrawn="1"/>
        </p:nvSpPr>
        <p:spPr>
          <a:xfrm>
            <a:off x="696686" y="1014588"/>
            <a:ext cx="1044424" cy="9857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21918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35A847-A378-904F-ACB7-6E9049E7A8F5}" type="slidenum">
              <a:rPr lang="en-US" smtClean="0"/>
              <a:pPr/>
              <a:t>‹#›</a:t>
            </a:fld>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9656" y="6025641"/>
            <a:ext cx="3557016" cy="661416"/>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34444" y="1848552"/>
            <a:ext cx="5181600" cy="457200"/>
          </a:xfrm>
          <a:prstGeom prst="rect">
            <a:avLst/>
          </a:prstGeom>
        </p:spPr>
      </p:pic>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96400" y="83638"/>
            <a:ext cx="2162951" cy="751739"/>
          </a:xfrm>
          <a:prstGeom prst="rect">
            <a:avLst/>
          </a:prstGeom>
        </p:spPr>
      </p:pic>
      <p:sp>
        <p:nvSpPr>
          <p:cNvPr id="9" name="Rectangle 8"/>
          <p:cNvSpPr/>
          <p:nvPr userDrawn="1"/>
        </p:nvSpPr>
        <p:spPr>
          <a:xfrm>
            <a:off x="450547" y="574516"/>
            <a:ext cx="1532467" cy="16933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p:cNvSpPr/>
          <p:nvPr userDrawn="1"/>
        </p:nvSpPr>
        <p:spPr>
          <a:xfrm>
            <a:off x="436638" y="709180"/>
            <a:ext cx="1540934" cy="1596572"/>
          </a:xfrm>
          <a:prstGeom prst="ellipse">
            <a:avLst/>
          </a:prstGeom>
          <a:solidFill>
            <a:srgbClr val="9A33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userDrawn="1"/>
        </p:nvSpPr>
        <p:spPr>
          <a:xfrm>
            <a:off x="1059543" y="2267852"/>
            <a:ext cx="314476" cy="4590148"/>
          </a:xfrm>
          <a:prstGeom prst="rect">
            <a:avLst/>
          </a:prstGeom>
          <a:solidFill>
            <a:srgbClr val="9A3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userDrawn="1"/>
        </p:nvSpPr>
        <p:spPr>
          <a:xfrm>
            <a:off x="1049867" y="-101600"/>
            <a:ext cx="328990" cy="846667"/>
          </a:xfrm>
          <a:prstGeom prst="rect">
            <a:avLst/>
          </a:prstGeom>
          <a:solidFill>
            <a:srgbClr val="9A3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p:cNvSpPr/>
          <p:nvPr userDrawn="1"/>
        </p:nvSpPr>
        <p:spPr>
          <a:xfrm>
            <a:off x="696686" y="1014588"/>
            <a:ext cx="1044424" cy="9857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588892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35A847-A378-904F-ACB7-6E9049E7A8F5}" type="slidenum">
              <a:rPr lang="en-US" smtClean="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9656" y="6025641"/>
            <a:ext cx="3557016" cy="661416"/>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34444" y="1848552"/>
            <a:ext cx="5181600" cy="457200"/>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96400" y="83638"/>
            <a:ext cx="2162951" cy="751739"/>
          </a:xfrm>
          <a:prstGeom prst="rect">
            <a:avLst/>
          </a:prstGeom>
        </p:spPr>
      </p:pic>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088444" y="2305752"/>
            <a:ext cx="914400" cy="914400"/>
          </a:xfrm>
          <a:prstGeom prst="rect">
            <a:avLst/>
          </a:prstGeom>
        </p:spPr>
      </p:pic>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088444" y="3242722"/>
            <a:ext cx="914400" cy="914400"/>
          </a:xfrm>
          <a:prstGeom prst="rect">
            <a:avLst/>
          </a:pr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088444" y="4179692"/>
            <a:ext cx="914400" cy="914400"/>
          </a:xfrm>
          <a:prstGeom prst="rect">
            <a:avLst/>
          </a:prstGeom>
        </p:spPr>
      </p:pic>
      <p:pic>
        <p:nvPicPr>
          <p:cNvPr id="12" name="Picture 1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088444" y="5116662"/>
            <a:ext cx="914400" cy="914400"/>
          </a:xfrm>
          <a:prstGeom prst="rect">
            <a:avLst/>
          </a:prstGeom>
        </p:spPr>
      </p:pic>
      <p:sp>
        <p:nvSpPr>
          <p:cNvPr id="13" name="TextBox 12"/>
          <p:cNvSpPr txBox="1"/>
          <p:nvPr userDrawn="1"/>
        </p:nvSpPr>
        <p:spPr>
          <a:xfrm>
            <a:off x="3256844" y="2509327"/>
            <a:ext cx="4707467" cy="369332"/>
          </a:xfrm>
          <a:prstGeom prst="rect">
            <a:avLst/>
          </a:prstGeom>
          <a:noFill/>
        </p:spPr>
        <p:txBody>
          <a:bodyPr wrap="square" rtlCol="0">
            <a:spAutoFit/>
          </a:bodyPr>
          <a:lstStyle/>
          <a:p>
            <a:r>
              <a:rPr lang="en-US" dirty="0" smtClean="0">
                <a:solidFill>
                  <a:srgbClr val="414F5C"/>
                </a:solidFill>
                <a:latin typeface="Verdana" charset="0"/>
                <a:ea typeface="Verdana" charset="0"/>
                <a:cs typeface="Verdana" charset="0"/>
              </a:rPr>
              <a:t>johnsmith@royalcollege.ca</a:t>
            </a:r>
            <a:endParaRPr lang="en-US" dirty="0">
              <a:solidFill>
                <a:srgbClr val="414F5C"/>
              </a:solidFill>
              <a:latin typeface="Verdana" charset="0"/>
              <a:ea typeface="Verdana" charset="0"/>
              <a:cs typeface="Verdana" charset="0"/>
            </a:endParaRPr>
          </a:p>
        </p:txBody>
      </p:sp>
      <p:sp>
        <p:nvSpPr>
          <p:cNvPr id="14" name="TextBox 13"/>
          <p:cNvSpPr txBox="1"/>
          <p:nvPr userDrawn="1"/>
        </p:nvSpPr>
        <p:spPr>
          <a:xfrm>
            <a:off x="3256844" y="3526541"/>
            <a:ext cx="4707467" cy="369332"/>
          </a:xfrm>
          <a:prstGeom prst="rect">
            <a:avLst/>
          </a:prstGeom>
          <a:noFill/>
        </p:spPr>
        <p:txBody>
          <a:bodyPr wrap="square" rtlCol="0">
            <a:spAutoFit/>
          </a:bodyPr>
          <a:lstStyle/>
          <a:p>
            <a:r>
              <a:rPr lang="en-US" dirty="0" smtClean="0">
                <a:solidFill>
                  <a:srgbClr val="414F5C"/>
                </a:solidFill>
                <a:latin typeface="Verdana" charset="0"/>
                <a:ea typeface="Verdana" charset="0"/>
                <a:cs typeface="Verdana" charset="0"/>
              </a:rPr>
              <a:t>(613) 730-8830</a:t>
            </a:r>
            <a:endParaRPr lang="en-US" dirty="0">
              <a:solidFill>
                <a:srgbClr val="414F5C"/>
              </a:solidFill>
              <a:latin typeface="Verdana" charset="0"/>
              <a:ea typeface="Verdana" charset="0"/>
              <a:cs typeface="Verdana" charset="0"/>
            </a:endParaRPr>
          </a:p>
        </p:txBody>
      </p:sp>
      <p:sp>
        <p:nvSpPr>
          <p:cNvPr id="15" name="TextBox 14"/>
          <p:cNvSpPr txBox="1"/>
          <p:nvPr userDrawn="1"/>
        </p:nvSpPr>
        <p:spPr>
          <a:xfrm>
            <a:off x="3256844" y="4452226"/>
            <a:ext cx="4707467" cy="369332"/>
          </a:xfrm>
          <a:prstGeom prst="rect">
            <a:avLst/>
          </a:prstGeom>
          <a:noFill/>
        </p:spPr>
        <p:txBody>
          <a:bodyPr wrap="square" rtlCol="0">
            <a:spAutoFit/>
          </a:bodyPr>
          <a:lstStyle/>
          <a:p>
            <a:r>
              <a:rPr lang="en-US" dirty="0" smtClean="0">
                <a:solidFill>
                  <a:srgbClr val="414F5C"/>
                </a:solidFill>
                <a:latin typeface="Verdana" charset="0"/>
                <a:ea typeface="Verdana" charset="0"/>
                <a:cs typeface="Verdana" charset="0"/>
              </a:rPr>
              <a:t>www.royalcollege.ca</a:t>
            </a:r>
            <a:endParaRPr lang="en-US" dirty="0">
              <a:solidFill>
                <a:srgbClr val="414F5C"/>
              </a:solidFill>
              <a:latin typeface="Verdana" charset="0"/>
              <a:ea typeface="Verdana" charset="0"/>
              <a:cs typeface="Verdana" charset="0"/>
            </a:endParaRPr>
          </a:p>
        </p:txBody>
      </p:sp>
      <p:sp>
        <p:nvSpPr>
          <p:cNvPr id="16" name="TextBox 15"/>
          <p:cNvSpPr txBox="1"/>
          <p:nvPr userDrawn="1"/>
        </p:nvSpPr>
        <p:spPr>
          <a:xfrm>
            <a:off x="3256844" y="5418318"/>
            <a:ext cx="4707467" cy="369332"/>
          </a:xfrm>
          <a:prstGeom prst="rect">
            <a:avLst/>
          </a:prstGeom>
          <a:noFill/>
        </p:spPr>
        <p:txBody>
          <a:bodyPr wrap="square" rtlCol="0">
            <a:spAutoFit/>
          </a:bodyPr>
          <a:lstStyle/>
          <a:p>
            <a:r>
              <a:rPr lang="en-US" dirty="0" smtClean="0">
                <a:solidFill>
                  <a:srgbClr val="414F5C"/>
                </a:solidFill>
                <a:latin typeface="Verdana" charset="0"/>
                <a:ea typeface="Verdana" charset="0"/>
                <a:cs typeface="Verdana" charset="0"/>
              </a:rPr>
              <a:t>774 Echo Drive, Ottawa, Ontario</a:t>
            </a:r>
            <a:endParaRPr lang="en-US" dirty="0">
              <a:solidFill>
                <a:srgbClr val="414F5C"/>
              </a:solidFill>
              <a:latin typeface="Verdana" charset="0"/>
              <a:ea typeface="Verdana" charset="0"/>
              <a:cs typeface="Verdana" charset="0"/>
            </a:endParaRPr>
          </a:p>
        </p:txBody>
      </p:sp>
      <p:sp>
        <p:nvSpPr>
          <p:cNvPr id="17" name="Rectangle 16"/>
          <p:cNvSpPr/>
          <p:nvPr userDrawn="1"/>
        </p:nvSpPr>
        <p:spPr>
          <a:xfrm>
            <a:off x="450547" y="574516"/>
            <a:ext cx="1532467" cy="16933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Oval 17"/>
          <p:cNvSpPr/>
          <p:nvPr userDrawn="1"/>
        </p:nvSpPr>
        <p:spPr>
          <a:xfrm>
            <a:off x="436638" y="709180"/>
            <a:ext cx="1540934" cy="1596572"/>
          </a:xfrm>
          <a:prstGeom prst="ellipse">
            <a:avLst/>
          </a:prstGeom>
          <a:solidFill>
            <a:srgbClr val="9A33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userDrawn="1"/>
        </p:nvSpPr>
        <p:spPr>
          <a:xfrm>
            <a:off x="1059543" y="2267852"/>
            <a:ext cx="314476" cy="4590148"/>
          </a:xfrm>
          <a:prstGeom prst="rect">
            <a:avLst/>
          </a:prstGeom>
          <a:solidFill>
            <a:srgbClr val="9A3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userDrawn="1"/>
        </p:nvSpPr>
        <p:spPr>
          <a:xfrm>
            <a:off x="1049867" y="-101600"/>
            <a:ext cx="328990" cy="846667"/>
          </a:xfrm>
          <a:prstGeom prst="rect">
            <a:avLst/>
          </a:prstGeom>
          <a:solidFill>
            <a:srgbClr val="9A3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Oval 20"/>
          <p:cNvSpPr/>
          <p:nvPr userDrawn="1"/>
        </p:nvSpPr>
        <p:spPr>
          <a:xfrm>
            <a:off x="696686" y="1014588"/>
            <a:ext cx="1044424" cy="9857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2597345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8988" y="745067"/>
            <a:ext cx="9294812" cy="1407936"/>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2153003"/>
            <a:ext cx="6172200" cy="3708047"/>
          </a:xfrm>
        </p:spPr>
        <p:txBody>
          <a:bodyPr/>
          <a:lstStyle>
            <a:lvl1pPr>
              <a:defRPr sz="3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058989" y="2153003"/>
            <a:ext cx="2964568" cy="370804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35A847-A378-904F-ACB7-6E9049E7A8F5}"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9656" y="6025641"/>
            <a:ext cx="3557016" cy="661416"/>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34444" y="1848552"/>
            <a:ext cx="5181600" cy="45720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96400" y="83638"/>
            <a:ext cx="2162951" cy="751739"/>
          </a:xfrm>
          <a:prstGeom prst="rect">
            <a:avLst/>
          </a:prstGeom>
        </p:spPr>
      </p:pic>
      <p:sp>
        <p:nvSpPr>
          <p:cNvPr id="11" name="Rectangle 10"/>
          <p:cNvSpPr/>
          <p:nvPr userDrawn="1"/>
        </p:nvSpPr>
        <p:spPr>
          <a:xfrm>
            <a:off x="450547" y="574516"/>
            <a:ext cx="1532467" cy="16933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userDrawn="1"/>
        </p:nvSpPr>
        <p:spPr>
          <a:xfrm>
            <a:off x="436638" y="709180"/>
            <a:ext cx="1540934" cy="1596572"/>
          </a:xfrm>
          <a:prstGeom prst="ellipse">
            <a:avLst/>
          </a:prstGeom>
          <a:solidFill>
            <a:srgbClr val="9A33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userDrawn="1"/>
        </p:nvSpPr>
        <p:spPr>
          <a:xfrm>
            <a:off x="1059543" y="2267852"/>
            <a:ext cx="314476" cy="4590148"/>
          </a:xfrm>
          <a:prstGeom prst="rect">
            <a:avLst/>
          </a:prstGeom>
          <a:solidFill>
            <a:srgbClr val="9A3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userDrawn="1"/>
        </p:nvSpPr>
        <p:spPr>
          <a:xfrm>
            <a:off x="1049867" y="-101600"/>
            <a:ext cx="328990" cy="846667"/>
          </a:xfrm>
          <a:prstGeom prst="rect">
            <a:avLst/>
          </a:prstGeom>
          <a:solidFill>
            <a:srgbClr val="9A3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p:cNvSpPr/>
          <p:nvPr userDrawn="1"/>
        </p:nvSpPr>
        <p:spPr>
          <a:xfrm>
            <a:off x="696686" y="1014588"/>
            <a:ext cx="1044424" cy="9857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410951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70276" y="769938"/>
            <a:ext cx="9283524" cy="1420106"/>
          </a:xfrm>
        </p:spPr>
        <p:txBody>
          <a:bodyPr anchor="ctr"/>
          <a:lstStyle>
            <a:lvl1pPr>
              <a:defRPr sz="3200"/>
            </a:lvl1pPr>
          </a:lstStyle>
          <a:p>
            <a:r>
              <a:rPr lang="en-US" smtClean="0"/>
              <a:t>Click to edit Master title style</a:t>
            </a:r>
            <a:endParaRPr lang="en-US" dirty="0"/>
          </a:p>
        </p:txBody>
      </p:sp>
      <p:sp>
        <p:nvSpPr>
          <p:cNvPr id="3" name="Picture Placeholder 2"/>
          <p:cNvSpPr>
            <a:spLocks noGrp="1"/>
          </p:cNvSpPr>
          <p:nvPr>
            <p:ph type="pic" idx="1"/>
          </p:nvPr>
        </p:nvSpPr>
        <p:spPr>
          <a:xfrm>
            <a:off x="5183188" y="2190044"/>
            <a:ext cx="6172200" cy="36710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068688" y="2190045"/>
            <a:ext cx="2943579" cy="3671006"/>
          </a:xfrm>
        </p:spPr>
        <p:txBody>
          <a:bodyPr/>
          <a:lstStyle>
            <a:lvl1pPr marL="0" indent="0">
              <a:buNone/>
              <a:defRPr sz="1600">
                <a:solidFill>
                  <a:srgbClr val="414F5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35A847-A378-904F-ACB7-6E9049E7A8F5}"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9656" y="6025641"/>
            <a:ext cx="3557016" cy="661416"/>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34444" y="1848552"/>
            <a:ext cx="5181600" cy="45720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96400" y="83638"/>
            <a:ext cx="2162951" cy="751739"/>
          </a:xfrm>
          <a:prstGeom prst="rect">
            <a:avLst/>
          </a:prstGeom>
        </p:spPr>
      </p:pic>
      <p:sp>
        <p:nvSpPr>
          <p:cNvPr id="11" name="Rectangle 10"/>
          <p:cNvSpPr/>
          <p:nvPr userDrawn="1"/>
        </p:nvSpPr>
        <p:spPr>
          <a:xfrm>
            <a:off x="450547" y="574516"/>
            <a:ext cx="1532467" cy="16933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userDrawn="1"/>
        </p:nvSpPr>
        <p:spPr>
          <a:xfrm>
            <a:off x="436638" y="709180"/>
            <a:ext cx="1540934" cy="1596572"/>
          </a:xfrm>
          <a:prstGeom prst="ellipse">
            <a:avLst/>
          </a:prstGeom>
          <a:solidFill>
            <a:srgbClr val="9A33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userDrawn="1"/>
        </p:nvSpPr>
        <p:spPr>
          <a:xfrm>
            <a:off x="1059543" y="2267852"/>
            <a:ext cx="314476" cy="4590148"/>
          </a:xfrm>
          <a:prstGeom prst="rect">
            <a:avLst/>
          </a:prstGeom>
          <a:solidFill>
            <a:srgbClr val="9A3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userDrawn="1"/>
        </p:nvSpPr>
        <p:spPr>
          <a:xfrm>
            <a:off x="1049867" y="-101600"/>
            <a:ext cx="328990" cy="846667"/>
          </a:xfrm>
          <a:prstGeom prst="rect">
            <a:avLst/>
          </a:prstGeom>
          <a:solidFill>
            <a:srgbClr val="9A3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p:cNvSpPr/>
          <p:nvPr userDrawn="1"/>
        </p:nvSpPr>
        <p:spPr>
          <a:xfrm>
            <a:off x="696686" y="1014588"/>
            <a:ext cx="1044424" cy="9857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732584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35A847-A378-904F-ACB7-6E9049E7A8F5}" type="slidenum">
              <a:rPr lang="en-US" smtClean="0"/>
              <a:pPr/>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9656" y="6025641"/>
            <a:ext cx="3557016" cy="661416"/>
          </a:xfrm>
          <a:prstGeom prst="rect">
            <a:avLst/>
          </a:prstGeom>
        </p:spPr>
      </p:pic>
    </p:spTree>
    <p:extLst>
      <p:ext uri="{BB962C8B-B14F-4D97-AF65-F5344CB8AC3E}">
        <p14:creationId xmlns:p14="http://schemas.microsoft.com/office/powerpoint/2010/main" val="19175181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35A847-A378-904F-ACB7-6E9049E7A8F5}" type="slidenum">
              <a:rPr lang="en-US" smtClean="0"/>
              <a:pPr/>
              <a:t>‹#›</a:t>
            </a:fld>
            <a:endParaRPr lang="en-US" dirty="0"/>
          </a:p>
        </p:txBody>
      </p:sp>
      <p:sp>
        <p:nvSpPr>
          <p:cNvPr id="7" name="Title 1"/>
          <p:cNvSpPr>
            <a:spLocks noGrp="1"/>
          </p:cNvSpPr>
          <p:nvPr>
            <p:ph type="title" hasCustomPrompt="1"/>
          </p:nvPr>
        </p:nvSpPr>
        <p:spPr>
          <a:xfrm>
            <a:off x="2122310" y="2709333"/>
            <a:ext cx="9225139" cy="1411111"/>
          </a:xfrm>
        </p:spPr>
        <p:txBody>
          <a:bodyPr anchor="ctr">
            <a:normAutofit/>
          </a:bodyPr>
          <a:lstStyle>
            <a:lvl1pPr>
              <a:defRPr sz="3600"/>
            </a:lvl1pPr>
          </a:lstStyle>
          <a:p>
            <a:r>
              <a:rPr lang="en-CA" dirty="0" smtClean="0"/>
              <a:t>Click to edit Master Thank You title style</a:t>
            </a:r>
            <a:endParaRPr lang="en-US" dirty="0"/>
          </a:p>
        </p:txBody>
      </p:sp>
      <p:sp>
        <p:nvSpPr>
          <p:cNvPr id="8" name="Text Placeholder 2"/>
          <p:cNvSpPr>
            <a:spLocks noGrp="1"/>
          </p:cNvSpPr>
          <p:nvPr>
            <p:ph type="body" idx="1"/>
          </p:nvPr>
        </p:nvSpPr>
        <p:spPr>
          <a:xfrm>
            <a:off x="2122310" y="4295952"/>
            <a:ext cx="9225140" cy="1036637"/>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9656" y="6025641"/>
            <a:ext cx="3557016" cy="661416"/>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96400" y="83638"/>
            <a:ext cx="2162951" cy="751739"/>
          </a:xfrm>
          <a:prstGeom prst="rect">
            <a:avLst/>
          </a:prstGeom>
        </p:spPr>
      </p:pic>
    </p:spTree>
    <p:extLst>
      <p:ext uri="{BB962C8B-B14F-4D97-AF65-F5344CB8AC3E}">
        <p14:creationId xmlns:p14="http://schemas.microsoft.com/office/powerpoint/2010/main" val="2115593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No 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97288" y="862515"/>
            <a:ext cx="3392325" cy="1179011"/>
          </a:xfrm>
          <a:prstGeom prst="rect">
            <a:avLst/>
          </a:prstGeom>
        </p:spPr>
      </p:pic>
      <p:sp>
        <p:nvSpPr>
          <p:cNvPr id="14" name="TextBox 13"/>
          <p:cNvSpPr txBox="1"/>
          <p:nvPr userDrawn="1"/>
        </p:nvSpPr>
        <p:spPr>
          <a:xfrm>
            <a:off x="2427111" y="5888919"/>
            <a:ext cx="4955822" cy="338554"/>
          </a:xfrm>
          <a:prstGeom prst="rect">
            <a:avLst/>
          </a:prstGeom>
          <a:noFill/>
        </p:spPr>
        <p:txBody>
          <a:bodyPr wrap="square" rtlCol="0">
            <a:spAutoFit/>
          </a:bodyPr>
          <a:lstStyle/>
          <a:p>
            <a:r>
              <a:rPr lang="en-US" sz="1600" dirty="0" smtClean="0">
                <a:solidFill>
                  <a:srgbClr val="414F5C"/>
                </a:solidFill>
                <a:latin typeface="Verdana" charset="0"/>
                <a:ea typeface="Verdana" charset="0"/>
                <a:cs typeface="Verdana" charset="0"/>
              </a:rPr>
              <a:t>The best health for all. The best care for all.</a:t>
            </a:r>
            <a:endParaRPr lang="en-US" sz="1600" dirty="0">
              <a:solidFill>
                <a:srgbClr val="414F5C"/>
              </a:solidFill>
              <a:latin typeface="Verdana" charset="0"/>
              <a:ea typeface="Verdana" charset="0"/>
              <a:cs typeface="Verdana" charset="0"/>
            </a:endParaRPr>
          </a:p>
        </p:txBody>
      </p:sp>
      <p:sp>
        <p:nvSpPr>
          <p:cNvPr id="6" name="Title 1"/>
          <p:cNvSpPr>
            <a:spLocks noGrp="1"/>
          </p:cNvSpPr>
          <p:nvPr>
            <p:ph type="ctrTitle"/>
          </p:nvPr>
        </p:nvSpPr>
        <p:spPr>
          <a:xfrm>
            <a:off x="2427111" y="2041525"/>
            <a:ext cx="8794045" cy="2078919"/>
          </a:xfrm>
        </p:spPr>
        <p:txBody>
          <a:bodyPr anchor="b">
            <a:normAutofit/>
          </a:bodyPr>
          <a:lstStyle>
            <a:lvl1pPr algn="l">
              <a:defRPr sz="4000"/>
            </a:lvl1pPr>
          </a:lstStyle>
          <a:p>
            <a:r>
              <a:rPr lang="en-US" smtClean="0"/>
              <a:t>Click to edit Master title style</a:t>
            </a:r>
            <a:endParaRPr lang="en-US" dirty="0"/>
          </a:p>
        </p:txBody>
      </p:sp>
      <p:sp>
        <p:nvSpPr>
          <p:cNvPr id="7" name="Subtitle 2"/>
          <p:cNvSpPr>
            <a:spLocks noGrp="1"/>
          </p:cNvSpPr>
          <p:nvPr>
            <p:ph type="subTitle" idx="1"/>
          </p:nvPr>
        </p:nvSpPr>
        <p:spPr>
          <a:xfrm>
            <a:off x="2427111" y="4399145"/>
            <a:ext cx="8794045" cy="1290455"/>
          </a:xfrm>
        </p:spPr>
        <p:txBody>
          <a:bodyPr/>
          <a:lstStyle>
            <a:lvl1pPr marL="0" indent="0" algn="l">
              <a:buNone/>
              <a:defRPr sz="2400">
                <a:solidFill>
                  <a:srgbClr val="414F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553273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11"/>
          <p:cNvSpPr/>
          <p:nvPr userDrawn="1"/>
        </p:nvSpPr>
        <p:spPr>
          <a:xfrm>
            <a:off x="450547" y="574516"/>
            <a:ext cx="1532467" cy="16933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lvl1pPr>
              <a:defRPr baseline="0">
                <a:solidFill>
                  <a:srgbClr val="003B5C"/>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088444" y="2077152"/>
            <a:ext cx="9265356" cy="38011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35A847-A378-904F-ACB7-6E9049E7A8F5}"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9656" y="6025641"/>
            <a:ext cx="3557016" cy="6614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34444" y="1848552"/>
            <a:ext cx="5181600" cy="457200"/>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96400" y="83638"/>
            <a:ext cx="2162951" cy="751739"/>
          </a:xfrm>
          <a:prstGeom prst="rect">
            <a:avLst/>
          </a:prstGeom>
        </p:spPr>
      </p:pic>
      <p:sp>
        <p:nvSpPr>
          <p:cNvPr id="10" name="Oval 9"/>
          <p:cNvSpPr/>
          <p:nvPr userDrawn="1"/>
        </p:nvSpPr>
        <p:spPr>
          <a:xfrm>
            <a:off x="436638" y="709180"/>
            <a:ext cx="1540934" cy="1596572"/>
          </a:xfrm>
          <a:prstGeom prst="ellipse">
            <a:avLst/>
          </a:prstGeom>
          <a:solidFill>
            <a:srgbClr val="9A33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userDrawn="1"/>
        </p:nvSpPr>
        <p:spPr>
          <a:xfrm>
            <a:off x="1059543" y="2267852"/>
            <a:ext cx="360000" cy="4590148"/>
          </a:xfrm>
          <a:prstGeom prst="rect">
            <a:avLst/>
          </a:prstGeom>
          <a:solidFill>
            <a:srgbClr val="9A3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userDrawn="1"/>
        </p:nvSpPr>
        <p:spPr>
          <a:xfrm>
            <a:off x="1035353" y="-101600"/>
            <a:ext cx="360000" cy="846667"/>
          </a:xfrm>
          <a:prstGeom prst="rect">
            <a:avLst/>
          </a:prstGeom>
          <a:solidFill>
            <a:srgbClr val="9A3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p:cNvSpPr/>
          <p:nvPr userDrawn="1"/>
        </p:nvSpPr>
        <p:spPr>
          <a:xfrm>
            <a:off x="696686" y="1014588"/>
            <a:ext cx="1044424" cy="9857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107146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22310" y="2709333"/>
            <a:ext cx="9225139" cy="1411111"/>
          </a:xfrm>
        </p:spPr>
        <p:txBody>
          <a:bodyPr anchor="ctr">
            <a:normAutofit/>
          </a:bodyPr>
          <a:lstStyle>
            <a:lvl1pPr>
              <a:defRPr sz="3600"/>
            </a:lvl1pPr>
          </a:lstStyle>
          <a:p>
            <a:r>
              <a:rPr lang="en-CA" dirty="0" smtClean="0"/>
              <a:t>Click to </a:t>
            </a:r>
            <a:r>
              <a:rPr lang="en-CA" smtClean="0"/>
              <a:t>edit Master Divider </a:t>
            </a:r>
            <a:r>
              <a:rPr lang="en-CA" dirty="0" smtClean="0"/>
              <a:t>title style</a:t>
            </a:r>
            <a:endParaRPr lang="en-US" dirty="0"/>
          </a:p>
        </p:txBody>
      </p:sp>
      <p:sp>
        <p:nvSpPr>
          <p:cNvPr id="3" name="Text Placeholder 2"/>
          <p:cNvSpPr>
            <a:spLocks noGrp="1"/>
          </p:cNvSpPr>
          <p:nvPr>
            <p:ph type="body" idx="1"/>
          </p:nvPr>
        </p:nvSpPr>
        <p:spPr>
          <a:xfrm>
            <a:off x="2122310" y="4295952"/>
            <a:ext cx="9225140" cy="1036637"/>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35A847-A378-904F-ACB7-6E9049E7A8F5}" type="slidenum">
              <a:rPr lang="en-US" smtClean="0"/>
              <a:pPr/>
              <a:t>‹#›</a:t>
            </a:fld>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9656" y="6036930"/>
            <a:ext cx="3557016" cy="66141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96400" y="83638"/>
            <a:ext cx="2162951" cy="751739"/>
          </a:xfrm>
          <a:prstGeom prst="rect">
            <a:avLst/>
          </a:prstGeom>
        </p:spPr>
      </p:pic>
    </p:spTree>
    <p:extLst>
      <p:ext uri="{BB962C8B-B14F-4D97-AF65-F5344CB8AC3E}">
        <p14:creationId xmlns:p14="http://schemas.microsoft.com/office/powerpoint/2010/main" val="1469703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6" name="Rectangle 15"/>
          <p:cNvSpPr/>
          <p:nvPr userDrawn="1"/>
        </p:nvSpPr>
        <p:spPr>
          <a:xfrm>
            <a:off x="450547" y="574516"/>
            <a:ext cx="1532467" cy="16933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86843" y="2190044"/>
            <a:ext cx="4323645" cy="38011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37868" y="2190043"/>
            <a:ext cx="4715932" cy="38011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35A847-A378-904F-ACB7-6E9049E7A8F5}" type="slidenum">
              <a:rPr lang="en-US" smtClean="0"/>
              <a:pPr/>
              <a:t>‹#›</a:t>
            </a:fld>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9656" y="6025641"/>
            <a:ext cx="3557016" cy="661416"/>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34444" y="1848552"/>
            <a:ext cx="5181600" cy="457200"/>
          </a:xfrm>
          <a:prstGeom prst="rect">
            <a:avLst/>
          </a:prstGeom>
        </p:spPr>
      </p:pic>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96400" y="83638"/>
            <a:ext cx="2162951" cy="751739"/>
          </a:xfrm>
          <a:prstGeom prst="rect">
            <a:avLst/>
          </a:prstGeom>
        </p:spPr>
      </p:pic>
      <p:sp>
        <p:nvSpPr>
          <p:cNvPr id="11" name="Oval 10"/>
          <p:cNvSpPr/>
          <p:nvPr userDrawn="1"/>
        </p:nvSpPr>
        <p:spPr>
          <a:xfrm>
            <a:off x="436638" y="709180"/>
            <a:ext cx="1540934" cy="1596572"/>
          </a:xfrm>
          <a:prstGeom prst="ellipse">
            <a:avLst/>
          </a:prstGeom>
          <a:solidFill>
            <a:srgbClr val="9A33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userDrawn="1"/>
        </p:nvSpPr>
        <p:spPr>
          <a:xfrm>
            <a:off x="1045029" y="2267852"/>
            <a:ext cx="360000" cy="4590148"/>
          </a:xfrm>
          <a:prstGeom prst="rect">
            <a:avLst/>
          </a:prstGeom>
          <a:solidFill>
            <a:srgbClr val="9A3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userDrawn="1"/>
        </p:nvSpPr>
        <p:spPr>
          <a:xfrm>
            <a:off x="1020839" y="-101600"/>
            <a:ext cx="360000" cy="846667"/>
          </a:xfrm>
          <a:prstGeom prst="rect">
            <a:avLst/>
          </a:prstGeom>
          <a:solidFill>
            <a:srgbClr val="9A3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p:cNvSpPr/>
          <p:nvPr userDrawn="1"/>
        </p:nvSpPr>
        <p:spPr>
          <a:xfrm>
            <a:off x="682172" y="1000074"/>
            <a:ext cx="1044424" cy="9857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950942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1566" y="699293"/>
            <a:ext cx="9272234"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078390" y="2024855"/>
            <a:ext cx="4412721" cy="823912"/>
          </a:xfrm>
        </p:spPr>
        <p:txBody>
          <a:bodyPr anchor="b"/>
          <a:lstStyle>
            <a:lvl1pPr marL="0" indent="0">
              <a:buNone/>
              <a:defRPr sz="2400" b="0">
                <a:solidFill>
                  <a:srgbClr val="414F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079978" y="2848767"/>
            <a:ext cx="4411133" cy="31424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705600" y="2024856"/>
            <a:ext cx="4649788" cy="823912"/>
          </a:xfrm>
        </p:spPr>
        <p:txBody>
          <a:bodyPr anchor="b"/>
          <a:lstStyle>
            <a:lvl1pPr marL="0" indent="0">
              <a:buNone/>
              <a:defRPr sz="2400" b="0">
                <a:solidFill>
                  <a:srgbClr val="414F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705600" y="2848769"/>
            <a:ext cx="4649788" cy="3142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35A847-A378-904F-ACB7-6E9049E7A8F5}"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9656" y="6025641"/>
            <a:ext cx="3557016" cy="661416"/>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34444" y="1848552"/>
            <a:ext cx="5181600" cy="457200"/>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96400" y="83638"/>
            <a:ext cx="2162951" cy="751739"/>
          </a:xfrm>
          <a:prstGeom prst="rect">
            <a:avLst/>
          </a:prstGeom>
        </p:spPr>
      </p:pic>
      <p:sp>
        <p:nvSpPr>
          <p:cNvPr id="13" name="Rectangle 12"/>
          <p:cNvSpPr/>
          <p:nvPr userDrawn="1"/>
        </p:nvSpPr>
        <p:spPr>
          <a:xfrm>
            <a:off x="450547" y="574516"/>
            <a:ext cx="1532467" cy="16933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p:cNvSpPr/>
          <p:nvPr userDrawn="1"/>
        </p:nvSpPr>
        <p:spPr>
          <a:xfrm>
            <a:off x="436638" y="709180"/>
            <a:ext cx="1540934" cy="1596572"/>
          </a:xfrm>
          <a:prstGeom prst="ellipse">
            <a:avLst/>
          </a:prstGeom>
          <a:solidFill>
            <a:srgbClr val="9A33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userDrawn="1"/>
        </p:nvSpPr>
        <p:spPr>
          <a:xfrm>
            <a:off x="1045029" y="2267852"/>
            <a:ext cx="360000" cy="4590148"/>
          </a:xfrm>
          <a:prstGeom prst="rect">
            <a:avLst/>
          </a:prstGeom>
          <a:solidFill>
            <a:srgbClr val="9A3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userDrawn="1"/>
        </p:nvSpPr>
        <p:spPr>
          <a:xfrm>
            <a:off x="1035353" y="-101600"/>
            <a:ext cx="360000" cy="846667"/>
          </a:xfrm>
          <a:prstGeom prst="rect">
            <a:avLst/>
          </a:prstGeom>
          <a:solidFill>
            <a:srgbClr val="9A3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Oval 17"/>
          <p:cNvSpPr/>
          <p:nvPr userDrawn="1"/>
        </p:nvSpPr>
        <p:spPr>
          <a:xfrm>
            <a:off x="696686" y="1014588"/>
            <a:ext cx="1044424" cy="9857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21918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35A847-A378-904F-ACB7-6E9049E7A8F5}" type="slidenum">
              <a:rPr lang="en-US" smtClean="0"/>
              <a:pPr/>
              <a:t>‹#›</a:t>
            </a:fld>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9656" y="6025641"/>
            <a:ext cx="3557016" cy="661416"/>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34444" y="1848552"/>
            <a:ext cx="5181600" cy="457200"/>
          </a:xfrm>
          <a:prstGeom prst="rect">
            <a:avLst/>
          </a:prstGeom>
        </p:spPr>
      </p:pic>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96400" y="83638"/>
            <a:ext cx="2162951" cy="751739"/>
          </a:xfrm>
          <a:prstGeom prst="rect">
            <a:avLst/>
          </a:prstGeom>
        </p:spPr>
      </p:pic>
      <p:sp>
        <p:nvSpPr>
          <p:cNvPr id="9" name="Rectangle 8"/>
          <p:cNvSpPr/>
          <p:nvPr userDrawn="1"/>
        </p:nvSpPr>
        <p:spPr>
          <a:xfrm>
            <a:off x="450547" y="574516"/>
            <a:ext cx="1532467" cy="16933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p:cNvSpPr/>
          <p:nvPr userDrawn="1"/>
        </p:nvSpPr>
        <p:spPr>
          <a:xfrm>
            <a:off x="436638" y="709180"/>
            <a:ext cx="1540934" cy="1596572"/>
          </a:xfrm>
          <a:prstGeom prst="ellipse">
            <a:avLst/>
          </a:prstGeom>
          <a:solidFill>
            <a:srgbClr val="9A33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userDrawn="1"/>
        </p:nvSpPr>
        <p:spPr>
          <a:xfrm>
            <a:off x="1045029" y="2267852"/>
            <a:ext cx="360000" cy="4590148"/>
          </a:xfrm>
          <a:prstGeom prst="rect">
            <a:avLst/>
          </a:prstGeom>
          <a:solidFill>
            <a:srgbClr val="9A3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userDrawn="1"/>
        </p:nvSpPr>
        <p:spPr>
          <a:xfrm>
            <a:off x="1013583" y="-101602"/>
            <a:ext cx="360000" cy="846667"/>
          </a:xfrm>
          <a:prstGeom prst="rect">
            <a:avLst/>
          </a:prstGeom>
          <a:solidFill>
            <a:srgbClr val="9A3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p:cNvSpPr/>
          <p:nvPr userDrawn="1"/>
        </p:nvSpPr>
        <p:spPr>
          <a:xfrm>
            <a:off x="696686" y="1014588"/>
            <a:ext cx="1044424" cy="9857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588892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35A847-A378-904F-ACB7-6E9049E7A8F5}" type="slidenum">
              <a:rPr lang="en-US" smtClean="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9656" y="6025641"/>
            <a:ext cx="3557016" cy="661416"/>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34444" y="1848552"/>
            <a:ext cx="5181600" cy="457200"/>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96400" y="83638"/>
            <a:ext cx="2162951" cy="751739"/>
          </a:xfrm>
          <a:prstGeom prst="rect">
            <a:avLst/>
          </a:prstGeom>
        </p:spPr>
      </p:pic>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088444" y="2305752"/>
            <a:ext cx="914400" cy="914400"/>
          </a:xfrm>
          <a:prstGeom prst="rect">
            <a:avLst/>
          </a:prstGeom>
        </p:spPr>
      </p:pic>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088444" y="3242722"/>
            <a:ext cx="914400" cy="914400"/>
          </a:xfrm>
          <a:prstGeom prst="rect">
            <a:avLst/>
          </a:pr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088444" y="4179692"/>
            <a:ext cx="914400" cy="914400"/>
          </a:xfrm>
          <a:prstGeom prst="rect">
            <a:avLst/>
          </a:prstGeom>
        </p:spPr>
      </p:pic>
      <p:pic>
        <p:nvPicPr>
          <p:cNvPr id="12" name="Picture 1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088444" y="5116662"/>
            <a:ext cx="914400" cy="914400"/>
          </a:xfrm>
          <a:prstGeom prst="rect">
            <a:avLst/>
          </a:prstGeom>
        </p:spPr>
      </p:pic>
      <p:sp>
        <p:nvSpPr>
          <p:cNvPr id="13" name="TextBox 12"/>
          <p:cNvSpPr txBox="1"/>
          <p:nvPr userDrawn="1"/>
        </p:nvSpPr>
        <p:spPr>
          <a:xfrm>
            <a:off x="3256844" y="2509327"/>
            <a:ext cx="4707467" cy="369332"/>
          </a:xfrm>
          <a:prstGeom prst="rect">
            <a:avLst/>
          </a:prstGeom>
          <a:noFill/>
        </p:spPr>
        <p:txBody>
          <a:bodyPr wrap="square" rtlCol="0">
            <a:spAutoFit/>
          </a:bodyPr>
          <a:lstStyle/>
          <a:p>
            <a:r>
              <a:rPr lang="en-US" dirty="0" smtClean="0">
                <a:solidFill>
                  <a:srgbClr val="414F5C"/>
                </a:solidFill>
                <a:latin typeface="Verdana" charset="0"/>
                <a:ea typeface="Verdana" charset="0"/>
                <a:cs typeface="Verdana" charset="0"/>
              </a:rPr>
              <a:t>johnsmith@royalcollege.ca</a:t>
            </a:r>
            <a:endParaRPr lang="en-US" dirty="0">
              <a:solidFill>
                <a:srgbClr val="414F5C"/>
              </a:solidFill>
              <a:latin typeface="Verdana" charset="0"/>
              <a:ea typeface="Verdana" charset="0"/>
              <a:cs typeface="Verdana" charset="0"/>
            </a:endParaRPr>
          </a:p>
        </p:txBody>
      </p:sp>
      <p:sp>
        <p:nvSpPr>
          <p:cNvPr id="14" name="TextBox 13"/>
          <p:cNvSpPr txBox="1"/>
          <p:nvPr userDrawn="1"/>
        </p:nvSpPr>
        <p:spPr>
          <a:xfrm>
            <a:off x="3256844" y="3526541"/>
            <a:ext cx="4707467" cy="369332"/>
          </a:xfrm>
          <a:prstGeom prst="rect">
            <a:avLst/>
          </a:prstGeom>
          <a:noFill/>
        </p:spPr>
        <p:txBody>
          <a:bodyPr wrap="square" rtlCol="0">
            <a:spAutoFit/>
          </a:bodyPr>
          <a:lstStyle/>
          <a:p>
            <a:r>
              <a:rPr lang="en-US" dirty="0" smtClean="0">
                <a:solidFill>
                  <a:srgbClr val="414F5C"/>
                </a:solidFill>
                <a:latin typeface="Verdana" charset="0"/>
                <a:ea typeface="Verdana" charset="0"/>
                <a:cs typeface="Verdana" charset="0"/>
              </a:rPr>
              <a:t>(613) 730-8830</a:t>
            </a:r>
            <a:endParaRPr lang="en-US" dirty="0">
              <a:solidFill>
                <a:srgbClr val="414F5C"/>
              </a:solidFill>
              <a:latin typeface="Verdana" charset="0"/>
              <a:ea typeface="Verdana" charset="0"/>
              <a:cs typeface="Verdana" charset="0"/>
            </a:endParaRPr>
          </a:p>
        </p:txBody>
      </p:sp>
      <p:sp>
        <p:nvSpPr>
          <p:cNvPr id="15" name="TextBox 14"/>
          <p:cNvSpPr txBox="1"/>
          <p:nvPr userDrawn="1"/>
        </p:nvSpPr>
        <p:spPr>
          <a:xfrm>
            <a:off x="3256844" y="4452226"/>
            <a:ext cx="4707467" cy="369332"/>
          </a:xfrm>
          <a:prstGeom prst="rect">
            <a:avLst/>
          </a:prstGeom>
          <a:noFill/>
        </p:spPr>
        <p:txBody>
          <a:bodyPr wrap="square" rtlCol="0">
            <a:spAutoFit/>
          </a:bodyPr>
          <a:lstStyle/>
          <a:p>
            <a:r>
              <a:rPr lang="en-US" dirty="0" smtClean="0">
                <a:solidFill>
                  <a:srgbClr val="414F5C"/>
                </a:solidFill>
                <a:latin typeface="Verdana" charset="0"/>
                <a:ea typeface="Verdana" charset="0"/>
                <a:cs typeface="Verdana" charset="0"/>
              </a:rPr>
              <a:t>www.royalcollege.ca</a:t>
            </a:r>
            <a:endParaRPr lang="en-US" dirty="0">
              <a:solidFill>
                <a:srgbClr val="414F5C"/>
              </a:solidFill>
              <a:latin typeface="Verdana" charset="0"/>
              <a:ea typeface="Verdana" charset="0"/>
              <a:cs typeface="Verdana" charset="0"/>
            </a:endParaRPr>
          </a:p>
        </p:txBody>
      </p:sp>
      <p:sp>
        <p:nvSpPr>
          <p:cNvPr id="16" name="TextBox 15"/>
          <p:cNvSpPr txBox="1"/>
          <p:nvPr userDrawn="1"/>
        </p:nvSpPr>
        <p:spPr>
          <a:xfrm>
            <a:off x="3256844" y="5418318"/>
            <a:ext cx="4707467" cy="369332"/>
          </a:xfrm>
          <a:prstGeom prst="rect">
            <a:avLst/>
          </a:prstGeom>
          <a:noFill/>
        </p:spPr>
        <p:txBody>
          <a:bodyPr wrap="square" rtlCol="0">
            <a:spAutoFit/>
          </a:bodyPr>
          <a:lstStyle/>
          <a:p>
            <a:r>
              <a:rPr lang="en-US" dirty="0" smtClean="0">
                <a:solidFill>
                  <a:srgbClr val="414F5C"/>
                </a:solidFill>
                <a:latin typeface="Verdana" charset="0"/>
                <a:ea typeface="Verdana" charset="0"/>
                <a:cs typeface="Verdana" charset="0"/>
              </a:rPr>
              <a:t>774 Echo Drive, Ottawa,</a:t>
            </a:r>
            <a:r>
              <a:rPr lang="en-US" baseline="0" dirty="0" smtClean="0">
                <a:solidFill>
                  <a:srgbClr val="414F5C"/>
                </a:solidFill>
                <a:latin typeface="Verdana" charset="0"/>
                <a:ea typeface="Verdana" charset="0"/>
                <a:cs typeface="Verdana" charset="0"/>
              </a:rPr>
              <a:t> Ontario</a:t>
            </a:r>
            <a:endParaRPr lang="en-US" dirty="0">
              <a:solidFill>
                <a:srgbClr val="414F5C"/>
              </a:solidFill>
              <a:latin typeface="Verdana" charset="0"/>
              <a:ea typeface="Verdana" charset="0"/>
              <a:cs typeface="Verdana" charset="0"/>
            </a:endParaRPr>
          </a:p>
        </p:txBody>
      </p:sp>
      <p:sp>
        <p:nvSpPr>
          <p:cNvPr id="17" name="Rectangle 16"/>
          <p:cNvSpPr/>
          <p:nvPr userDrawn="1"/>
        </p:nvSpPr>
        <p:spPr>
          <a:xfrm>
            <a:off x="450547" y="574516"/>
            <a:ext cx="1532467" cy="16933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Oval 17"/>
          <p:cNvSpPr/>
          <p:nvPr userDrawn="1"/>
        </p:nvSpPr>
        <p:spPr>
          <a:xfrm>
            <a:off x="436638" y="709180"/>
            <a:ext cx="1540934" cy="1596572"/>
          </a:xfrm>
          <a:prstGeom prst="ellipse">
            <a:avLst/>
          </a:prstGeom>
          <a:solidFill>
            <a:srgbClr val="9A33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userDrawn="1"/>
        </p:nvSpPr>
        <p:spPr>
          <a:xfrm>
            <a:off x="1059543" y="2267852"/>
            <a:ext cx="360000" cy="4590148"/>
          </a:xfrm>
          <a:prstGeom prst="rect">
            <a:avLst/>
          </a:prstGeom>
          <a:solidFill>
            <a:srgbClr val="9A3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userDrawn="1"/>
        </p:nvSpPr>
        <p:spPr>
          <a:xfrm>
            <a:off x="1049867" y="-101600"/>
            <a:ext cx="360000" cy="846667"/>
          </a:xfrm>
          <a:prstGeom prst="rect">
            <a:avLst/>
          </a:prstGeom>
          <a:solidFill>
            <a:srgbClr val="9A3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Oval 20"/>
          <p:cNvSpPr/>
          <p:nvPr userDrawn="1"/>
        </p:nvSpPr>
        <p:spPr>
          <a:xfrm>
            <a:off x="696686" y="1014588"/>
            <a:ext cx="1044424" cy="9857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259734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ags" Target="../tags/tag5.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8444" y="745067"/>
            <a:ext cx="9265356" cy="123048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088444" y="2190043"/>
            <a:ext cx="9265356" cy="38011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06022" y="6356350"/>
            <a:ext cx="843845" cy="365125"/>
          </a:xfrm>
          <a:prstGeom prst="rect">
            <a:avLst/>
          </a:prstGeom>
        </p:spPr>
        <p:txBody>
          <a:bodyPr vert="horz" lIns="91440" tIns="45720" rIns="91440" bIns="45720" rtlCol="0" anchor="ctr"/>
          <a:lstStyle>
            <a:lvl1pPr algn="l">
              <a:defRPr sz="1000">
                <a:solidFill>
                  <a:srgbClr val="414F5C"/>
                </a:solidFill>
                <a:latin typeface="Verdana" charset="0"/>
                <a:ea typeface="Verdana" charset="0"/>
                <a:cs typeface="Verdana" charset="0"/>
              </a:defRPr>
            </a:lvl1pPr>
          </a:lstStyle>
          <a:p>
            <a:endParaRPr lang="en-US" dirty="0"/>
          </a:p>
        </p:txBody>
      </p:sp>
      <p:sp>
        <p:nvSpPr>
          <p:cNvPr id="5" name="Footer Placeholder 4"/>
          <p:cNvSpPr>
            <a:spLocks noGrp="1"/>
          </p:cNvSpPr>
          <p:nvPr>
            <p:ph type="ftr" sz="quarter" idx="3"/>
          </p:nvPr>
        </p:nvSpPr>
        <p:spPr>
          <a:xfrm>
            <a:off x="7239000" y="5991225"/>
            <a:ext cx="4114800" cy="365125"/>
          </a:xfrm>
          <a:prstGeom prst="rect">
            <a:avLst/>
          </a:prstGeom>
        </p:spPr>
        <p:txBody>
          <a:bodyPr vert="horz" lIns="91440" tIns="45720" rIns="91440" bIns="45720" rtlCol="0" anchor="ctr"/>
          <a:lstStyle>
            <a:lvl1pPr algn="r">
              <a:defRPr sz="1000">
                <a:solidFill>
                  <a:srgbClr val="414F5C"/>
                </a:solidFill>
                <a:latin typeface="Verdana" charset="0"/>
                <a:ea typeface="Verdana" charset="0"/>
                <a:cs typeface="Verdana"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rgbClr val="093152"/>
                </a:solidFill>
                <a:latin typeface="Verdana" charset="0"/>
                <a:ea typeface="Verdana" charset="0"/>
                <a:cs typeface="Verdana" charset="0"/>
              </a:defRPr>
            </a:lvl1pPr>
          </a:lstStyle>
          <a:p>
            <a:fld id="{B035A847-A378-904F-ACB7-6E9049E7A8F5}" type="slidenum">
              <a:rPr lang="en-US" smtClean="0"/>
              <a:pPr/>
              <a:t>‹#›</a:t>
            </a:fld>
            <a:endParaRPr lang="en-US" dirty="0"/>
          </a:p>
        </p:txBody>
      </p:sp>
    </p:spTree>
    <p:custDataLst>
      <p:tags r:id="rId15"/>
    </p:custDataLst>
    <p:extLst>
      <p:ext uri="{BB962C8B-B14F-4D97-AF65-F5344CB8AC3E}">
        <p14:creationId xmlns:p14="http://schemas.microsoft.com/office/powerpoint/2010/main" val="1404114543"/>
      </p:ext>
    </p:extLst>
  </p:cSld>
  <p:clrMap bg1="lt1" tx1="dk1" bg2="lt2" tx2="dk2" accent1="accent1" accent2="accent2" accent3="accent3" accent4="accent4" accent5="accent5" accent6="accent6" hlink="hlink" folHlink="folHlink"/>
  <p:sldLayoutIdLst>
    <p:sldLayoutId id="2147483661" r:id="rId1"/>
    <p:sldLayoutId id="2147483660" r:id="rId2"/>
    <p:sldLayoutId id="2147483649" r:id="rId3"/>
    <p:sldLayoutId id="2147483650" r:id="rId4"/>
    <p:sldLayoutId id="2147483651" r:id="rId5"/>
    <p:sldLayoutId id="2147483652" r:id="rId6"/>
    <p:sldLayoutId id="2147483653" r:id="rId7"/>
    <p:sldLayoutId id="2147483654" r:id="rId8"/>
    <p:sldLayoutId id="2147483663" r:id="rId9"/>
    <p:sldLayoutId id="2147483656" r:id="rId10"/>
    <p:sldLayoutId id="2147483657" r:id="rId11"/>
    <p:sldLayoutId id="2147483655" r:id="rId12"/>
    <p:sldLayoutId id="2147483662" r:id="rId1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000" b="1" kern="1200" baseline="0">
          <a:solidFill>
            <a:srgbClr val="003B5C"/>
          </a:solidFill>
          <a:latin typeface="Verdana" charset="0"/>
          <a:ea typeface="Verdana" charset="0"/>
          <a:cs typeface="Verdana" charset="0"/>
        </a:defRPr>
      </a:lvl1pPr>
    </p:titleStyle>
    <p:bodyStyle>
      <a:lvl1pPr marL="228600" indent="-228600" algn="l" defTabSz="914400" rtl="0" eaLnBrk="1" latinLnBrk="0" hangingPunct="1">
        <a:lnSpc>
          <a:spcPct val="90000"/>
        </a:lnSpc>
        <a:spcBef>
          <a:spcPts val="1000"/>
        </a:spcBef>
        <a:buFont typeface="Arial"/>
        <a:buChar char="•"/>
        <a:defRPr sz="2600" kern="1200">
          <a:solidFill>
            <a:schemeClr val="tx1"/>
          </a:solidFill>
          <a:latin typeface="Verdana" charset="0"/>
          <a:ea typeface="Verdana" charset="0"/>
          <a:cs typeface="Verdan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Verdana" charset="0"/>
          <a:ea typeface="Verdana" charset="0"/>
          <a:cs typeface="Verdana"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Verdana" charset="0"/>
          <a:ea typeface="Verdana" charset="0"/>
          <a:cs typeface="Verdana"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Verdana" charset="0"/>
          <a:ea typeface="Verdana" charset="0"/>
          <a:cs typeface="Verdana"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8444" y="745067"/>
            <a:ext cx="9265356" cy="123048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088444" y="2190043"/>
            <a:ext cx="9265356" cy="38011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06022" y="6356350"/>
            <a:ext cx="843845" cy="365125"/>
          </a:xfrm>
          <a:prstGeom prst="rect">
            <a:avLst/>
          </a:prstGeom>
        </p:spPr>
        <p:txBody>
          <a:bodyPr vert="horz" lIns="91440" tIns="45720" rIns="91440" bIns="45720" rtlCol="0" anchor="ctr"/>
          <a:lstStyle>
            <a:lvl1pPr algn="l">
              <a:defRPr sz="1000">
                <a:solidFill>
                  <a:srgbClr val="414F5C"/>
                </a:solidFill>
                <a:latin typeface="Verdana" charset="0"/>
                <a:ea typeface="Verdana" charset="0"/>
                <a:cs typeface="Verdana" charset="0"/>
              </a:defRPr>
            </a:lvl1pPr>
          </a:lstStyle>
          <a:p>
            <a:endParaRPr lang="en-US" dirty="0"/>
          </a:p>
        </p:txBody>
      </p:sp>
      <p:sp>
        <p:nvSpPr>
          <p:cNvPr id="5" name="Footer Placeholder 4"/>
          <p:cNvSpPr>
            <a:spLocks noGrp="1"/>
          </p:cNvSpPr>
          <p:nvPr>
            <p:ph type="ftr" sz="quarter" idx="3"/>
          </p:nvPr>
        </p:nvSpPr>
        <p:spPr>
          <a:xfrm>
            <a:off x="7239000" y="5991225"/>
            <a:ext cx="4114800" cy="365125"/>
          </a:xfrm>
          <a:prstGeom prst="rect">
            <a:avLst/>
          </a:prstGeom>
        </p:spPr>
        <p:txBody>
          <a:bodyPr vert="horz" lIns="91440" tIns="45720" rIns="91440" bIns="45720" rtlCol="0" anchor="ctr"/>
          <a:lstStyle>
            <a:lvl1pPr algn="r">
              <a:defRPr sz="1000">
                <a:solidFill>
                  <a:srgbClr val="414F5C"/>
                </a:solidFill>
                <a:latin typeface="Verdana" charset="0"/>
                <a:ea typeface="Verdana" charset="0"/>
                <a:cs typeface="Verdana"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rgbClr val="093152"/>
                </a:solidFill>
                <a:latin typeface="Verdana" charset="0"/>
                <a:ea typeface="Verdana" charset="0"/>
                <a:cs typeface="Verdana" charset="0"/>
              </a:defRPr>
            </a:lvl1pPr>
          </a:lstStyle>
          <a:p>
            <a:fld id="{B035A847-A378-904F-ACB7-6E9049E7A8F5}" type="slidenum">
              <a:rPr lang="en-US" smtClean="0"/>
              <a:pPr/>
              <a:t>‹#›</a:t>
            </a:fld>
            <a:endParaRPr lang="en-US" dirty="0"/>
          </a:p>
        </p:txBody>
      </p:sp>
      <p:sp>
        <p:nvSpPr>
          <p:cNvPr id="7" name="Rectangle 6"/>
          <p:cNvSpPr/>
          <p:nvPr userDrawn="1"/>
        </p:nvSpPr>
        <p:spPr>
          <a:xfrm>
            <a:off x="450547" y="574516"/>
            <a:ext cx="1532467" cy="16933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p:cNvSpPr/>
          <p:nvPr userDrawn="1"/>
        </p:nvSpPr>
        <p:spPr>
          <a:xfrm>
            <a:off x="436638" y="709180"/>
            <a:ext cx="1540934" cy="1596572"/>
          </a:xfrm>
          <a:prstGeom prst="ellipse">
            <a:avLst/>
          </a:prstGeom>
          <a:solidFill>
            <a:srgbClr val="9A33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userDrawn="1"/>
        </p:nvSpPr>
        <p:spPr>
          <a:xfrm>
            <a:off x="1059543" y="2267852"/>
            <a:ext cx="314476" cy="4590148"/>
          </a:xfrm>
          <a:prstGeom prst="rect">
            <a:avLst/>
          </a:prstGeom>
          <a:solidFill>
            <a:srgbClr val="9A3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userDrawn="1"/>
        </p:nvSpPr>
        <p:spPr>
          <a:xfrm>
            <a:off x="1049867" y="-101600"/>
            <a:ext cx="328990" cy="846667"/>
          </a:xfrm>
          <a:prstGeom prst="rect">
            <a:avLst/>
          </a:prstGeom>
          <a:solidFill>
            <a:srgbClr val="9A3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p:cNvSpPr/>
          <p:nvPr userDrawn="1"/>
        </p:nvSpPr>
        <p:spPr>
          <a:xfrm>
            <a:off x="696686" y="1014588"/>
            <a:ext cx="1044424" cy="9857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5"/>
    </p:custDataLst>
    <p:extLst>
      <p:ext uri="{BB962C8B-B14F-4D97-AF65-F5344CB8AC3E}">
        <p14:creationId xmlns:p14="http://schemas.microsoft.com/office/powerpoint/2010/main" val="140411454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000" b="1" kern="1200">
          <a:solidFill>
            <a:srgbClr val="093152"/>
          </a:solidFill>
          <a:latin typeface="Verdana" charset="0"/>
          <a:ea typeface="Verdana" charset="0"/>
          <a:cs typeface="Verdana" charset="0"/>
        </a:defRPr>
      </a:lvl1pPr>
    </p:titleStyle>
    <p:bodyStyle>
      <a:lvl1pPr marL="228600" indent="-228600" algn="l" defTabSz="914400" rtl="0" eaLnBrk="1" latinLnBrk="0" hangingPunct="1">
        <a:lnSpc>
          <a:spcPct val="90000"/>
        </a:lnSpc>
        <a:spcBef>
          <a:spcPts val="1000"/>
        </a:spcBef>
        <a:buFont typeface="Arial"/>
        <a:buChar char="•"/>
        <a:defRPr sz="2600" kern="1200">
          <a:solidFill>
            <a:schemeClr val="tx1"/>
          </a:solidFill>
          <a:latin typeface="Verdana" charset="0"/>
          <a:ea typeface="Verdana" charset="0"/>
          <a:cs typeface="Verdan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Verdana" charset="0"/>
          <a:ea typeface="Verdana" charset="0"/>
          <a:cs typeface="Verdana"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Verdana" charset="0"/>
          <a:ea typeface="Verdana" charset="0"/>
          <a:cs typeface="Verdana"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Verdana" charset="0"/>
          <a:ea typeface="Verdana" charset="0"/>
          <a:cs typeface="Verdana"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0.xml"/><Relationship Id="rId7" Type="http://schemas.openxmlformats.org/officeDocument/2006/relationships/diagramColors" Target="../diagrams/colors1.xml"/><Relationship Id="rId2" Type="http://schemas.openxmlformats.org/officeDocument/2006/relationships/slideLayout" Target="../slideLayouts/slideLayout10.xml"/><Relationship Id="rId1" Type="http://schemas.openxmlformats.org/officeDocument/2006/relationships/tags" Target="../tags/tag1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9.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20.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7.xml"/><Relationship Id="rId1" Type="http://schemas.openxmlformats.org/officeDocument/2006/relationships/tags" Target="../tags/tag21.xml"/><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7.xml"/><Relationship Id="rId1" Type="http://schemas.openxmlformats.org/officeDocument/2006/relationships/tags" Target="../tags/tag2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7.xml"/><Relationship Id="rId1" Type="http://schemas.openxmlformats.org/officeDocument/2006/relationships/tags" Target="../tags/tag2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7.xml"/><Relationship Id="rId1" Type="http://schemas.openxmlformats.org/officeDocument/2006/relationships/tags" Target="../tags/tag24.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2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2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21.xml"/><Relationship Id="rId7" Type="http://schemas.openxmlformats.org/officeDocument/2006/relationships/diagramColors" Target="../diagrams/colors2.xml"/><Relationship Id="rId2" Type="http://schemas.openxmlformats.org/officeDocument/2006/relationships/slideLayout" Target="../slideLayouts/slideLayout4.xml"/><Relationship Id="rId1" Type="http://schemas.openxmlformats.org/officeDocument/2006/relationships/tags" Target="../tags/tag2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30.xml"/><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31.xml"/><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33.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34.xml"/><Relationship Id="rId4" Type="http://schemas.openxmlformats.org/officeDocument/2006/relationships/image" Target="../media/image27.jp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35.xml"/><Relationship Id="rId4" Type="http://schemas.openxmlformats.org/officeDocument/2006/relationships/image" Target="../media/image19.jp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3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37.xml"/><Relationship Id="rId4" Type="http://schemas.openxmlformats.org/officeDocument/2006/relationships/hyperlink" Target="https://journals.lww.com/academicmedicine/Abstract/publishahead/The_R2C2_Model_in_Residency_Education___How_Does.98012.aspx"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3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image" Target="../media/image19.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13.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tags" Target="../tags/tag14.xml"/><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15.xml"/><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16.xml"/><Relationship Id="rId4" Type="http://schemas.openxmlformats.org/officeDocument/2006/relationships/hyperlink" Target="http://www.eslwriting.org/wp-content/mindset.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CA" dirty="0" smtClean="0"/>
              <a:t>CBD COACHING MODEL</a:t>
            </a:r>
            <a:br>
              <a:rPr lang="en-CA" dirty="0" smtClean="0"/>
            </a:br>
            <a:endParaRPr lang="en-US" dirty="0"/>
          </a:p>
        </p:txBody>
      </p:sp>
      <p:sp>
        <p:nvSpPr>
          <p:cNvPr id="3" name="Subtitle 2"/>
          <p:cNvSpPr>
            <a:spLocks noGrp="1"/>
          </p:cNvSpPr>
          <p:nvPr>
            <p:ph type="subTitle" idx="1"/>
          </p:nvPr>
        </p:nvSpPr>
        <p:spPr/>
        <p:txBody>
          <a:bodyPr/>
          <a:lstStyle/>
          <a:p>
            <a:r>
              <a:rPr lang="en-CA" dirty="0"/>
              <a:t>Denyse Richardson, MD, MEd, </a:t>
            </a:r>
            <a:r>
              <a:rPr lang="en-CA" dirty="0" smtClean="0"/>
              <a:t>FRCPC</a:t>
            </a:r>
            <a:endParaRPr lang="en-CA" dirty="0"/>
          </a:p>
        </p:txBody>
      </p:sp>
    </p:spTree>
    <p:custDataLst>
      <p:tags r:id="rId1"/>
    </p:custDataLst>
    <p:extLst>
      <p:ext uri="{BB962C8B-B14F-4D97-AF65-F5344CB8AC3E}">
        <p14:creationId xmlns:p14="http://schemas.microsoft.com/office/powerpoint/2010/main" val="5302719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4000" dirty="0" smtClean="0"/>
              <a:t>Paradigm Shift of Thinking</a:t>
            </a:r>
            <a:endParaRPr lang="en-US" sz="4000" dirty="0"/>
          </a:p>
        </p:txBody>
      </p:sp>
      <p:graphicFrame>
        <p:nvGraphicFramePr>
          <p:cNvPr id="8" name="Diagram 7"/>
          <p:cNvGraphicFramePr/>
          <p:nvPr>
            <p:extLst>
              <p:ext uri="{D42A27DB-BD31-4B8C-83A1-F6EECF244321}">
                <p14:modId xmlns:p14="http://schemas.microsoft.com/office/powerpoint/2010/main" val="2481143684"/>
              </p:ext>
            </p:extLst>
          </p:nvPr>
        </p:nvGraphicFramePr>
        <p:xfrm>
          <a:off x="533400" y="1556658"/>
          <a:ext cx="11125200" cy="487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p:cNvSpPr>
            <a:spLocks noGrp="1"/>
          </p:cNvSpPr>
          <p:nvPr>
            <p:ph type="sldNum" sz="quarter" idx="12"/>
          </p:nvPr>
        </p:nvSpPr>
        <p:spPr/>
        <p:txBody>
          <a:bodyPr/>
          <a:lstStyle/>
          <a:p>
            <a:fld id="{B035A847-A378-904F-ACB7-6E9049E7A8F5}" type="slidenum">
              <a:rPr lang="en-US" smtClean="0"/>
              <a:pPr/>
              <a:t>10</a:t>
            </a:fld>
            <a:endParaRPr lang="en-US" dirty="0"/>
          </a:p>
        </p:txBody>
      </p:sp>
    </p:spTree>
    <p:custDataLst>
      <p:tags r:id="rId1"/>
    </p:custDataLst>
    <p:extLst>
      <p:ext uri="{BB962C8B-B14F-4D97-AF65-F5344CB8AC3E}">
        <p14:creationId xmlns:p14="http://schemas.microsoft.com/office/powerpoint/2010/main" val="3061583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CBD Coaching Model</a:t>
            </a:r>
            <a:endParaRPr lang="en-US" dirty="0"/>
          </a:p>
        </p:txBody>
      </p:sp>
      <p:sp>
        <p:nvSpPr>
          <p:cNvPr id="7" name="TextBox 6"/>
          <p:cNvSpPr txBox="1"/>
          <p:nvPr/>
        </p:nvSpPr>
        <p:spPr>
          <a:xfrm>
            <a:off x="7131050" y="2952750"/>
            <a:ext cx="3409950" cy="1569660"/>
          </a:xfrm>
          <a:prstGeom prst="rect">
            <a:avLst/>
          </a:prstGeom>
          <a:noFill/>
        </p:spPr>
        <p:txBody>
          <a:bodyPr wrap="square" rtlCol="0">
            <a:spAutoFit/>
          </a:bodyPr>
          <a:lstStyle/>
          <a:p>
            <a:r>
              <a:rPr lang="en-CA" sz="2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Facilitating learning and development of a residents’ competence</a:t>
            </a:r>
            <a:endParaRPr lang="en-CA" sz="24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2"/>
          </p:nvPr>
        </p:nvSpPr>
        <p:spPr/>
        <p:txBody>
          <a:bodyPr/>
          <a:lstStyle/>
          <a:p>
            <a:fld id="{B035A847-A378-904F-ACB7-6E9049E7A8F5}" type="slidenum">
              <a:rPr lang="en-US" smtClean="0"/>
              <a:pPr/>
              <a:t>11</a:t>
            </a:fld>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0045" y="2198878"/>
            <a:ext cx="4489704" cy="4157472"/>
          </a:xfrm>
          <a:prstGeom prst="rect">
            <a:avLst/>
          </a:prstGeom>
        </p:spPr>
      </p:pic>
    </p:spTree>
    <p:custDataLst>
      <p:tags r:id="rId1"/>
    </p:custDataLst>
    <p:extLst>
      <p:ext uri="{BB962C8B-B14F-4D97-AF65-F5344CB8AC3E}">
        <p14:creationId xmlns:p14="http://schemas.microsoft.com/office/powerpoint/2010/main" val="30269213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Coaching in the Moment is…</a:t>
            </a:r>
            <a:endParaRPr lang="en-US" dirty="0"/>
          </a:p>
        </p:txBody>
      </p:sp>
      <p:sp>
        <p:nvSpPr>
          <p:cNvPr id="3" name="Content Placeholder 2"/>
          <p:cNvSpPr>
            <a:spLocks noGrp="1"/>
          </p:cNvSpPr>
          <p:nvPr>
            <p:ph idx="1"/>
          </p:nvPr>
        </p:nvSpPr>
        <p:spPr/>
        <p:txBody>
          <a:bodyPr/>
          <a:lstStyle/>
          <a:p>
            <a:r>
              <a:rPr lang="en-CA" dirty="0" smtClean="0"/>
              <a:t>workplace-based, occurs in a clinical environment</a:t>
            </a:r>
          </a:p>
          <a:p>
            <a:r>
              <a:rPr lang="en-CA" dirty="0" smtClean="0"/>
              <a:t>a key component of Workplace-Based Learning</a:t>
            </a:r>
          </a:p>
          <a:p>
            <a:r>
              <a:rPr lang="en-CA" dirty="0" smtClean="0"/>
              <a:t>part of normal learning activities</a:t>
            </a:r>
          </a:p>
          <a:p>
            <a:r>
              <a:rPr lang="en-CA" dirty="0" smtClean="0"/>
              <a:t>low stakes and frequent</a:t>
            </a:r>
            <a:endParaRPr lang="en-CA" dirty="0"/>
          </a:p>
          <a:p>
            <a:r>
              <a:rPr lang="en-CA" dirty="0"/>
              <a:t>t</a:t>
            </a:r>
            <a:r>
              <a:rPr lang="en-CA" dirty="0" smtClean="0"/>
              <a:t>imely and efficient</a:t>
            </a:r>
          </a:p>
          <a:p>
            <a:pPr>
              <a:buNone/>
            </a:pPr>
            <a:endParaRPr lang="en-CA" dirty="0" smtClean="0"/>
          </a:p>
          <a:p>
            <a:r>
              <a:rPr lang="en-CA" dirty="0" smtClean="0"/>
              <a:t>Guidance for improvement</a:t>
            </a:r>
            <a:endParaRPr lang="en-CA" dirty="0"/>
          </a:p>
          <a:p>
            <a:pPr marL="457200" lvl="1" indent="0">
              <a:buNone/>
            </a:pPr>
            <a:endParaRPr lang="en-CA" dirty="0" smtClean="0"/>
          </a:p>
        </p:txBody>
      </p:sp>
      <p:sp>
        <p:nvSpPr>
          <p:cNvPr id="4" name="Slide Number Placeholder 3"/>
          <p:cNvSpPr>
            <a:spLocks noGrp="1"/>
          </p:cNvSpPr>
          <p:nvPr>
            <p:ph type="sldNum" sz="quarter" idx="12"/>
          </p:nvPr>
        </p:nvSpPr>
        <p:spPr/>
        <p:txBody>
          <a:bodyPr/>
          <a:lstStyle/>
          <a:p>
            <a:fld id="{B035A847-A378-904F-ACB7-6E9049E7A8F5}" type="slidenum">
              <a:rPr lang="en-US" smtClean="0"/>
              <a:pPr/>
              <a:t>12</a:t>
            </a:fld>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4205" y="3445824"/>
            <a:ext cx="2999595" cy="2777629"/>
          </a:xfrm>
          <a:prstGeom prst="rect">
            <a:avLst/>
          </a:prstGeom>
        </p:spPr>
      </p:pic>
    </p:spTree>
    <p:custDataLst>
      <p:tags r:id="rId1"/>
    </p:custDataLst>
    <p:extLst>
      <p:ext uri="{BB962C8B-B14F-4D97-AF65-F5344CB8AC3E}">
        <p14:creationId xmlns:p14="http://schemas.microsoft.com/office/powerpoint/2010/main" val="7099335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Coaching in the Moment: </a:t>
            </a:r>
            <a:br>
              <a:rPr lang="en-CA" dirty="0" smtClean="0"/>
            </a:br>
            <a:r>
              <a:rPr lang="en-CA" dirty="0" smtClean="0"/>
              <a:t>A </a:t>
            </a:r>
            <a:r>
              <a:rPr lang="en-CA" dirty="0"/>
              <a:t>P</a:t>
            </a:r>
            <a:r>
              <a:rPr lang="en-CA" dirty="0" smtClean="0"/>
              <a:t>rocess</a:t>
            </a:r>
            <a:endParaRPr lang="en-CA" dirty="0"/>
          </a:p>
        </p:txBody>
      </p:sp>
      <p:sp>
        <p:nvSpPr>
          <p:cNvPr id="3" name="Content Placeholder 2"/>
          <p:cNvSpPr>
            <a:spLocks noGrp="1"/>
          </p:cNvSpPr>
          <p:nvPr>
            <p:ph idx="1"/>
          </p:nvPr>
        </p:nvSpPr>
        <p:spPr>
          <a:xfrm>
            <a:off x="2088444" y="2190043"/>
            <a:ext cx="9265356" cy="3801181"/>
          </a:xfrm>
        </p:spPr>
        <p:txBody>
          <a:bodyPr/>
          <a:lstStyle/>
          <a:p>
            <a:pPr marL="0" indent="0">
              <a:buClr>
                <a:srgbClr val="F4753C"/>
              </a:buClr>
              <a:buNone/>
            </a:pPr>
            <a:endParaRPr lang="en-CA" sz="2800" b="1" dirty="0" smtClean="0">
              <a:solidFill>
                <a:srgbClr val="F4753C"/>
              </a:solidFill>
            </a:endParaRPr>
          </a:p>
          <a:p>
            <a:pPr marL="514350" indent="-514350">
              <a:buClr>
                <a:srgbClr val="9A3324"/>
              </a:buClr>
              <a:buFont typeface="+mj-lt"/>
              <a:buAutoNum type="arabicParenR"/>
            </a:pPr>
            <a:r>
              <a:rPr lang="en-CA" sz="2800" b="1" dirty="0" smtClean="0">
                <a:solidFill>
                  <a:srgbClr val="003B5C"/>
                </a:solidFill>
              </a:rPr>
              <a:t>R</a:t>
            </a:r>
            <a:r>
              <a:rPr lang="en-CA" sz="2800" b="1" dirty="0" smtClean="0">
                <a:solidFill>
                  <a:srgbClr val="9A3324"/>
                </a:solidFill>
              </a:rPr>
              <a:t>APPORT</a:t>
            </a:r>
          </a:p>
          <a:p>
            <a:pPr marL="514350" indent="-514350">
              <a:buClr>
                <a:srgbClr val="9A3324"/>
              </a:buClr>
              <a:buFont typeface="+mj-lt"/>
              <a:buAutoNum type="arabicParenR"/>
            </a:pPr>
            <a:r>
              <a:rPr lang="en-CA" sz="2800" b="1" dirty="0" smtClean="0">
                <a:solidFill>
                  <a:srgbClr val="9A3324"/>
                </a:solidFill>
              </a:rPr>
              <a:t>E</a:t>
            </a:r>
            <a:r>
              <a:rPr lang="en-CA" sz="2800" b="1" dirty="0" smtClean="0">
                <a:solidFill>
                  <a:srgbClr val="003B5C"/>
                </a:solidFill>
              </a:rPr>
              <a:t>X</a:t>
            </a:r>
            <a:r>
              <a:rPr lang="en-CA" sz="2800" b="1" dirty="0" smtClean="0">
                <a:solidFill>
                  <a:srgbClr val="9A3324"/>
                </a:solidFill>
              </a:rPr>
              <a:t>PECTATIONS</a:t>
            </a:r>
          </a:p>
          <a:p>
            <a:pPr marL="514350" indent="-514350">
              <a:buClr>
                <a:srgbClr val="9A3324"/>
              </a:buClr>
              <a:buFont typeface="+mj-lt"/>
              <a:buAutoNum type="arabicParenR"/>
            </a:pPr>
            <a:r>
              <a:rPr lang="en-CA" sz="2800" b="1" dirty="0" smtClean="0">
                <a:solidFill>
                  <a:srgbClr val="003B5C"/>
                </a:solidFill>
              </a:rPr>
              <a:t>O</a:t>
            </a:r>
            <a:r>
              <a:rPr lang="en-CA" sz="2800" b="1" dirty="0" smtClean="0">
                <a:solidFill>
                  <a:srgbClr val="9A3324"/>
                </a:solidFill>
              </a:rPr>
              <a:t>BSERVE</a:t>
            </a:r>
          </a:p>
          <a:p>
            <a:pPr marL="514350" indent="-514350">
              <a:buClr>
                <a:srgbClr val="9A3324"/>
              </a:buClr>
              <a:buFont typeface="+mj-lt"/>
              <a:buAutoNum type="arabicParenR"/>
            </a:pPr>
            <a:r>
              <a:rPr lang="en-CA" sz="2800" b="1" dirty="0" smtClean="0">
                <a:solidFill>
                  <a:srgbClr val="003B5C"/>
                </a:solidFill>
              </a:rPr>
              <a:t>C</a:t>
            </a:r>
            <a:r>
              <a:rPr lang="en-CA" sz="2800" b="1" dirty="0" smtClean="0">
                <a:solidFill>
                  <a:srgbClr val="9A3324"/>
                </a:solidFill>
              </a:rPr>
              <a:t>OACH</a:t>
            </a:r>
            <a:endParaRPr lang="en-CA" sz="2800" b="1" dirty="0" smtClean="0">
              <a:solidFill>
                <a:srgbClr val="9A3324"/>
              </a:solidFill>
            </a:endParaRPr>
          </a:p>
          <a:p>
            <a:pPr marL="514350" indent="-514350">
              <a:buClr>
                <a:srgbClr val="9A3324"/>
              </a:buClr>
              <a:buFont typeface="+mj-lt"/>
              <a:buAutoNum type="arabicParenR"/>
            </a:pPr>
            <a:r>
              <a:rPr lang="en-CA" sz="2800" b="1" dirty="0" smtClean="0">
                <a:solidFill>
                  <a:srgbClr val="003B5C"/>
                </a:solidFill>
              </a:rPr>
              <a:t>R</a:t>
            </a:r>
            <a:r>
              <a:rPr lang="en-CA" sz="2800" b="1" dirty="0" smtClean="0">
                <a:solidFill>
                  <a:srgbClr val="9A3324"/>
                </a:solidFill>
              </a:rPr>
              <a:t>ECORD</a:t>
            </a:r>
            <a:endParaRPr lang="en-CA" sz="2800" b="1" dirty="0" smtClean="0">
              <a:solidFill>
                <a:srgbClr val="9A3324"/>
              </a:solidFill>
            </a:endParaRPr>
          </a:p>
          <a:p>
            <a:pPr marL="514350" indent="-514350">
              <a:buNone/>
            </a:pPr>
            <a:endParaRPr lang="en-CA" sz="2800" b="1" dirty="0" smtClean="0">
              <a:solidFill>
                <a:srgbClr val="F4753C"/>
              </a:solidFill>
            </a:endParaRPr>
          </a:p>
          <a:p>
            <a:endParaRPr lang="en-CA" dirty="0">
              <a:solidFill>
                <a:srgbClr val="F39C3D"/>
              </a:solidFill>
            </a:endParaRPr>
          </a:p>
        </p:txBody>
      </p:sp>
      <p:sp>
        <p:nvSpPr>
          <p:cNvPr id="4" name="TextBox 3"/>
          <p:cNvSpPr txBox="1"/>
          <p:nvPr/>
        </p:nvSpPr>
        <p:spPr>
          <a:xfrm>
            <a:off x="3876675" y="5052847"/>
            <a:ext cx="4438650" cy="1446550"/>
          </a:xfrm>
          <a:prstGeom prst="rect">
            <a:avLst/>
          </a:prstGeom>
          <a:noFill/>
        </p:spPr>
        <p:txBody>
          <a:bodyPr wrap="square" rtlCol="0">
            <a:spAutoFit/>
          </a:bodyPr>
          <a:lstStyle/>
          <a:p>
            <a:pPr algn="ctr"/>
            <a:r>
              <a:rPr lang="en-CA" sz="8800" b="1" dirty="0" smtClean="0">
                <a:solidFill>
                  <a:srgbClr val="003B5C"/>
                </a:solidFill>
              </a:rPr>
              <a:t>RX-OCR</a:t>
            </a:r>
            <a:endParaRPr lang="en-CA" sz="8800" b="1" dirty="0">
              <a:solidFill>
                <a:srgbClr val="003B5C"/>
              </a:solidFill>
            </a:endParaRPr>
          </a:p>
        </p:txBody>
      </p:sp>
      <p:sp>
        <p:nvSpPr>
          <p:cNvPr id="5" name="Slide Number Placeholder 4"/>
          <p:cNvSpPr>
            <a:spLocks noGrp="1"/>
          </p:cNvSpPr>
          <p:nvPr>
            <p:ph type="sldNum" sz="quarter" idx="12"/>
          </p:nvPr>
        </p:nvSpPr>
        <p:spPr/>
        <p:txBody>
          <a:bodyPr/>
          <a:lstStyle/>
          <a:p>
            <a:fld id="{B035A847-A378-904F-ACB7-6E9049E7A8F5}" type="slidenum">
              <a:rPr lang="en-US" smtClean="0"/>
              <a:pPr/>
              <a:t>13</a:t>
            </a:fld>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3352" y="3489159"/>
            <a:ext cx="3100448" cy="2743890"/>
          </a:xfrm>
          <a:prstGeom prst="rect">
            <a:avLst/>
          </a:prstGeom>
        </p:spPr>
      </p:pic>
    </p:spTree>
    <p:custDataLst>
      <p:tags r:id="rId1"/>
    </p:custDataLst>
    <p:extLst>
      <p:ext uri="{BB962C8B-B14F-4D97-AF65-F5344CB8AC3E}">
        <p14:creationId xmlns:p14="http://schemas.microsoft.com/office/powerpoint/2010/main" val="21211412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8889" t="5503" r="13333" b="10532"/>
          <a:stretch/>
        </p:blipFill>
        <p:spPr>
          <a:xfrm>
            <a:off x="8302172" y="2696859"/>
            <a:ext cx="2931886" cy="3632076"/>
          </a:xfrm>
          <a:prstGeom prst="rect">
            <a:avLst/>
          </a:prstGeom>
        </p:spPr>
      </p:pic>
      <p:sp>
        <p:nvSpPr>
          <p:cNvPr id="2" name="Title 1"/>
          <p:cNvSpPr>
            <a:spLocks noGrp="1"/>
          </p:cNvSpPr>
          <p:nvPr>
            <p:ph type="title"/>
          </p:nvPr>
        </p:nvSpPr>
        <p:spPr/>
        <p:txBody>
          <a:bodyPr>
            <a:noAutofit/>
          </a:bodyPr>
          <a:lstStyle/>
          <a:p>
            <a:pPr marL="0" indent="0"/>
            <a:r>
              <a:rPr lang="en-US" dirty="0" smtClean="0"/>
              <a:t/>
            </a:r>
            <a:br>
              <a:rPr lang="en-US" dirty="0" smtClean="0"/>
            </a:br>
            <a:r>
              <a:rPr lang="en-US" dirty="0" smtClean="0"/>
              <a:t>Initial Conversation: Rapport </a:t>
            </a:r>
            <a:br>
              <a:rPr lang="en-US" dirty="0" smtClean="0"/>
            </a:br>
            <a:endParaRPr lang="en-US" dirty="0"/>
          </a:p>
        </p:txBody>
      </p:sp>
      <p:sp>
        <p:nvSpPr>
          <p:cNvPr id="3" name="Content Placeholder 2"/>
          <p:cNvSpPr>
            <a:spLocks noGrp="1"/>
          </p:cNvSpPr>
          <p:nvPr>
            <p:ph idx="1"/>
          </p:nvPr>
        </p:nvSpPr>
        <p:spPr>
          <a:xfrm>
            <a:off x="2088444" y="2190043"/>
            <a:ext cx="6522156" cy="3801181"/>
          </a:xfrm>
        </p:spPr>
        <p:txBody>
          <a:bodyPr>
            <a:normAutofit/>
          </a:bodyPr>
          <a:lstStyle/>
          <a:p>
            <a:endParaRPr lang="en-US" sz="2800" dirty="0" smtClean="0"/>
          </a:p>
          <a:p>
            <a:r>
              <a:rPr lang="en-US" sz="2800" dirty="0" smtClean="0"/>
              <a:t>Employ </a:t>
            </a:r>
            <a:r>
              <a:rPr lang="en-US" sz="2800" dirty="0"/>
              <a:t>techniques to create a safe learning </a:t>
            </a:r>
            <a:r>
              <a:rPr lang="en-US" sz="2800" dirty="0" smtClean="0"/>
              <a:t>environment</a:t>
            </a:r>
          </a:p>
          <a:p>
            <a:r>
              <a:rPr lang="en-CA" sz="2800" dirty="0" smtClean="0"/>
              <a:t>Form an educational partnership – Growth mindset</a:t>
            </a:r>
          </a:p>
          <a:p>
            <a:r>
              <a:rPr lang="en-CA" sz="2800" dirty="0" smtClean="0"/>
              <a:t>Being explicit about the part of the clinician’s role as a learning coach</a:t>
            </a:r>
          </a:p>
        </p:txBody>
      </p:sp>
      <p:sp>
        <p:nvSpPr>
          <p:cNvPr id="4" name="TextBox 3"/>
          <p:cNvSpPr txBox="1"/>
          <p:nvPr/>
        </p:nvSpPr>
        <p:spPr>
          <a:xfrm>
            <a:off x="1790700" y="5581650"/>
            <a:ext cx="9277350" cy="1107996"/>
          </a:xfrm>
          <a:prstGeom prst="rect">
            <a:avLst/>
          </a:prstGeom>
          <a:noFill/>
        </p:spPr>
        <p:txBody>
          <a:bodyPr wrap="square" rtlCol="0">
            <a:spAutoFit/>
          </a:bodyPr>
          <a:lstStyle/>
          <a:p>
            <a:pPr algn="ctr"/>
            <a:r>
              <a:rPr lang="en-CA" sz="4800" b="1" dirty="0" smtClean="0">
                <a:solidFill>
                  <a:srgbClr val="003B5C"/>
                </a:solidFill>
              </a:rPr>
              <a:t>R</a:t>
            </a:r>
            <a:r>
              <a:rPr lang="en-CA" sz="3200" b="1" dirty="0" smtClean="0">
                <a:solidFill>
                  <a:srgbClr val="9A3324"/>
                </a:solidFill>
              </a:rPr>
              <a:t>APPORT</a:t>
            </a:r>
          </a:p>
          <a:p>
            <a:r>
              <a:rPr lang="en-CA" dirty="0" smtClean="0">
                <a:solidFill>
                  <a:prstClr val="black"/>
                </a:solidFill>
              </a:rPr>
              <a:t> </a:t>
            </a:r>
            <a:endParaRPr lang="en-CA" dirty="0">
              <a:solidFill>
                <a:prstClr val="black"/>
              </a:solidFill>
            </a:endParaRPr>
          </a:p>
        </p:txBody>
      </p:sp>
      <p:sp>
        <p:nvSpPr>
          <p:cNvPr id="5" name="Slide Number Placeholder 4"/>
          <p:cNvSpPr>
            <a:spLocks noGrp="1"/>
          </p:cNvSpPr>
          <p:nvPr>
            <p:ph type="sldNum" sz="quarter" idx="12"/>
          </p:nvPr>
        </p:nvSpPr>
        <p:spPr/>
        <p:txBody>
          <a:bodyPr/>
          <a:lstStyle/>
          <a:p>
            <a:fld id="{B035A847-A378-904F-ACB7-6E9049E7A8F5}" type="slidenum">
              <a:rPr lang="en-US" smtClean="0"/>
              <a:pPr/>
              <a:t>14</a:t>
            </a:fld>
            <a:endParaRPr lang="en-US" dirty="0"/>
          </a:p>
        </p:txBody>
      </p:sp>
    </p:spTree>
    <p:custDataLst>
      <p:tags r:id="rId1"/>
    </p:custDataLst>
    <p:extLst>
      <p:ext uri="{BB962C8B-B14F-4D97-AF65-F5344CB8AC3E}">
        <p14:creationId xmlns:p14="http://schemas.microsoft.com/office/powerpoint/2010/main" val="7178810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Factors affecting the Educational Partnership</a:t>
            </a:r>
            <a:endParaRPr lang="en-CA" dirty="0"/>
          </a:p>
        </p:txBody>
      </p:sp>
      <p:sp>
        <p:nvSpPr>
          <p:cNvPr id="3" name="Content Placeholder 2"/>
          <p:cNvSpPr>
            <a:spLocks noGrp="1"/>
          </p:cNvSpPr>
          <p:nvPr>
            <p:ph idx="1"/>
          </p:nvPr>
        </p:nvSpPr>
        <p:spPr/>
        <p:txBody>
          <a:bodyPr>
            <a:normAutofit fontScale="70000" lnSpcReduction="20000"/>
          </a:bodyPr>
          <a:lstStyle/>
          <a:p>
            <a:pPr marL="514350" indent="-514350">
              <a:buNone/>
            </a:pPr>
            <a:endParaRPr lang="en-CA" sz="3200" dirty="0" smtClean="0">
              <a:latin typeface="Verdana" pitchFamily="34" charset="0"/>
              <a:ea typeface="Verdana" pitchFamily="34" charset="0"/>
              <a:cs typeface="Verdana" pitchFamily="34" charset="0"/>
            </a:endParaRPr>
          </a:p>
          <a:p>
            <a:pPr marL="514350" indent="-514350">
              <a:buNone/>
            </a:pPr>
            <a:r>
              <a:rPr lang="en-CA" sz="3200" dirty="0" smtClean="0">
                <a:latin typeface="Verdana" pitchFamily="34" charset="0"/>
                <a:ea typeface="Verdana" pitchFamily="34" charset="0"/>
                <a:cs typeface="Verdana" pitchFamily="34" charset="0"/>
              </a:rPr>
              <a:t>MUTUAL UNDERSTANDING </a:t>
            </a:r>
          </a:p>
          <a:p>
            <a:pPr marL="514350" indent="-514350">
              <a:buNone/>
            </a:pPr>
            <a:r>
              <a:rPr lang="en-CA" sz="3200" dirty="0" smtClean="0">
                <a:latin typeface="Verdana" pitchFamily="34" charset="0"/>
                <a:ea typeface="Verdana" pitchFamily="34" charset="0"/>
                <a:cs typeface="Verdana" pitchFamily="34" charset="0"/>
              </a:rPr>
              <a:t>	of learner’s goals and how to attain them</a:t>
            </a:r>
          </a:p>
          <a:p>
            <a:pPr marL="514350" indent="-514350">
              <a:buNone/>
            </a:pPr>
            <a:r>
              <a:rPr lang="en-CA" sz="1600" dirty="0">
                <a:latin typeface="Verdana" pitchFamily="34" charset="0"/>
                <a:ea typeface="Verdana" pitchFamily="34" charset="0"/>
                <a:cs typeface="Verdana" pitchFamily="34" charset="0"/>
              </a:rPr>
              <a:t>	</a:t>
            </a:r>
            <a:r>
              <a:rPr lang="en-CA" sz="1600" dirty="0" smtClean="0">
                <a:latin typeface="Verdana" pitchFamily="34" charset="0"/>
                <a:ea typeface="Verdana" pitchFamily="34" charset="0"/>
                <a:cs typeface="Verdana" pitchFamily="34" charset="0"/>
              </a:rPr>
              <a:t>				</a:t>
            </a:r>
            <a:r>
              <a:rPr lang="en-CA" sz="1600" dirty="0" smtClean="0">
                <a:solidFill>
                  <a:prstClr val="black"/>
                </a:solidFill>
              </a:rPr>
              <a:t>Telio</a:t>
            </a:r>
            <a:r>
              <a:rPr lang="en-CA" sz="1600" dirty="0">
                <a:solidFill>
                  <a:prstClr val="black"/>
                </a:solidFill>
              </a:rPr>
              <a:t>, S et al.  2015,  Bing-You, R et al. </a:t>
            </a:r>
            <a:r>
              <a:rPr lang="en-CA" sz="1600" dirty="0" smtClean="0">
                <a:solidFill>
                  <a:prstClr val="black"/>
                </a:solidFill>
              </a:rPr>
              <a:t>2017</a:t>
            </a:r>
            <a:endParaRPr lang="en-CA" sz="1600" dirty="0" smtClean="0">
              <a:latin typeface="Verdana" pitchFamily="34" charset="0"/>
              <a:ea typeface="Verdana" pitchFamily="34" charset="0"/>
              <a:cs typeface="Verdana" pitchFamily="34" charset="0"/>
            </a:endParaRPr>
          </a:p>
          <a:p>
            <a:pPr>
              <a:buNone/>
            </a:pPr>
            <a:endParaRPr lang="en-CA" sz="3200" dirty="0" smtClean="0">
              <a:latin typeface="Verdana" pitchFamily="34" charset="0"/>
              <a:ea typeface="Verdana" pitchFamily="34" charset="0"/>
              <a:cs typeface="Verdana" pitchFamily="34" charset="0"/>
            </a:endParaRPr>
          </a:p>
          <a:p>
            <a:pPr>
              <a:buNone/>
            </a:pPr>
            <a:r>
              <a:rPr lang="en-CA" sz="3200" dirty="0" smtClean="0">
                <a:latin typeface="Verdana" pitchFamily="34" charset="0"/>
                <a:ea typeface="Verdana" pitchFamily="34" charset="0"/>
                <a:cs typeface="Verdana" pitchFamily="34" charset="0"/>
              </a:rPr>
              <a:t>PERCIEVED COMMITTMENT/ENGAGEMENT</a:t>
            </a:r>
          </a:p>
          <a:p>
            <a:pPr>
              <a:buNone/>
            </a:pPr>
            <a:r>
              <a:rPr lang="en-CA" sz="3200" dirty="0" smtClean="0">
                <a:latin typeface="Verdana" pitchFamily="34" charset="0"/>
                <a:ea typeface="Verdana" pitchFamily="34" charset="0"/>
                <a:cs typeface="Verdana" pitchFamily="34" charset="0"/>
              </a:rPr>
              <a:t>	  of the educator to learner “improvement” </a:t>
            </a:r>
          </a:p>
          <a:p>
            <a:pPr>
              <a:buNone/>
            </a:pPr>
            <a:r>
              <a:rPr lang="en-CA" sz="3200" dirty="0">
                <a:latin typeface="Verdana" pitchFamily="34" charset="0"/>
                <a:ea typeface="Verdana" pitchFamily="34" charset="0"/>
                <a:cs typeface="Verdana" pitchFamily="34" charset="0"/>
              </a:rPr>
              <a:t>	</a:t>
            </a:r>
            <a:r>
              <a:rPr lang="en-CA" sz="3200" dirty="0" smtClean="0">
                <a:latin typeface="Verdana" pitchFamily="34" charset="0"/>
                <a:ea typeface="Verdana" pitchFamily="34" charset="0"/>
                <a:cs typeface="Verdana" pitchFamily="34" charset="0"/>
              </a:rPr>
              <a:t>				</a:t>
            </a:r>
            <a:r>
              <a:rPr lang="en-CA" sz="1600" dirty="0" smtClean="0">
                <a:solidFill>
                  <a:prstClr val="black"/>
                </a:solidFill>
              </a:rPr>
              <a:t>Eva </a:t>
            </a:r>
            <a:r>
              <a:rPr lang="en-CA" sz="1600" dirty="0">
                <a:solidFill>
                  <a:prstClr val="black"/>
                </a:solidFill>
              </a:rPr>
              <a:t>K et al 2012, Telio, S et al.  </a:t>
            </a:r>
            <a:r>
              <a:rPr lang="en-CA" sz="1600" dirty="0" smtClean="0">
                <a:solidFill>
                  <a:prstClr val="black"/>
                </a:solidFill>
              </a:rPr>
              <a:t>2016</a:t>
            </a:r>
            <a:r>
              <a:rPr lang="en-CA" sz="3200" dirty="0" smtClean="0">
                <a:latin typeface="Verdana" pitchFamily="34" charset="0"/>
                <a:ea typeface="Verdana" pitchFamily="34" charset="0"/>
                <a:cs typeface="Verdana" pitchFamily="34" charset="0"/>
              </a:rPr>
              <a:t>                                                                                                         </a:t>
            </a:r>
            <a:endParaRPr lang="en-CA" sz="2900" dirty="0" smtClean="0">
              <a:latin typeface="Verdana" pitchFamily="34" charset="0"/>
              <a:ea typeface="Verdana" pitchFamily="34" charset="0"/>
              <a:cs typeface="Verdana" pitchFamily="34" charset="0"/>
            </a:endParaRPr>
          </a:p>
          <a:p>
            <a:pPr lvl="5">
              <a:buNone/>
            </a:pPr>
            <a:r>
              <a:rPr lang="en-CA" sz="2800" dirty="0" smtClean="0">
                <a:latin typeface="Verdana" pitchFamily="34" charset="0"/>
                <a:ea typeface="Verdana" pitchFamily="34" charset="0"/>
                <a:cs typeface="Verdana" pitchFamily="34" charset="0"/>
              </a:rPr>
              <a:t>								</a:t>
            </a:r>
          </a:p>
          <a:p>
            <a:pPr>
              <a:buNone/>
            </a:pPr>
            <a:r>
              <a:rPr lang="en-CA" sz="3200" b="1" i="1" dirty="0" smtClean="0">
                <a:latin typeface="Verdana" pitchFamily="34" charset="0"/>
                <a:ea typeface="Verdana" pitchFamily="34" charset="0"/>
                <a:cs typeface="Verdana" pitchFamily="34" charset="0"/>
              </a:rPr>
              <a:t>“Recipient’s” perception</a:t>
            </a:r>
            <a:r>
              <a:rPr lang="en-CA" sz="3200" dirty="0" smtClean="0">
                <a:latin typeface="Verdana" pitchFamily="34" charset="0"/>
                <a:ea typeface="Verdana" pitchFamily="34" charset="0"/>
                <a:cs typeface="Verdana" pitchFamily="34" charset="0"/>
              </a:rPr>
              <a:t> of the relationship is the key determinant of the alliance’s success</a:t>
            </a:r>
          </a:p>
          <a:p>
            <a:pPr>
              <a:buNone/>
            </a:pPr>
            <a:endParaRPr lang="en-CA" sz="3200" dirty="0" smtClean="0"/>
          </a:p>
        </p:txBody>
      </p:sp>
      <p:sp>
        <p:nvSpPr>
          <p:cNvPr id="6" name="Slide Number Placeholder 4"/>
          <p:cNvSpPr>
            <a:spLocks noGrp="1"/>
          </p:cNvSpPr>
          <p:nvPr>
            <p:ph type="sldNum" sz="quarter" idx="12"/>
          </p:nvPr>
        </p:nvSpPr>
        <p:spPr>
          <a:xfrm>
            <a:off x="8610600" y="6356350"/>
            <a:ext cx="2743200" cy="365125"/>
          </a:xfrm>
        </p:spPr>
        <p:txBody>
          <a:bodyPr/>
          <a:lstStyle/>
          <a:p>
            <a:fld id="{B035A847-A378-904F-ACB7-6E9049E7A8F5}" type="slidenum">
              <a:rPr lang="en-US" smtClean="0"/>
              <a:pPr/>
              <a:t>15</a:t>
            </a:fld>
            <a:endParaRPr lang="en-US" dirty="0"/>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8443" y="745067"/>
            <a:ext cx="9943899" cy="1230489"/>
          </a:xfrm>
        </p:spPr>
        <p:txBody>
          <a:bodyPr>
            <a:noAutofit/>
          </a:bodyPr>
          <a:lstStyle/>
          <a:p>
            <a:pPr marL="0" indent="0"/>
            <a:r>
              <a:rPr lang="en-US" dirty="0" smtClean="0"/>
              <a:t>Initial </a:t>
            </a:r>
            <a:r>
              <a:rPr lang="en-US" dirty="0"/>
              <a:t>C</a:t>
            </a:r>
            <a:r>
              <a:rPr lang="en-US" dirty="0" smtClean="0"/>
              <a:t>onversation: Expectations</a:t>
            </a:r>
            <a:endParaRPr lang="en-US" dirty="0"/>
          </a:p>
        </p:txBody>
      </p:sp>
      <p:sp>
        <p:nvSpPr>
          <p:cNvPr id="3" name="Content Placeholder 2"/>
          <p:cNvSpPr>
            <a:spLocks noGrp="1"/>
          </p:cNvSpPr>
          <p:nvPr>
            <p:ph idx="1"/>
          </p:nvPr>
        </p:nvSpPr>
        <p:spPr/>
        <p:txBody>
          <a:bodyPr>
            <a:normAutofit/>
          </a:bodyPr>
          <a:lstStyle/>
          <a:p>
            <a:endParaRPr lang="en-US" sz="2800" dirty="0" smtClean="0"/>
          </a:p>
          <a:p>
            <a:r>
              <a:rPr lang="en-US" sz="2800" dirty="0" smtClean="0"/>
              <a:t>Discuss </a:t>
            </a:r>
            <a:r>
              <a:rPr lang="en-US" sz="2800" dirty="0"/>
              <a:t>specific learning goals and </a:t>
            </a:r>
            <a:r>
              <a:rPr lang="en-US" sz="2800" dirty="0" smtClean="0"/>
              <a:t>objectives, related to milestones, competencies and EPAs</a:t>
            </a:r>
            <a:endParaRPr lang="en-CA" sz="2800" dirty="0" smtClean="0"/>
          </a:p>
        </p:txBody>
      </p:sp>
      <p:sp>
        <p:nvSpPr>
          <p:cNvPr id="4" name="TextBox 3"/>
          <p:cNvSpPr txBox="1"/>
          <p:nvPr/>
        </p:nvSpPr>
        <p:spPr>
          <a:xfrm>
            <a:off x="1790700" y="5581650"/>
            <a:ext cx="9277350" cy="1107996"/>
          </a:xfrm>
          <a:prstGeom prst="rect">
            <a:avLst/>
          </a:prstGeom>
          <a:noFill/>
        </p:spPr>
        <p:txBody>
          <a:bodyPr wrap="square" rtlCol="0">
            <a:spAutoFit/>
          </a:bodyPr>
          <a:lstStyle/>
          <a:p>
            <a:pPr algn="ctr"/>
            <a:r>
              <a:rPr lang="en-CA" sz="3200" b="1" dirty="0" smtClean="0">
                <a:solidFill>
                  <a:srgbClr val="9A3324"/>
                </a:solidFill>
              </a:rPr>
              <a:t>E</a:t>
            </a:r>
            <a:r>
              <a:rPr lang="en-CA" sz="4800" b="1" dirty="0" smtClean="0">
                <a:solidFill>
                  <a:srgbClr val="003B5C"/>
                </a:solidFill>
              </a:rPr>
              <a:t>X</a:t>
            </a:r>
            <a:r>
              <a:rPr lang="en-CA" sz="3200" b="1" dirty="0" smtClean="0">
                <a:solidFill>
                  <a:srgbClr val="9A3324"/>
                </a:solidFill>
              </a:rPr>
              <a:t>PECTATIONS</a:t>
            </a:r>
          </a:p>
          <a:p>
            <a:r>
              <a:rPr lang="en-CA" dirty="0" smtClean="0">
                <a:solidFill>
                  <a:prstClr val="black"/>
                </a:solidFill>
              </a:rPr>
              <a:t> </a:t>
            </a:r>
            <a:endParaRPr lang="en-CA" dirty="0">
              <a:solidFill>
                <a:prstClr val="black"/>
              </a:solidFill>
            </a:endParaRPr>
          </a:p>
        </p:txBody>
      </p:sp>
      <p:sp>
        <p:nvSpPr>
          <p:cNvPr id="5" name="Slide Number Placeholder 4"/>
          <p:cNvSpPr>
            <a:spLocks noGrp="1"/>
          </p:cNvSpPr>
          <p:nvPr>
            <p:ph type="sldNum" sz="quarter" idx="12"/>
          </p:nvPr>
        </p:nvSpPr>
        <p:spPr/>
        <p:txBody>
          <a:bodyPr/>
          <a:lstStyle/>
          <a:p>
            <a:fld id="{B035A847-A378-904F-ACB7-6E9049E7A8F5}" type="slidenum">
              <a:rPr lang="en-US" smtClean="0"/>
              <a:pPr/>
              <a:t>16</a:t>
            </a:fld>
            <a:endParaRPr lang="en-US" dirty="0"/>
          </a:p>
        </p:txBody>
      </p:sp>
    </p:spTree>
    <p:custDataLst>
      <p:tags r:id="rId1"/>
    </p:custDataLst>
    <p:extLst>
      <p:ext uri="{BB962C8B-B14F-4D97-AF65-F5344CB8AC3E}">
        <p14:creationId xmlns:p14="http://schemas.microsoft.com/office/powerpoint/2010/main" val="7178810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Observation of Work*</a:t>
            </a:r>
            <a:endParaRPr lang="en-US" dirty="0"/>
          </a:p>
        </p:txBody>
      </p:sp>
      <p:pic>
        <p:nvPicPr>
          <p:cNvPr id="2050" name="Picture 2" descr="C:\Users\Denyse Richardson\Downloads\Picture_ND.jpg"/>
          <p:cNvPicPr>
            <a:picLocks noGrp="1" noChangeAspect="1" noChangeArrowheads="1"/>
          </p:cNvPicPr>
          <p:nvPr>
            <p:ph idx="1"/>
          </p:nvPr>
        </p:nvPicPr>
        <p:blipFill>
          <a:blip r:embed="rId4"/>
          <a:srcRect/>
          <a:stretch>
            <a:fillRect/>
          </a:stretch>
        </p:blipFill>
        <p:spPr bwMode="auto">
          <a:xfrm>
            <a:off x="2126544" y="1743223"/>
            <a:ext cx="5862917" cy="4253794"/>
          </a:xfrm>
          <a:prstGeom prst="rect">
            <a:avLst/>
          </a:prstGeom>
          <a:noFill/>
        </p:spPr>
      </p:pic>
      <p:sp>
        <p:nvSpPr>
          <p:cNvPr id="5" name="TextBox 4"/>
          <p:cNvSpPr txBox="1"/>
          <p:nvPr/>
        </p:nvSpPr>
        <p:spPr>
          <a:xfrm>
            <a:off x="8604997" y="1811948"/>
            <a:ext cx="2868706" cy="1938992"/>
          </a:xfrm>
          <a:prstGeom prst="rect">
            <a:avLst/>
          </a:prstGeom>
          <a:noFill/>
        </p:spPr>
        <p:txBody>
          <a:bodyPr wrap="square" rtlCol="0">
            <a:spAutoFit/>
          </a:bodyPr>
          <a:lstStyle/>
          <a:p>
            <a:pPr algn="ctr"/>
            <a:r>
              <a:rPr lang="en-CA" sz="4000" b="1" dirty="0" smtClean="0">
                <a:solidFill>
                  <a:prstClr val="black"/>
                </a:solidFill>
              </a:rPr>
              <a:t>Workplace- Based Observation</a:t>
            </a:r>
          </a:p>
        </p:txBody>
      </p:sp>
      <p:sp>
        <p:nvSpPr>
          <p:cNvPr id="7" name="TextBox 6"/>
          <p:cNvSpPr txBox="1"/>
          <p:nvPr/>
        </p:nvSpPr>
        <p:spPr>
          <a:xfrm>
            <a:off x="8469406" y="5566130"/>
            <a:ext cx="3328147" cy="1107996"/>
          </a:xfrm>
          <a:prstGeom prst="rect">
            <a:avLst/>
          </a:prstGeom>
          <a:noFill/>
        </p:spPr>
        <p:txBody>
          <a:bodyPr wrap="square" rtlCol="0">
            <a:spAutoFit/>
          </a:bodyPr>
          <a:lstStyle/>
          <a:p>
            <a:pPr algn="ctr"/>
            <a:r>
              <a:rPr lang="en-CA" sz="4800" b="1" dirty="0" smtClean="0">
                <a:solidFill>
                  <a:srgbClr val="003B5C"/>
                </a:solidFill>
              </a:rPr>
              <a:t>O</a:t>
            </a:r>
            <a:r>
              <a:rPr lang="en-CA" sz="3200" b="1" dirty="0" smtClean="0">
                <a:solidFill>
                  <a:srgbClr val="9A3324"/>
                </a:solidFill>
              </a:rPr>
              <a:t>BSERVE</a:t>
            </a:r>
          </a:p>
          <a:p>
            <a:r>
              <a:rPr lang="en-CA" dirty="0" smtClean="0">
                <a:solidFill>
                  <a:prstClr val="black"/>
                </a:solidFill>
              </a:rPr>
              <a:t> </a:t>
            </a:r>
            <a:endParaRPr lang="en-CA" dirty="0">
              <a:solidFill>
                <a:prstClr val="black"/>
              </a:solidFill>
            </a:endParaRPr>
          </a:p>
        </p:txBody>
      </p:sp>
      <p:sp>
        <p:nvSpPr>
          <p:cNvPr id="6" name="TextBox 5"/>
          <p:cNvSpPr txBox="1"/>
          <p:nvPr/>
        </p:nvSpPr>
        <p:spPr>
          <a:xfrm>
            <a:off x="8344293" y="4354389"/>
            <a:ext cx="3578371" cy="769441"/>
          </a:xfrm>
          <a:prstGeom prst="rect">
            <a:avLst/>
          </a:prstGeom>
          <a:noFill/>
        </p:spPr>
        <p:txBody>
          <a:bodyPr wrap="square" rtlCol="0">
            <a:spAutoFit/>
          </a:bodyPr>
          <a:lstStyle/>
          <a:p>
            <a:pPr algn="ctr">
              <a:defRPr/>
            </a:pPr>
            <a:r>
              <a:rPr lang="en-US" sz="2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US" sz="2000" i="1" dirty="0" smtClean="0">
                <a:solidFill>
                  <a:prstClr val="black"/>
                </a:solidFill>
                <a:latin typeface="Verdana" panose="020B0604030504040204" pitchFamily="34" charset="0"/>
                <a:ea typeface="Verdana" panose="020B0604030504040204" pitchFamily="34" charset="0"/>
                <a:cs typeface="Verdana" panose="020B0604030504040204" pitchFamily="34" charset="0"/>
              </a:rPr>
              <a:t>Key </a:t>
            </a:r>
            <a:r>
              <a:rPr lang="en-US" sz="2000" i="1" dirty="0">
                <a:solidFill>
                  <a:prstClr val="black"/>
                </a:solidFill>
                <a:latin typeface="Verdana" panose="020B0604030504040204" pitchFamily="34" charset="0"/>
                <a:ea typeface="Verdana" panose="020B0604030504040204" pitchFamily="34" charset="0"/>
                <a:cs typeface="Verdana" panose="020B0604030504040204" pitchFamily="34" charset="0"/>
              </a:rPr>
              <a:t>ingredient </a:t>
            </a:r>
            <a:r>
              <a:rPr lang="en-US" sz="2000" i="1" dirty="0" smtClean="0">
                <a:solidFill>
                  <a:prstClr val="black"/>
                </a:solidFill>
                <a:latin typeface="Verdana" panose="020B0604030504040204" pitchFamily="34" charset="0"/>
                <a:ea typeface="Verdana" panose="020B0604030504040204" pitchFamily="34" charset="0"/>
                <a:cs typeface="Verdana" panose="020B0604030504040204" pitchFamily="34" charset="0"/>
              </a:rPr>
              <a:t>in Assessment FOR Learning</a:t>
            </a:r>
            <a:endParaRPr lang="en-CA" sz="2000" b="1" i="1"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2"/>
          </p:nvPr>
        </p:nvSpPr>
        <p:spPr/>
        <p:txBody>
          <a:bodyPr/>
          <a:lstStyle/>
          <a:p>
            <a:fld id="{B035A847-A378-904F-ACB7-6E9049E7A8F5}" type="slidenum">
              <a:rPr lang="en-US" smtClean="0"/>
              <a:pPr/>
              <a:t>17</a:t>
            </a:fld>
            <a:endParaRPr lang="en-US" dirty="0"/>
          </a:p>
        </p:txBody>
      </p:sp>
    </p:spTree>
    <p:custDataLst>
      <p:tags r:id="rId1"/>
    </p:custDataLst>
    <p:extLst>
      <p:ext uri="{BB962C8B-B14F-4D97-AF65-F5344CB8AC3E}">
        <p14:creationId xmlns:p14="http://schemas.microsoft.com/office/powerpoint/2010/main" val="10382831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Observation</a:t>
            </a:r>
            <a:endParaRPr lang="en-US" dirty="0"/>
          </a:p>
        </p:txBody>
      </p:sp>
      <p:sp>
        <p:nvSpPr>
          <p:cNvPr id="4" name="Content Placeholder 3"/>
          <p:cNvSpPr>
            <a:spLocks noGrp="1"/>
          </p:cNvSpPr>
          <p:nvPr>
            <p:ph sz="half" idx="1"/>
          </p:nvPr>
        </p:nvSpPr>
        <p:spPr>
          <a:xfrm>
            <a:off x="1986844" y="2190044"/>
            <a:ext cx="3934986" cy="3801182"/>
          </a:xfrm>
        </p:spPr>
        <p:txBody>
          <a:bodyPr>
            <a:normAutofit/>
          </a:bodyPr>
          <a:lstStyle/>
          <a:p>
            <a:pPr marL="0" indent="0">
              <a:buNone/>
            </a:pPr>
            <a:r>
              <a:rPr lang="en-CA" b="1" dirty="0" smtClean="0"/>
              <a:t>Direct Observation</a:t>
            </a:r>
            <a:endParaRPr lang="en-CA" b="1" dirty="0"/>
          </a:p>
          <a:p>
            <a:r>
              <a:rPr lang="en-US" dirty="0"/>
              <a:t>a </a:t>
            </a:r>
            <a:r>
              <a:rPr lang="en-US" dirty="0" smtClean="0"/>
              <a:t>clinician watching a resident doing work</a:t>
            </a:r>
          </a:p>
          <a:p>
            <a:pPr lvl="1"/>
            <a:r>
              <a:rPr lang="en-US" dirty="0" smtClean="0"/>
              <a:t>in </a:t>
            </a:r>
            <a:r>
              <a:rPr lang="en-US" dirty="0"/>
              <a:t>real time or </a:t>
            </a:r>
            <a:r>
              <a:rPr lang="en-US" dirty="0" smtClean="0"/>
              <a:t>asynchronously  (i.e. videotaped)</a:t>
            </a:r>
            <a:endParaRPr lang="en-US" b="1" dirty="0"/>
          </a:p>
        </p:txBody>
      </p:sp>
      <p:sp>
        <p:nvSpPr>
          <p:cNvPr id="5" name="Content Placeholder 4"/>
          <p:cNvSpPr>
            <a:spLocks noGrp="1"/>
          </p:cNvSpPr>
          <p:nvPr>
            <p:ph sz="half" idx="2"/>
          </p:nvPr>
        </p:nvSpPr>
        <p:spPr>
          <a:xfrm>
            <a:off x="6637868" y="2190043"/>
            <a:ext cx="4944532" cy="3801182"/>
          </a:xfrm>
        </p:spPr>
        <p:txBody>
          <a:bodyPr>
            <a:normAutofit/>
          </a:bodyPr>
          <a:lstStyle/>
          <a:p>
            <a:pPr marL="0" indent="0">
              <a:buNone/>
            </a:pPr>
            <a:r>
              <a:rPr lang="en-CA" b="1" dirty="0" smtClean="0"/>
              <a:t>Indirect Observation</a:t>
            </a:r>
            <a:endParaRPr lang="en-CA" b="1" dirty="0"/>
          </a:p>
          <a:p>
            <a:r>
              <a:rPr lang="en-US" dirty="0"/>
              <a:t>review of products of the </a:t>
            </a:r>
            <a:r>
              <a:rPr lang="en-US" dirty="0" smtClean="0"/>
              <a:t>resident’s work</a:t>
            </a:r>
          </a:p>
          <a:p>
            <a:pPr lvl="1"/>
            <a:r>
              <a:rPr lang="en-US" sz="2200" dirty="0" smtClean="0"/>
              <a:t>clinical </a:t>
            </a:r>
            <a:r>
              <a:rPr lang="en-US" sz="2200" dirty="0"/>
              <a:t>notes, </a:t>
            </a:r>
            <a:r>
              <a:rPr lang="en-US" sz="2200" dirty="0" smtClean="0"/>
              <a:t>presentations</a:t>
            </a:r>
            <a:r>
              <a:rPr lang="en-US" sz="2200" dirty="0"/>
              <a:t>, or written reflections </a:t>
            </a:r>
            <a:r>
              <a:rPr lang="en-US" dirty="0" smtClean="0"/>
              <a:t> </a:t>
            </a:r>
          </a:p>
          <a:p>
            <a:r>
              <a:rPr lang="en-US" dirty="0"/>
              <a:t>observations from secondary </a:t>
            </a:r>
            <a:r>
              <a:rPr lang="en-US" dirty="0" smtClean="0"/>
              <a:t>sources</a:t>
            </a:r>
          </a:p>
        </p:txBody>
      </p:sp>
      <p:sp>
        <p:nvSpPr>
          <p:cNvPr id="3" name="Slide Number Placeholder 2"/>
          <p:cNvSpPr>
            <a:spLocks noGrp="1"/>
          </p:cNvSpPr>
          <p:nvPr>
            <p:ph type="sldNum" sz="quarter" idx="12"/>
          </p:nvPr>
        </p:nvSpPr>
        <p:spPr/>
        <p:txBody>
          <a:bodyPr/>
          <a:lstStyle/>
          <a:p>
            <a:fld id="{B035A847-A378-904F-ACB7-6E9049E7A8F5}" type="slidenum">
              <a:rPr lang="en-US" smtClean="0"/>
              <a:pPr/>
              <a:t>18</a:t>
            </a:fld>
            <a:endParaRPr lang="en-US" dirty="0"/>
          </a:p>
        </p:txBody>
      </p:sp>
    </p:spTree>
    <p:custDataLst>
      <p:tags r:id="rId1"/>
    </p:custDataLst>
    <p:extLst>
      <p:ext uri="{BB962C8B-B14F-4D97-AF65-F5344CB8AC3E}">
        <p14:creationId xmlns:p14="http://schemas.microsoft.com/office/powerpoint/2010/main" val="11331033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8444" y="745067"/>
            <a:ext cx="10103556" cy="1230489"/>
          </a:xfrm>
        </p:spPr>
        <p:txBody>
          <a:bodyPr>
            <a:normAutofit/>
          </a:bodyPr>
          <a:lstStyle/>
          <a:p>
            <a:r>
              <a:rPr lang="en-US" sz="3800" dirty="0" smtClean="0"/>
              <a:t>Engage </a:t>
            </a:r>
            <a:r>
              <a:rPr lang="en-US" sz="3800" dirty="0"/>
              <a:t>in a </a:t>
            </a:r>
            <a:r>
              <a:rPr lang="en-US" sz="3800" dirty="0" smtClean="0"/>
              <a:t>Coaching conversation</a:t>
            </a:r>
            <a:endParaRPr lang="en-US" sz="3800" dirty="0"/>
          </a:p>
        </p:txBody>
      </p:sp>
      <p:sp>
        <p:nvSpPr>
          <p:cNvPr id="3" name="Content Placeholder 2"/>
          <p:cNvSpPr>
            <a:spLocks noGrp="1"/>
          </p:cNvSpPr>
          <p:nvPr>
            <p:ph idx="1"/>
          </p:nvPr>
        </p:nvSpPr>
        <p:spPr>
          <a:xfrm>
            <a:off x="2088444" y="2387262"/>
            <a:ext cx="9265356" cy="3801181"/>
          </a:xfrm>
        </p:spPr>
        <p:txBody>
          <a:bodyPr/>
          <a:lstStyle/>
          <a:p>
            <a:r>
              <a:rPr lang="en-US" dirty="0" smtClean="0"/>
              <a:t>Between </a:t>
            </a:r>
            <a:r>
              <a:rPr lang="en-US" dirty="0"/>
              <a:t>the clinician and the </a:t>
            </a:r>
            <a:r>
              <a:rPr lang="en-US" dirty="0" smtClean="0"/>
              <a:t>resident</a:t>
            </a:r>
          </a:p>
          <a:p>
            <a:pPr>
              <a:buNone/>
            </a:pPr>
            <a:endParaRPr lang="en-US" dirty="0" smtClean="0"/>
          </a:p>
          <a:p>
            <a:r>
              <a:rPr lang="en-US" dirty="0" smtClean="0"/>
              <a:t>Related to the task that was observed</a:t>
            </a:r>
          </a:p>
          <a:p>
            <a:pPr>
              <a:buNone/>
            </a:pPr>
            <a:endParaRPr lang="en-US" dirty="0" smtClean="0"/>
          </a:p>
          <a:p>
            <a:r>
              <a:rPr lang="en-US" dirty="0" smtClean="0"/>
              <a:t>To ensure the resident understands how </a:t>
            </a:r>
            <a:r>
              <a:rPr lang="en-US" b="1" dirty="0">
                <a:solidFill>
                  <a:srgbClr val="9A3324"/>
                </a:solidFill>
              </a:rPr>
              <a:t>improvements</a:t>
            </a:r>
            <a:r>
              <a:rPr lang="en-US" dirty="0"/>
              <a:t> could be </a:t>
            </a:r>
            <a:r>
              <a:rPr lang="en-US" dirty="0" smtClean="0"/>
              <a:t>made (growth mindset)</a:t>
            </a:r>
            <a:endParaRPr lang="en-US" dirty="0"/>
          </a:p>
        </p:txBody>
      </p:sp>
      <p:sp>
        <p:nvSpPr>
          <p:cNvPr id="4" name="TextBox 3"/>
          <p:cNvSpPr txBox="1"/>
          <p:nvPr/>
        </p:nvSpPr>
        <p:spPr>
          <a:xfrm>
            <a:off x="3695700" y="5577755"/>
            <a:ext cx="5867400" cy="1107996"/>
          </a:xfrm>
          <a:prstGeom prst="rect">
            <a:avLst/>
          </a:prstGeom>
          <a:noFill/>
        </p:spPr>
        <p:txBody>
          <a:bodyPr wrap="square" rtlCol="0">
            <a:spAutoFit/>
          </a:bodyPr>
          <a:lstStyle/>
          <a:p>
            <a:pPr algn="ctr"/>
            <a:r>
              <a:rPr lang="en-CA" sz="4800" b="1" dirty="0" smtClean="0">
                <a:solidFill>
                  <a:srgbClr val="003B5C"/>
                </a:solidFill>
              </a:rPr>
              <a:t>C</a:t>
            </a:r>
            <a:r>
              <a:rPr lang="en-CA" sz="3200" b="1" dirty="0" smtClean="0">
                <a:solidFill>
                  <a:srgbClr val="9A3324"/>
                </a:solidFill>
              </a:rPr>
              <a:t>OACH</a:t>
            </a:r>
            <a:endParaRPr lang="en-CA" sz="3200" b="1" dirty="0" smtClean="0">
              <a:solidFill>
                <a:srgbClr val="9A3324"/>
              </a:solidFill>
            </a:endParaRPr>
          </a:p>
          <a:p>
            <a:pPr algn="ctr"/>
            <a:r>
              <a:rPr lang="en-CA" dirty="0" smtClean="0"/>
              <a:t> </a:t>
            </a:r>
            <a:endParaRPr lang="en-CA" dirty="0"/>
          </a:p>
        </p:txBody>
      </p:sp>
      <p:sp>
        <p:nvSpPr>
          <p:cNvPr id="5" name="Slide Number Placeholder 4"/>
          <p:cNvSpPr>
            <a:spLocks noGrp="1"/>
          </p:cNvSpPr>
          <p:nvPr>
            <p:ph type="sldNum" sz="quarter" idx="12"/>
          </p:nvPr>
        </p:nvSpPr>
        <p:spPr/>
        <p:txBody>
          <a:bodyPr/>
          <a:lstStyle/>
          <a:p>
            <a:fld id="{B035A847-A378-904F-ACB7-6E9049E7A8F5}" type="slidenum">
              <a:rPr lang="en-US" smtClean="0"/>
              <a:pPr/>
              <a:t>19</a:t>
            </a:fld>
            <a:endParaRPr lang="en-US" dirty="0"/>
          </a:p>
        </p:txBody>
      </p:sp>
    </p:spTree>
    <p:custDataLst>
      <p:tags r:id="rId1"/>
    </p:custDataLst>
    <p:extLst>
      <p:ext uri="{BB962C8B-B14F-4D97-AF65-F5344CB8AC3E}">
        <p14:creationId xmlns:p14="http://schemas.microsoft.com/office/powerpoint/2010/main" val="3756277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CA" altLang="en-US" sz="4000" b="1" dirty="0" smtClean="0">
                <a:latin typeface="Verdana" panose="020B0604030504040204" pitchFamily="34" charset="0"/>
                <a:ea typeface="Verdana" panose="020B0604030504040204" pitchFamily="34" charset="0"/>
                <a:cs typeface="Verdana" panose="020B0604030504040204" pitchFamily="34" charset="0"/>
              </a:rPr>
              <a:t>Contributors</a:t>
            </a:r>
            <a:endParaRPr lang="en-US" altLang="en-US" sz="40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Text Placeholder 3"/>
          <p:cNvSpPr>
            <a:spLocks noGrp="1"/>
          </p:cNvSpPr>
          <p:nvPr>
            <p:ph type="body" idx="1"/>
          </p:nvPr>
        </p:nvSpPr>
        <p:spPr>
          <a:xfrm>
            <a:off x="2078390" y="2024855"/>
            <a:ext cx="9275410" cy="823912"/>
          </a:xfrm>
        </p:spPr>
        <p:txBody>
          <a:bodyPr/>
          <a:lstStyle/>
          <a:p>
            <a:r>
              <a:rPr lang="en-CA" dirty="0">
                <a:solidFill>
                  <a:schemeClr val="tx1"/>
                </a:solidFill>
              </a:rPr>
              <a:t>Special thanks to the following individuals who contributed to the development of this module:</a:t>
            </a:r>
          </a:p>
        </p:txBody>
      </p:sp>
      <p:sp>
        <p:nvSpPr>
          <p:cNvPr id="5" name="Content Placeholder 2"/>
          <p:cNvSpPr>
            <a:spLocks noGrp="1"/>
          </p:cNvSpPr>
          <p:nvPr>
            <p:ph sz="half" idx="2"/>
          </p:nvPr>
        </p:nvSpPr>
        <p:spPr>
          <a:xfrm>
            <a:off x="2079978" y="3069515"/>
            <a:ext cx="4411133" cy="3644107"/>
          </a:xfrm>
        </p:spPr>
        <p:txBody>
          <a:bodyPr>
            <a:normAutofit/>
          </a:bodyPr>
          <a:lstStyle/>
          <a:p>
            <a:r>
              <a:rPr lang="en-CA" sz="2200" dirty="0"/>
              <a:t>Denyse Richardson, MD, MEd, </a:t>
            </a:r>
            <a:r>
              <a:rPr lang="en-CA" sz="2200" dirty="0" smtClean="0"/>
              <a:t>FRCPC</a:t>
            </a:r>
          </a:p>
          <a:p>
            <a:r>
              <a:rPr lang="en-CA" sz="2200" dirty="0" smtClean="0"/>
              <a:t>Carol Aschenbrener, </a:t>
            </a:r>
            <a:r>
              <a:rPr lang="en-US" sz="2200" dirty="0"/>
              <a:t>MD; </a:t>
            </a:r>
            <a:r>
              <a:rPr lang="en-US" sz="2200" dirty="0" smtClean="0"/>
              <a:t>Chief </a:t>
            </a:r>
            <a:r>
              <a:rPr lang="en-US" sz="2200" dirty="0"/>
              <a:t>Medical Education Officer, AAMC (retired); </a:t>
            </a:r>
            <a:r>
              <a:rPr lang="en-US" sz="2200" dirty="0" smtClean="0"/>
              <a:t>Executive </a:t>
            </a:r>
            <a:r>
              <a:rPr lang="en-US" sz="2200" dirty="0"/>
              <a:t>Coach</a:t>
            </a:r>
            <a:r>
              <a:rPr lang="en-CA" sz="2200" dirty="0" smtClean="0"/>
              <a:t> (current)</a:t>
            </a:r>
          </a:p>
          <a:p>
            <a:r>
              <a:rPr lang="en-CA" sz="2200" dirty="0"/>
              <a:t>Farhan </a:t>
            </a:r>
            <a:r>
              <a:rPr lang="en-CA" sz="2200" dirty="0" smtClean="0"/>
              <a:t>Bhanji, MD</a:t>
            </a:r>
            <a:r>
              <a:rPr lang="en-CA" sz="2200" dirty="0"/>
              <a:t>, MHPE, </a:t>
            </a:r>
            <a:r>
              <a:rPr lang="en-CA" sz="2200" dirty="0" smtClean="0"/>
              <a:t>FRCPC</a:t>
            </a:r>
          </a:p>
        </p:txBody>
      </p:sp>
      <p:sp>
        <p:nvSpPr>
          <p:cNvPr id="3" name="Content Placeholder 2"/>
          <p:cNvSpPr>
            <a:spLocks noGrp="1"/>
          </p:cNvSpPr>
          <p:nvPr>
            <p:ph sz="quarter" idx="4"/>
          </p:nvPr>
        </p:nvSpPr>
        <p:spPr>
          <a:xfrm>
            <a:off x="6704012" y="3069515"/>
            <a:ext cx="4649788" cy="3142456"/>
          </a:xfrm>
        </p:spPr>
        <p:txBody>
          <a:bodyPr>
            <a:noAutofit/>
          </a:bodyPr>
          <a:lstStyle/>
          <a:p>
            <a:pPr>
              <a:defRPr/>
            </a:pPr>
            <a:r>
              <a:rPr lang="en-CA" sz="2200" dirty="0"/>
              <a:t>Marissa Bonyun, MD, </a:t>
            </a:r>
            <a:r>
              <a:rPr lang="en-CA" sz="2200" dirty="0" smtClean="0"/>
              <a:t>MEd</a:t>
            </a:r>
          </a:p>
          <a:p>
            <a:pPr>
              <a:defRPr/>
            </a:pPr>
            <a:r>
              <a:rPr lang="en-CA" sz="2200" dirty="0" smtClean="0"/>
              <a:t>Rose </a:t>
            </a:r>
            <a:r>
              <a:rPr lang="en-CA" sz="2200" dirty="0"/>
              <a:t>Hatala, MD, MSc, </a:t>
            </a:r>
            <a:r>
              <a:rPr lang="en-CA" sz="2200" dirty="0" smtClean="0"/>
              <a:t>FRCPC</a:t>
            </a:r>
          </a:p>
          <a:p>
            <a:pPr>
              <a:defRPr/>
            </a:pPr>
            <a:r>
              <a:rPr lang="en-CA" sz="2200" dirty="0" smtClean="0"/>
              <a:t>Shelley </a:t>
            </a:r>
            <a:r>
              <a:rPr lang="en-CA" sz="2200" dirty="0"/>
              <a:t>Ross, PhD</a:t>
            </a:r>
          </a:p>
          <a:p>
            <a:pPr>
              <a:defRPr/>
            </a:pPr>
            <a:r>
              <a:rPr lang="en-CA" sz="2200" dirty="0" smtClean="0"/>
              <a:t>Joan Sargeant</a:t>
            </a:r>
            <a:r>
              <a:rPr lang="en-CA" sz="2200" dirty="0"/>
              <a:t>, </a:t>
            </a:r>
            <a:r>
              <a:rPr lang="en-CA" sz="2200" dirty="0" smtClean="0"/>
              <a:t>MEd, PhD </a:t>
            </a:r>
            <a:endParaRPr lang="en-CA" sz="2200" dirty="0"/>
          </a:p>
          <a:p>
            <a:pPr>
              <a:defRPr/>
            </a:pPr>
            <a:r>
              <a:rPr lang="en-CA" sz="2200" dirty="0" smtClean="0"/>
              <a:t>Shirley </a:t>
            </a:r>
            <a:r>
              <a:rPr lang="en-CA" sz="2200" dirty="0"/>
              <a:t>Schipper, </a:t>
            </a:r>
            <a:r>
              <a:rPr lang="en-CA" sz="2200" dirty="0" smtClean="0"/>
              <a:t>MD</a:t>
            </a:r>
            <a:r>
              <a:rPr lang="en-CA" sz="2200" dirty="0"/>
              <a:t>, </a:t>
            </a:r>
            <a:r>
              <a:rPr lang="en-CA" sz="2200" dirty="0" smtClean="0"/>
              <a:t>CCFP, FCFP</a:t>
            </a:r>
          </a:p>
          <a:p>
            <a:pPr lvl="0">
              <a:defRPr/>
            </a:pPr>
            <a:r>
              <a:rPr lang="en-US" sz="2200" dirty="0"/>
              <a:t>Chris Watling MD, </a:t>
            </a:r>
            <a:r>
              <a:rPr lang="en-US" sz="2200" dirty="0" smtClean="0"/>
              <a:t>MEd</a:t>
            </a:r>
            <a:r>
              <a:rPr lang="en-US" sz="2200" dirty="0"/>
              <a:t>, PhD, FRCP(C</a:t>
            </a:r>
            <a:r>
              <a:rPr lang="en-US" sz="2200" dirty="0" smtClean="0"/>
              <a:t>)</a:t>
            </a:r>
            <a:endParaRPr lang="en-CA" sz="2200"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fld id="{B035A847-A378-904F-ACB7-6E9049E7A8F5}" type="slidenum">
              <a:rPr lang="en-US" smtClean="0"/>
              <a:pPr/>
              <a:t>2</a:t>
            </a:fld>
            <a:endParaRPr lang="en-US" dirty="0"/>
          </a:p>
        </p:txBody>
      </p:sp>
    </p:spTree>
    <p:custDataLst>
      <p:tags r:id="rId1"/>
    </p:custDataLst>
    <p:extLst>
      <p:ext uri="{BB962C8B-B14F-4D97-AF65-F5344CB8AC3E}">
        <p14:creationId xmlns:p14="http://schemas.microsoft.com/office/powerpoint/2010/main" val="3241147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Coaching</a:t>
            </a:r>
            <a:endParaRPr lang="en-US" dirty="0"/>
          </a:p>
        </p:txBody>
      </p:sp>
      <p:sp>
        <p:nvSpPr>
          <p:cNvPr id="3" name="Content Placeholder 2"/>
          <p:cNvSpPr>
            <a:spLocks noGrp="1"/>
          </p:cNvSpPr>
          <p:nvPr>
            <p:ph idx="1"/>
          </p:nvPr>
        </p:nvSpPr>
        <p:spPr/>
        <p:txBody>
          <a:bodyPr>
            <a:normAutofit/>
          </a:bodyPr>
          <a:lstStyle/>
          <a:p>
            <a:r>
              <a:rPr lang="en-US" sz="2800" dirty="0"/>
              <a:t>“a one-to-one conversation focused on the enhancement of learning and development through increasing self-awareness and a sense of personal responsibility, where the coach facilitates the self-directed learning of the </a:t>
            </a:r>
            <a:r>
              <a:rPr lang="en-US" sz="2800" dirty="0" smtClean="0"/>
              <a:t>[learner] </a:t>
            </a:r>
            <a:r>
              <a:rPr lang="en-US" sz="2800" dirty="0"/>
              <a:t>through questioning, active listening, and appropriate challenge in a supportive and encouraging climate.” </a:t>
            </a:r>
          </a:p>
          <a:p>
            <a:endParaRPr lang="en-US" dirty="0"/>
          </a:p>
        </p:txBody>
      </p:sp>
      <p:sp>
        <p:nvSpPr>
          <p:cNvPr id="4" name="TextBox 3"/>
          <p:cNvSpPr txBox="1"/>
          <p:nvPr/>
        </p:nvSpPr>
        <p:spPr>
          <a:xfrm>
            <a:off x="8466220" y="5791169"/>
            <a:ext cx="3056021" cy="400110"/>
          </a:xfrm>
          <a:prstGeom prst="rect">
            <a:avLst/>
          </a:prstGeom>
          <a:noFill/>
        </p:spPr>
        <p:txBody>
          <a:bodyPr wrap="square" rtlCol="0">
            <a:spAutoFit/>
          </a:bodyPr>
          <a:lstStyle/>
          <a:p>
            <a:r>
              <a:rPr lang="en-US" sz="2000" dirty="0"/>
              <a:t>Van Niewerburgh </a:t>
            </a:r>
            <a:r>
              <a:rPr lang="en-US" sz="2000" dirty="0" smtClean="0"/>
              <a:t>C, 2012</a:t>
            </a:r>
            <a:endParaRPr lang="en-US" sz="2000" dirty="0"/>
          </a:p>
        </p:txBody>
      </p:sp>
      <p:sp>
        <p:nvSpPr>
          <p:cNvPr id="5" name="Slide Number Placeholder 4"/>
          <p:cNvSpPr>
            <a:spLocks noGrp="1"/>
          </p:cNvSpPr>
          <p:nvPr>
            <p:ph type="sldNum" sz="quarter" idx="12"/>
          </p:nvPr>
        </p:nvSpPr>
        <p:spPr/>
        <p:txBody>
          <a:bodyPr/>
          <a:lstStyle/>
          <a:p>
            <a:fld id="{B035A847-A378-904F-ACB7-6E9049E7A8F5}" type="slidenum">
              <a:rPr lang="en-US" smtClean="0"/>
              <a:pPr/>
              <a:t>20</a:t>
            </a:fld>
            <a:endParaRPr lang="en-US" dirty="0"/>
          </a:p>
        </p:txBody>
      </p:sp>
    </p:spTree>
    <p:custDataLst>
      <p:tags r:id="rId1"/>
    </p:custDataLst>
    <p:extLst>
      <p:ext uri="{BB962C8B-B14F-4D97-AF65-F5344CB8AC3E}">
        <p14:creationId xmlns:p14="http://schemas.microsoft.com/office/powerpoint/2010/main" val="24330243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8000" y="745069"/>
            <a:ext cx="9968753" cy="1230489"/>
          </a:xfrm>
        </p:spPr>
        <p:txBody>
          <a:bodyPr>
            <a:normAutofit/>
          </a:bodyPr>
          <a:lstStyle/>
          <a:p>
            <a:r>
              <a:rPr lang="en-CA" dirty="0" smtClean="0"/>
              <a:t>Coaching Feedback</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46586537"/>
              </p:ext>
            </p:extLst>
          </p:nvPr>
        </p:nvGraphicFramePr>
        <p:xfrm>
          <a:off x="3613149" y="1975558"/>
          <a:ext cx="5835651" cy="4640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8" name="Straight Connector 7"/>
          <p:cNvCxnSpPr/>
          <p:nvPr/>
        </p:nvCxnSpPr>
        <p:spPr>
          <a:xfrm>
            <a:off x="6192010" y="4293096"/>
            <a:ext cx="3360374" cy="0"/>
          </a:xfrm>
          <a:prstGeom prst="line">
            <a:avLst/>
          </a:prstGeom>
          <a:ln w="63500" cmpd="thickThin">
            <a:solidFill>
              <a:srgbClr val="4B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552384" y="4005065"/>
            <a:ext cx="2639616" cy="1323439"/>
          </a:xfrm>
          <a:prstGeom prst="rect">
            <a:avLst/>
          </a:prstGeom>
          <a:noFill/>
        </p:spPr>
        <p:txBody>
          <a:bodyPr wrap="square" rtlCol="0">
            <a:spAutoFit/>
          </a:bodyPr>
          <a:lstStyle/>
          <a:p>
            <a:r>
              <a:rPr lang="en-CA" sz="2000" dirty="0" smtClean="0"/>
              <a:t>Observer makes determination of quality of observed task</a:t>
            </a:r>
            <a:endParaRPr lang="en-CA" sz="2000" dirty="0"/>
          </a:p>
        </p:txBody>
      </p:sp>
      <p:sp>
        <p:nvSpPr>
          <p:cNvPr id="12" name="TextBox 11"/>
          <p:cNvSpPr txBox="1"/>
          <p:nvPr/>
        </p:nvSpPr>
        <p:spPr>
          <a:xfrm>
            <a:off x="1502229" y="3368842"/>
            <a:ext cx="2767264" cy="1323439"/>
          </a:xfrm>
          <a:prstGeom prst="rect">
            <a:avLst/>
          </a:prstGeom>
          <a:noFill/>
        </p:spPr>
        <p:txBody>
          <a:bodyPr wrap="square" rtlCol="0">
            <a:spAutoFit/>
          </a:bodyPr>
          <a:lstStyle/>
          <a:p>
            <a:r>
              <a:rPr lang="en-CA" sz="2000" u="sng" dirty="0" smtClean="0"/>
              <a:t>Feedback </a:t>
            </a:r>
            <a:r>
              <a:rPr lang="en-CA" sz="2000" dirty="0" smtClean="0"/>
              <a:t> = </a:t>
            </a:r>
            <a:r>
              <a:rPr lang="en-CA" sz="2000" b="1" i="1" dirty="0"/>
              <a:t>i</a:t>
            </a:r>
            <a:r>
              <a:rPr lang="en-CA" sz="2000" b="1" i="1" dirty="0" smtClean="0"/>
              <a:t>nformation</a:t>
            </a:r>
            <a:r>
              <a:rPr lang="en-CA" sz="2000" dirty="0" smtClean="0"/>
              <a:t> about what was observed compared to an expected standard</a:t>
            </a:r>
            <a:endParaRPr lang="en-CA" sz="2000" dirty="0"/>
          </a:p>
        </p:txBody>
      </p:sp>
      <p:sp>
        <p:nvSpPr>
          <p:cNvPr id="13" name="TextBox 12"/>
          <p:cNvSpPr txBox="1"/>
          <p:nvPr/>
        </p:nvSpPr>
        <p:spPr>
          <a:xfrm>
            <a:off x="8566864" y="1975558"/>
            <a:ext cx="2959769" cy="1323439"/>
          </a:xfrm>
          <a:prstGeom prst="rect">
            <a:avLst/>
          </a:prstGeom>
          <a:noFill/>
        </p:spPr>
        <p:txBody>
          <a:bodyPr wrap="square" rtlCol="0">
            <a:spAutoFit/>
          </a:bodyPr>
          <a:lstStyle/>
          <a:p>
            <a:r>
              <a:rPr lang="en-CA" sz="2000" b="1" u="sng" dirty="0" smtClean="0"/>
              <a:t>Coaching  Feedback </a:t>
            </a:r>
            <a:r>
              <a:rPr lang="en-CA" sz="2000" b="1" dirty="0" smtClean="0"/>
              <a:t> </a:t>
            </a:r>
            <a:r>
              <a:rPr lang="en-CA" sz="2000" dirty="0" smtClean="0"/>
              <a:t>= feedback  </a:t>
            </a:r>
            <a:r>
              <a:rPr lang="en-CA" sz="2000" b="1" dirty="0" smtClean="0"/>
              <a:t>+ </a:t>
            </a:r>
            <a:r>
              <a:rPr lang="en-CA" sz="2000" b="1" i="1" dirty="0" smtClean="0"/>
              <a:t>actionable suggestions </a:t>
            </a:r>
            <a:r>
              <a:rPr lang="en-CA" sz="2000" dirty="0" smtClean="0"/>
              <a:t>for improvement</a:t>
            </a:r>
            <a:endParaRPr lang="en-CA" sz="2000" dirty="0"/>
          </a:p>
        </p:txBody>
      </p:sp>
      <p:sp>
        <p:nvSpPr>
          <p:cNvPr id="9" name="Slide Number Placeholder 4"/>
          <p:cNvSpPr>
            <a:spLocks noGrp="1"/>
          </p:cNvSpPr>
          <p:nvPr>
            <p:ph type="sldNum" sz="quarter" idx="12"/>
          </p:nvPr>
        </p:nvSpPr>
        <p:spPr>
          <a:xfrm>
            <a:off x="8610600" y="6356350"/>
            <a:ext cx="2743200" cy="365125"/>
          </a:xfrm>
        </p:spPr>
        <p:txBody>
          <a:bodyPr/>
          <a:lstStyle/>
          <a:p>
            <a:fld id="{B035A847-A378-904F-ACB7-6E9049E7A8F5}" type="slidenum">
              <a:rPr lang="en-US" smtClean="0"/>
              <a:pPr/>
              <a:t>21</a:t>
            </a:fld>
            <a:endParaRPr lang="en-US" dirty="0"/>
          </a:p>
        </p:txBody>
      </p:sp>
    </p:spTree>
    <p:custDataLst>
      <p:tags r:id="rId1"/>
    </p:custDataLst>
    <p:extLst>
      <p:ext uri="{BB962C8B-B14F-4D97-AF65-F5344CB8AC3E}">
        <p14:creationId xmlns:p14="http://schemas.microsoft.com/office/powerpoint/2010/main" val="28199531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 </a:t>
            </a:r>
            <a:r>
              <a:rPr lang="en-US" dirty="0"/>
              <a:t>a </a:t>
            </a:r>
            <a:r>
              <a:rPr lang="en-US" dirty="0" smtClean="0"/>
              <a:t>Summary </a:t>
            </a:r>
            <a:endParaRPr lang="en-US" dirty="0"/>
          </a:p>
        </p:txBody>
      </p:sp>
      <p:sp>
        <p:nvSpPr>
          <p:cNvPr id="3" name="Content Placeholder 2"/>
          <p:cNvSpPr>
            <a:spLocks noGrp="1"/>
          </p:cNvSpPr>
          <p:nvPr>
            <p:ph idx="1"/>
          </p:nvPr>
        </p:nvSpPr>
        <p:spPr>
          <a:xfrm>
            <a:off x="2088444" y="2279688"/>
            <a:ext cx="9528592" cy="4058767"/>
          </a:xfrm>
        </p:spPr>
        <p:txBody>
          <a:bodyPr>
            <a:normAutofit/>
          </a:bodyPr>
          <a:lstStyle/>
          <a:p>
            <a:r>
              <a:rPr lang="en-US" dirty="0" smtClean="0"/>
              <a:t>Recording a summary of feedback and actionable </a:t>
            </a:r>
            <a:r>
              <a:rPr lang="en-US" dirty="0"/>
              <a:t>suggestions for </a:t>
            </a:r>
            <a:r>
              <a:rPr lang="en-US" dirty="0" smtClean="0"/>
              <a:t>improvement that were given is essential</a:t>
            </a:r>
          </a:p>
          <a:p>
            <a:r>
              <a:rPr lang="en-US" dirty="0" smtClean="0"/>
              <a:t>Every Coaching interaction might not be documented but a representative sample during that clinical time is needed</a:t>
            </a:r>
          </a:p>
          <a:p>
            <a:r>
              <a:rPr lang="en-US" dirty="0" smtClean="0"/>
              <a:t>It </a:t>
            </a:r>
            <a:r>
              <a:rPr lang="en-US" dirty="0"/>
              <a:t>is important to document outlier performances because they could be rare but important</a:t>
            </a:r>
          </a:p>
        </p:txBody>
      </p:sp>
      <p:sp>
        <p:nvSpPr>
          <p:cNvPr id="4" name="TextBox 3"/>
          <p:cNvSpPr txBox="1"/>
          <p:nvPr/>
        </p:nvSpPr>
        <p:spPr>
          <a:xfrm>
            <a:off x="1790700" y="5581650"/>
            <a:ext cx="9277350" cy="1107996"/>
          </a:xfrm>
          <a:prstGeom prst="rect">
            <a:avLst/>
          </a:prstGeom>
          <a:noFill/>
        </p:spPr>
        <p:txBody>
          <a:bodyPr wrap="square" rtlCol="0">
            <a:spAutoFit/>
          </a:bodyPr>
          <a:lstStyle/>
          <a:p>
            <a:pPr algn="ctr"/>
            <a:r>
              <a:rPr lang="en-CA" sz="4800" b="1" dirty="0" smtClean="0">
                <a:solidFill>
                  <a:srgbClr val="003B5C"/>
                </a:solidFill>
              </a:rPr>
              <a:t>R</a:t>
            </a:r>
            <a:r>
              <a:rPr lang="en-CA" sz="3200" b="1" dirty="0" smtClean="0">
                <a:solidFill>
                  <a:srgbClr val="9A3324"/>
                </a:solidFill>
              </a:rPr>
              <a:t>ECORD</a:t>
            </a:r>
            <a:endParaRPr lang="en-CA" sz="3200" b="1" dirty="0" smtClean="0">
              <a:solidFill>
                <a:srgbClr val="9A3324"/>
              </a:solidFill>
            </a:endParaRPr>
          </a:p>
          <a:p>
            <a:r>
              <a:rPr lang="en-CA" dirty="0" smtClean="0"/>
              <a:t> </a:t>
            </a:r>
            <a:endParaRPr lang="en-CA" dirty="0"/>
          </a:p>
        </p:txBody>
      </p:sp>
      <p:sp>
        <p:nvSpPr>
          <p:cNvPr id="5" name="Slide Number Placeholder 4"/>
          <p:cNvSpPr>
            <a:spLocks noGrp="1"/>
          </p:cNvSpPr>
          <p:nvPr>
            <p:ph type="sldNum" sz="quarter" idx="12"/>
          </p:nvPr>
        </p:nvSpPr>
        <p:spPr/>
        <p:txBody>
          <a:bodyPr/>
          <a:lstStyle/>
          <a:p>
            <a:fld id="{B035A847-A378-904F-ACB7-6E9049E7A8F5}" type="slidenum">
              <a:rPr lang="en-US" smtClean="0"/>
              <a:pPr/>
              <a:t>22</a:t>
            </a:fld>
            <a:endParaRPr lang="en-US" dirty="0"/>
          </a:p>
        </p:txBody>
      </p:sp>
    </p:spTree>
    <p:custDataLst>
      <p:tags r:id="rId1"/>
    </p:custDataLst>
    <p:extLst>
      <p:ext uri="{BB962C8B-B14F-4D97-AF65-F5344CB8AC3E}">
        <p14:creationId xmlns:p14="http://schemas.microsoft.com/office/powerpoint/2010/main" val="29511088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CBD Coaching Model</a:t>
            </a:r>
            <a:endParaRPr lang="en-US" dirty="0"/>
          </a:p>
        </p:txBody>
      </p:sp>
      <p:sp>
        <p:nvSpPr>
          <p:cNvPr id="7" name="TextBox 6"/>
          <p:cNvSpPr txBox="1"/>
          <p:nvPr/>
        </p:nvSpPr>
        <p:spPr>
          <a:xfrm>
            <a:off x="7131050" y="2952750"/>
            <a:ext cx="3409950" cy="1569660"/>
          </a:xfrm>
          <a:prstGeom prst="rect">
            <a:avLst/>
          </a:prstGeom>
          <a:noFill/>
        </p:spPr>
        <p:txBody>
          <a:bodyPr wrap="square" rtlCol="0">
            <a:spAutoFit/>
          </a:bodyPr>
          <a:lstStyle/>
          <a:p>
            <a:r>
              <a:rPr lang="en-CA" sz="2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Facilitating learning and development of a residents’ competence</a:t>
            </a:r>
            <a:endParaRPr lang="en-CA" sz="24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2"/>
          </p:nvPr>
        </p:nvSpPr>
        <p:spPr/>
        <p:txBody>
          <a:bodyPr/>
          <a:lstStyle/>
          <a:p>
            <a:fld id="{B035A847-A378-904F-ACB7-6E9049E7A8F5}" type="slidenum">
              <a:rPr lang="en-US" smtClean="0"/>
              <a:pPr/>
              <a:t>23</a:t>
            </a:fld>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8444" y="2198878"/>
            <a:ext cx="4489704" cy="4157472"/>
          </a:xfrm>
          <a:prstGeom prst="rect">
            <a:avLst/>
          </a:prstGeom>
        </p:spPr>
      </p:pic>
    </p:spTree>
    <p:custDataLst>
      <p:tags r:id="rId1"/>
    </p:custDataLst>
    <p:extLst>
      <p:ext uri="{BB962C8B-B14F-4D97-AF65-F5344CB8AC3E}">
        <p14:creationId xmlns:p14="http://schemas.microsoft.com/office/powerpoint/2010/main" val="30269213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Coaching Over Time</a:t>
            </a:r>
            <a:endParaRPr lang="en-US" dirty="0"/>
          </a:p>
        </p:txBody>
      </p:sp>
      <p:sp>
        <p:nvSpPr>
          <p:cNvPr id="3" name="Content Placeholder 2"/>
          <p:cNvSpPr>
            <a:spLocks noGrp="1"/>
          </p:cNvSpPr>
          <p:nvPr>
            <p:ph idx="1"/>
          </p:nvPr>
        </p:nvSpPr>
        <p:spPr>
          <a:xfrm>
            <a:off x="2088444" y="2206171"/>
            <a:ext cx="9265356" cy="3964343"/>
          </a:xfrm>
        </p:spPr>
        <p:txBody>
          <a:bodyPr>
            <a:normAutofit/>
          </a:bodyPr>
          <a:lstStyle/>
          <a:p>
            <a:r>
              <a:rPr lang="en-CA" dirty="0" smtClean="0"/>
              <a:t>Another educational partnership/alliance</a:t>
            </a:r>
          </a:p>
          <a:p>
            <a:pPr>
              <a:buNone/>
            </a:pPr>
            <a:endParaRPr lang="en-CA" dirty="0" smtClean="0"/>
          </a:p>
          <a:p>
            <a:r>
              <a:rPr lang="en-CA" dirty="0"/>
              <a:t>A longitudinal relationship between </a:t>
            </a:r>
            <a:r>
              <a:rPr lang="en-CA" dirty="0" smtClean="0"/>
              <a:t/>
            </a:r>
            <a:br>
              <a:rPr lang="en-CA" dirty="0" smtClean="0"/>
            </a:br>
            <a:r>
              <a:rPr lang="en-CA" dirty="0" smtClean="0"/>
              <a:t>clinician </a:t>
            </a:r>
            <a:r>
              <a:rPr lang="en-CA" dirty="0"/>
              <a:t>and </a:t>
            </a:r>
            <a:r>
              <a:rPr lang="en-CA" dirty="0" smtClean="0"/>
              <a:t>learner</a:t>
            </a:r>
          </a:p>
          <a:p>
            <a:endParaRPr lang="en-CA" dirty="0"/>
          </a:p>
          <a:p>
            <a:r>
              <a:rPr lang="en-CA" dirty="0" smtClean="0"/>
              <a:t>Learners: greater responsibility for </a:t>
            </a:r>
            <a:br>
              <a:rPr lang="en-CA" dirty="0" smtClean="0"/>
            </a:br>
            <a:r>
              <a:rPr lang="en-CA" dirty="0" smtClean="0"/>
              <a:t>reviewing observation data &amp; </a:t>
            </a:r>
            <a:br>
              <a:rPr lang="en-CA" dirty="0" smtClean="0"/>
            </a:br>
            <a:r>
              <a:rPr lang="en-CA" dirty="0" smtClean="0"/>
              <a:t>setting learning goals</a:t>
            </a:r>
            <a:endParaRPr lang="en-CA" dirty="0"/>
          </a:p>
          <a:p>
            <a:endParaRPr lang="en-CA" dirty="0"/>
          </a:p>
          <a:p>
            <a:endParaRPr lang="en-CA" dirty="0"/>
          </a:p>
          <a:p>
            <a:endParaRPr lang="en-US" dirty="0"/>
          </a:p>
        </p:txBody>
      </p:sp>
      <p:sp>
        <p:nvSpPr>
          <p:cNvPr id="4" name="Slide Number Placeholder 3"/>
          <p:cNvSpPr>
            <a:spLocks noGrp="1"/>
          </p:cNvSpPr>
          <p:nvPr>
            <p:ph type="sldNum" sz="quarter" idx="12"/>
          </p:nvPr>
        </p:nvSpPr>
        <p:spPr/>
        <p:txBody>
          <a:bodyPr/>
          <a:lstStyle/>
          <a:p>
            <a:fld id="{B035A847-A378-904F-ACB7-6E9049E7A8F5}" type="slidenum">
              <a:rPr lang="en-US" smtClean="0"/>
              <a:pPr/>
              <a:t>24</a:t>
            </a:fld>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9668" y="3556000"/>
            <a:ext cx="3024132" cy="2800350"/>
          </a:xfrm>
          <a:prstGeom prst="rect">
            <a:avLst/>
          </a:prstGeom>
        </p:spPr>
      </p:pic>
    </p:spTree>
    <p:custDataLst>
      <p:tags r:id="rId1"/>
    </p:custDataLst>
    <p:extLst>
      <p:ext uri="{BB962C8B-B14F-4D97-AF65-F5344CB8AC3E}">
        <p14:creationId xmlns:p14="http://schemas.microsoft.com/office/powerpoint/2010/main" val="6781595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Coaching Over Time: Two Goals</a:t>
            </a:r>
            <a:endParaRPr lang="en-CA" dirty="0"/>
          </a:p>
        </p:txBody>
      </p:sp>
      <p:sp>
        <p:nvSpPr>
          <p:cNvPr id="3" name="Content Placeholder 2"/>
          <p:cNvSpPr>
            <a:spLocks noGrp="1"/>
          </p:cNvSpPr>
          <p:nvPr>
            <p:ph idx="1"/>
          </p:nvPr>
        </p:nvSpPr>
        <p:spPr>
          <a:xfrm>
            <a:off x="2088443" y="2190043"/>
            <a:ext cx="9552013" cy="3993043"/>
          </a:xfrm>
        </p:spPr>
        <p:txBody>
          <a:bodyPr>
            <a:normAutofit fontScale="92500"/>
          </a:bodyPr>
          <a:lstStyle/>
          <a:p>
            <a:pPr marL="514350" lvl="0" indent="-514350">
              <a:buFont typeface="+mj-lt"/>
              <a:buAutoNum type="arabicPeriod"/>
            </a:pPr>
            <a:r>
              <a:rPr lang="en-US" dirty="0" smtClean="0">
                <a:latin typeface="Verdana" panose="020B0604030504040204" pitchFamily="34" charset="0"/>
                <a:ea typeface="Verdana" panose="020B0604030504040204" pitchFamily="34" charset="0"/>
                <a:cs typeface="Verdana" panose="020B0604030504040204" pitchFamily="34" charset="0"/>
              </a:rPr>
              <a:t>To </a:t>
            </a:r>
            <a:r>
              <a:rPr lang="en-US" dirty="0">
                <a:latin typeface="Verdana" panose="020B0604030504040204" pitchFamily="34" charset="0"/>
                <a:ea typeface="Verdana" panose="020B0604030504040204" pitchFamily="34" charset="0"/>
                <a:cs typeface="Verdana" panose="020B0604030504040204" pitchFamily="34" charset="0"/>
              </a:rPr>
              <a:t>guide residents in their clinical performance </a:t>
            </a:r>
            <a:r>
              <a:rPr lang="en-US" dirty="0" smtClean="0">
                <a:latin typeface="Verdana" panose="020B0604030504040204" pitchFamily="34" charset="0"/>
                <a:ea typeface="Verdana" panose="020B0604030504040204" pitchFamily="34" charset="0"/>
                <a:cs typeface="Verdana" panose="020B0604030504040204" pitchFamily="34" charset="0"/>
              </a:rPr>
              <a:t>progress:</a:t>
            </a:r>
            <a:endParaRPr lang="en-CA" dirty="0">
              <a:latin typeface="Verdana" panose="020B0604030504040204" pitchFamily="34" charset="0"/>
              <a:ea typeface="Verdana" panose="020B0604030504040204" pitchFamily="34" charset="0"/>
              <a:cs typeface="Verdana" panose="020B0604030504040204" pitchFamily="34" charset="0"/>
            </a:endParaRPr>
          </a:p>
          <a:p>
            <a:pPr marL="914400" lvl="1" indent="-457200">
              <a:buFont typeface="+mj-lt"/>
              <a:buAutoNum type="alphaLcPeriod"/>
            </a:pPr>
            <a:r>
              <a:rPr lang="en-US" dirty="0" smtClean="0">
                <a:latin typeface="Verdana" panose="020B0604030504040204" pitchFamily="34" charset="0"/>
                <a:ea typeface="Verdana" panose="020B0604030504040204" pitchFamily="34" charset="0"/>
                <a:cs typeface="Verdana" panose="020B0604030504040204" pitchFamily="34" charset="0"/>
              </a:rPr>
              <a:t>Help </a:t>
            </a:r>
            <a:r>
              <a:rPr lang="en-US" dirty="0">
                <a:latin typeface="Verdana" panose="020B0604030504040204" pitchFamily="34" charset="0"/>
                <a:ea typeface="Verdana" panose="020B0604030504040204" pitchFamily="34" charset="0"/>
                <a:cs typeface="Verdana" panose="020B0604030504040204" pitchFamily="34" charset="0"/>
              </a:rPr>
              <a:t>to synthesize the multiple types of </a:t>
            </a:r>
            <a:r>
              <a:rPr lang="en-US" dirty="0" smtClean="0">
                <a:latin typeface="Verdana" panose="020B0604030504040204" pitchFamily="34" charset="0"/>
                <a:ea typeface="Verdana" panose="020B0604030504040204" pitchFamily="34" charset="0"/>
                <a:cs typeface="Verdana" panose="020B0604030504040204" pitchFamily="34" charset="0"/>
              </a:rPr>
              <a:t>observation data received</a:t>
            </a:r>
          </a:p>
          <a:p>
            <a:pPr marL="514350" indent="-514350">
              <a:buFont typeface="+mj-lt"/>
              <a:buAutoNum type="arabicPeriod"/>
            </a:pPr>
            <a:r>
              <a:rPr lang="en-US" dirty="0">
                <a:latin typeface="Verdana" panose="020B0604030504040204" pitchFamily="34" charset="0"/>
                <a:ea typeface="Verdana" panose="020B0604030504040204" pitchFamily="34" charset="0"/>
                <a:cs typeface="Verdana" panose="020B0604030504040204" pitchFamily="34" charset="0"/>
              </a:rPr>
              <a:t>To facilitate the learner’s development of skills in self-regulated learning by engaging the learner in the process of guided self-assessment. Help the learner to: </a:t>
            </a:r>
            <a:endParaRPr lang="en-US" dirty="0" smtClean="0">
              <a:latin typeface="Verdana" panose="020B0604030504040204" pitchFamily="34" charset="0"/>
              <a:ea typeface="Verdana" panose="020B0604030504040204" pitchFamily="34" charset="0"/>
              <a:cs typeface="Verdana" panose="020B0604030504040204" pitchFamily="34" charset="0"/>
            </a:endParaRPr>
          </a:p>
          <a:p>
            <a:pPr marL="914400" lvl="1" indent="-457200">
              <a:buFont typeface="+mj-lt"/>
              <a:buAutoNum type="alphaLcPeriod"/>
            </a:pPr>
            <a:r>
              <a:rPr lang="en-US" dirty="0">
                <a:latin typeface="Verdana" panose="020B0604030504040204" pitchFamily="34" charset="0"/>
                <a:ea typeface="Verdana" panose="020B0604030504040204" pitchFamily="34" charset="0"/>
                <a:cs typeface="Verdana" panose="020B0604030504040204" pitchFamily="34" charset="0"/>
              </a:rPr>
              <a:t>Set learning goals </a:t>
            </a:r>
            <a:endParaRPr lang="en-CA" dirty="0">
              <a:latin typeface="Verdana" panose="020B0604030504040204" pitchFamily="34" charset="0"/>
              <a:ea typeface="Verdana" panose="020B0604030504040204" pitchFamily="34" charset="0"/>
              <a:cs typeface="Verdana" panose="020B0604030504040204" pitchFamily="34" charset="0"/>
            </a:endParaRPr>
          </a:p>
          <a:p>
            <a:pPr marL="914400" lvl="1" indent="-457200">
              <a:buFont typeface="+mj-lt"/>
              <a:buAutoNum type="alphaLcPeriod"/>
            </a:pPr>
            <a:r>
              <a:rPr lang="en-US" dirty="0">
                <a:latin typeface="Verdana" panose="020B0604030504040204" pitchFamily="34" charset="0"/>
                <a:ea typeface="Verdana" panose="020B0604030504040204" pitchFamily="34" charset="0"/>
                <a:cs typeface="Verdana" panose="020B0604030504040204" pitchFamily="34" charset="0"/>
              </a:rPr>
              <a:t>Process feedback and </a:t>
            </a:r>
            <a:r>
              <a:rPr lang="en-US" dirty="0" smtClean="0">
                <a:latin typeface="Verdana" panose="020B0604030504040204" pitchFamily="34" charset="0"/>
                <a:ea typeface="Verdana" panose="020B0604030504040204" pitchFamily="34" charset="0"/>
                <a:cs typeface="Verdana" panose="020B0604030504040204" pitchFamily="34" charset="0"/>
              </a:rPr>
              <a:t>observation data </a:t>
            </a:r>
            <a:r>
              <a:rPr lang="en-US" dirty="0">
                <a:latin typeface="Verdana" panose="020B0604030504040204" pitchFamily="34" charset="0"/>
                <a:ea typeface="Verdana" panose="020B0604030504040204" pitchFamily="34" charset="0"/>
                <a:cs typeface="Verdana" panose="020B0604030504040204" pitchFamily="34" charset="0"/>
              </a:rPr>
              <a:t>related to </a:t>
            </a:r>
            <a:r>
              <a:rPr lang="en-US" dirty="0" smtClean="0">
                <a:latin typeface="Verdana" panose="020B0604030504040204" pitchFamily="34" charset="0"/>
                <a:ea typeface="Verdana" panose="020B0604030504040204" pitchFamily="34" charset="0"/>
                <a:cs typeface="Verdana" panose="020B0604030504040204" pitchFamily="34" charset="0"/>
              </a:rPr>
              <a:t>goals </a:t>
            </a:r>
            <a:endParaRPr lang="en-US" dirty="0">
              <a:latin typeface="Verdana" panose="020B0604030504040204" pitchFamily="34" charset="0"/>
              <a:ea typeface="Verdana" panose="020B0604030504040204" pitchFamily="34" charset="0"/>
              <a:cs typeface="Verdana" panose="020B0604030504040204" pitchFamily="34" charset="0"/>
            </a:endParaRPr>
          </a:p>
          <a:p>
            <a:pPr marL="914400" lvl="1" indent="-457200">
              <a:buFont typeface="+mj-lt"/>
              <a:buAutoNum type="alphaLcPeriod"/>
            </a:pPr>
            <a:r>
              <a:rPr lang="en-US" dirty="0">
                <a:latin typeface="Verdana" panose="020B0604030504040204" pitchFamily="34" charset="0"/>
                <a:ea typeface="Verdana" panose="020B0604030504040204" pitchFamily="34" charset="0"/>
                <a:cs typeface="Verdana" panose="020B0604030504040204" pitchFamily="34" charset="0"/>
              </a:rPr>
              <a:t>Establish or revise new learning goals in response to their progress or other </a:t>
            </a:r>
            <a:r>
              <a:rPr lang="en-US" dirty="0" smtClean="0">
                <a:latin typeface="Verdana" panose="020B0604030504040204" pitchFamily="34" charset="0"/>
                <a:ea typeface="Verdana" panose="020B0604030504040204" pitchFamily="34" charset="0"/>
                <a:cs typeface="Verdana" panose="020B0604030504040204" pitchFamily="34" charset="0"/>
              </a:rPr>
              <a:t>data</a:t>
            </a:r>
            <a:endParaRPr lang="en-CA" dirty="0">
              <a:latin typeface="Verdana" panose="020B0604030504040204" pitchFamily="34" charset="0"/>
              <a:ea typeface="Verdana" panose="020B0604030504040204" pitchFamily="34" charset="0"/>
              <a:cs typeface="Verdana" panose="020B0604030504040204" pitchFamily="34" charset="0"/>
            </a:endParaRPr>
          </a:p>
          <a:p>
            <a:pPr lvl="0"/>
            <a:endParaRPr lang="en-CA" dirty="0">
              <a:latin typeface="Verdana" panose="020B0604030504040204" pitchFamily="34" charset="0"/>
              <a:ea typeface="Verdana" panose="020B0604030504040204" pitchFamily="34" charset="0"/>
              <a:cs typeface="Verdana" panose="020B0604030504040204" pitchFamily="34" charset="0"/>
            </a:endParaRPr>
          </a:p>
          <a:p>
            <a:endParaRPr lang="en-CA" dirty="0"/>
          </a:p>
        </p:txBody>
      </p:sp>
      <p:sp>
        <p:nvSpPr>
          <p:cNvPr id="4" name="Slide Number Placeholder 3"/>
          <p:cNvSpPr>
            <a:spLocks noGrp="1"/>
          </p:cNvSpPr>
          <p:nvPr>
            <p:ph type="sldNum" sz="quarter" idx="12"/>
          </p:nvPr>
        </p:nvSpPr>
        <p:spPr/>
        <p:txBody>
          <a:bodyPr/>
          <a:lstStyle/>
          <a:p>
            <a:fld id="{B035A847-A378-904F-ACB7-6E9049E7A8F5}" type="slidenum">
              <a:rPr lang="en-US" smtClean="0"/>
              <a:pPr/>
              <a:t>25</a:t>
            </a:fld>
            <a:endParaRPr lang="en-US" dirty="0"/>
          </a:p>
        </p:txBody>
      </p:sp>
    </p:spTree>
    <p:custDataLst>
      <p:tags r:id="rId1"/>
    </p:custDataLst>
    <p:extLst>
      <p:ext uri="{BB962C8B-B14F-4D97-AF65-F5344CB8AC3E}">
        <p14:creationId xmlns:p14="http://schemas.microsoft.com/office/powerpoint/2010/main" val="36067765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Portfolio Data </a:t>
            </a:r>
            <a:endParaRPr lang="en-US" dirty="0"/>
          </a:p>
        </p:txBody>
      </p:sp>
      <p:pic>
        <p:nvPicPr>
          <p:cNvPr id="3074" name="Picture 2"/>
          <p:cNvPicPr>
            <a:picLocks noGrp="1" noChangeAspect="1" noChangeArrowheads="1"/>
          </p:cNvPicPr>
          <p:nvPr>
            <p:ph idx="1"/>
          </p:nvPr>
        </p:nvPicPr>
        <p:blipFill>
          <a:blip r:embed="rId4"/>
          <a:srcRect/>
          <a:stretch>
            <a:fillRect/>
          </a:stretch>
        </p:blipFill>
        <p:spPr bwMode="auto">
          <a:xfrm>
            <a:off x="2247515" y="2590800"/>
            <a:ext cx="8812129" cy="2590800"/>
          </a:xfrm>
          <a:prstGeom prst="rect">
            <a:avLst/>
          </a:prstGeom>
          <a:noFill/>
          <a:ln w="9525">
            <a:noFill/>
            <a:miter lim="800000"/>
            <a:headEnd/>
            <a:tailEnd/>
          </a:ln>
        </p:spPr>
      </p:pic>
      <p:sp>
        <p:nvSpPr>
          <p:cNvPr id="7" name="TextBox 6"/>
          <p:cNvSpPr txBox="1"/>
          <p:nvPr/>
        </p:nvSpPr>
        <p:spPr>
          <a:xfrm>
            <a:off x="8382000" y="6057900"/>
            <a:ext cx="2677644" cy="369332"/>
          </a:xfrm>
          <a:prstGeom prst="rect">
            <a:avLst/>
          </a:prstGeom>
          <a:noFill/>
        </p:spPr>
        <p:txBody>
          <a:bodyPr wrap="square" rtlCol="0">
            <a:spAutoFit/>
          </a:bodyPr>
          <a:lstStyle/>
          <a:p>
            <a:r>
              <a:rPr lang="en-CA" dirty="0" smtClean="0">
                <a:solidFill>
                  <a:prstClr val="black"/>
                </a:solidFill>
              </a:rPr>
              <a:t>Caverzagie and </a:t>
            </a:r>
            <a:r>
              <a:rPr lang="en-CA" dirty="0">
                <a:solidFill>
                  <a:prstClr val="black"/>
                </a:solidFill>
              </a:rPr>
              <a:t>L</a:t>
            </a:r>
            <a:r>
              <a:rPr lang="en-CA" dirty="0" smtClean="0">
                <a:solidFill>
                  <a:prstClr val="black"/>
                </a:solidFill>
              </a:rPr>
              <a:t>obst</a:t>
            </a:r>
            <a:endParaRPr lang="en-CA" dirty="0">
              <a:solidFill>
                <a:prstClr val="black"/>
              </a:solidFill>
            </a:endParaRPr>
          </a:p>
        </p:txBody>
      </p:sp>
      <p:sp>
        <p:nvSpPr>
          <p:cNvPr id="3" name="Slide Number Placeholder 2"/>
          <p:cNvSpPr>
            <a:spLocks noGrp="1"/>
          </p:cNvSpPr>
          <p:nvPr>
            <p:ph type="sldNum" sz="quarter" idx="12"/>
          </p:nvPr>
        </p:nvSpPr>
        <p:spPr/>
        <p:txBody>
          <a:bodyPr/>
          <a:lstStyle/>
          <a:p>
            <a:fld id="{B035A847-A378-904F-ACB7-6E9049E7A8F5}" type="slidenum">
              <a:rPr lang="en-US" smtClean="0"/>
              <a:pPr/>
              <a:t>26</a:t>
            </a:fld>
            <a:endParaRPr lang="en-US" dirty="0"/>
          </a:p>
        </p:txBody>
      </p:sp>
    </p:spTree>
    <p:custDataLst>
      <p:tags r:id="rId1"/>
    </p:custDataLst>
    <p:extLst>
      <p:ext uri="{BB962C8B-B14F-4D97-AF65-F5344CB8AC3E}">
        <p14:creationId xmlns:p14="http://schemas.microsoft.com/office/powerpoint/2010/main" val="34731807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6902" y="2252296"/>
            <a:ext cx="4776813" cy="4587847"/>
          </a:xfrm>
          <a:prstGeom prst="rect">
            <a:avLst/>
          </a:prstGeom>
        </p:spPr>
      </p:pic>
      <p:sp>
        <p:nvSpPr>
          <p:cNvPr id="2" name="Title 1"/>
          <p:cNvSpPr>
            <a:spLocks noGrp="1"/>
          </p:cNvSpPr>
          <p:nvPr>
            <p:ph type="title"/>
          </p:nvPr>
        </p:nvSpPr>
        <p:spPr>
          <a:xfrm>
            <a:off x="2088444" y="745067"/>
            <a:ext cx="10103556" cy="1230489"/>
          </a:xfrm>
        </p:spPr>
        <p:txBody>
          <a:bodyPr/>
          <a:lstStyle/>
          <a:p>
            <a:r>
              <a:rPr lang="en-CA" dirty="0" smtClean="0"/>
              <a:t>Coaching and Progression Model</a:t>
            </a:r>
            <a:endParaRPr lang="en-US" dirty="0"/>
          </a:p>
        </p:txBody>
      </p:sp>
      <p:sp>
        <p:nvSpPr>
          <p:cNvPr id="4" name="Slide Number Placeholder 3"/>
          <p:cNvSpPr>
            <a:spLocks noGrp="1"/>
          </p:cNvSpPr>
          <p:nvPr>
            <p:ph type="sldNum" sz="quarter" idx="12"/>
          </p:nvPr>
        </p:nvSpPr>
        <p:spPr/>
        <p:txBody>
          <a:bodyPr/>
          <a:lstStyle/>
          <a:p>
            <a:fld id="{B035A847-A378-904F-ACB7-6E9049E7A8F5}" type="slidenum">
              <a:rPr lang="en-US" smtClean="0"/>
              <a:pPr/>
              <a:t>27</a:t>
            </a:fld>
            <a:endParaRPr lang="en-US" dirty="0"/>
          </a:p>
        </p:txBody>
      </p:sp>
      <p:sp>
        <p:nvSpPr>
          <p:cNvPr id="8" name="TextBox 7"/>
          <p:cNvSpPr txBox="1"/>
          <p:nvPr/>
        </p:nvSpPr>
        <p:spPr>
          <a:xfrm>
            <a:off x="5678907" y="2536660"/>
            <a:ext cx="6557592" cy="1569660"/>
          </a:xfrm>
          <a:prstGeom prst="rect">
            <a:avLst/>
          </a:prstGeom>
          <a:noFill/>
        </p:spPr>
        <p:txBody>
          <a:bodyPr wrap="square" rtlCol="0">
            <a:spAutoFit/>
          </a:bodyPr>
          <a:lstStyle/>
          <a:p>
            <a:r>
              <a:rPr lang="en-US" sz="2400" dirty="0" smtClean="0">
                <a:latin typeface="Verdana" panose="020B0604030504040204" pitchFamily="34" charset="0"/>
                <a:ea typeface="Verdana" panose="020B0604030504040204" pitchFamily="34" charset="0"/>
                <a:cs typeface="Verdana" panose="020B0604030504040204" pitchFamily="34" charset="0"/>
              </a:rPr>
              <a:t>Coaching </a:t>
            </a:r>
            <a:r>
              <a:rPr lang="en-US" sz="2400" dirty="0">
                <a:latin typeface="Verdana" panose="020B0604030504040204" pitchFamily="34" charset="0"/>
                <a:ea typeface="Verdana" panose="020B0604030504040204" pitchFamily="34" charset="0"/>
                <a:cs typeface="Verdana" panose="020B0604030504040204" pitchFamily="34" charset="0"/>
              </a:rPr>
              <a:t>and competence </a:t>
            </a:r>
            <a:r>
              <a:rPr lang="en-US" sz="2400" dirty="0" smtClean="0">
                <a:latin typeface="Verdana" panose="020B0604030504040204" pitchFamily="34" charset="0"/>
                <a:ea typeface="Verdana" panose="020B0604030504040204" pitchFamily="34" charset="0"/>
                <a:cs typeface="Verdana" panose="020B0604030504040204" pitchFamily="34" charset="0"/>
              </a:rPr>
              <a:t>committees:</a:t>
            </a:r>
          </a:p>
          <a:p>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Competence Committees - decide </a:t>
            </a: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Coaches – </a:t>
            </a:r>
            <a:r>
              <a:rPr lang="en-US" sz="2400" dirty="0" smtClean="0">
                <a:latin typeface="Verdana" panose="020B0604030504040204" pitchFamily="34" charset="0"/>
                <a:ea typeface="Verdana" panose="020B0604030504040204" pitchFamily="34" charset="0"/>
                <a:cs typeface="Verdana" panose="020B0604030504040204" pitchFamily="34" charset="0"/>
              </a:rPr>
              <a:t>develop</a:t>
            </a:r>
          </a:p>
        </p:txBody>
      </p:sp>
    </p:spTree>
    <p:custDataLst>
      <p:tags r:id="rId1"/>
    </p:custDataLst>
    <p:extLst>
      <p:ext uri="{BB962C8B-B14F-4D97-AF65-F5344CB8AC3E}">
        <p14:creationId xmlns:p14="http://schemas.microsoft.com/office/powerpoint/2010/main" val="21049013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US" dirty="0"/>
          </a:p>
        </p:txBody>
      </p:sp>
      <p:sp>
        <p:nvSpPr>
          <p:cNvPr id="3" name="Content Placeholder 2"/>
          <p:cNvSpPr>
            <a:spLocks noGrp="1"/>
          </p:cNvSpPr>
          <p:nvPr>
            <p:ph idx="1"/>
          </p:nvPr>
        </p:nvSpPr>
        <p:spPr>
          <a:xfrm>
            <a:off x="2088444" y="2190043"/>
            <a:ext cx="6750756" cy="4196243"/>
          </a:xfrm>
        </p:spPr>
        <p:txBody>
          <a:bodyPr>
            <a:normAutofit/>
          </a:bodyPr>
          <a:lstStyle/>
          <a:p>
            <a:pPr>
              <a:lnSpc>
                <a:spcPct val="100000"/>
              </a:lnSpc>
              <a:spcBef>
                <a:spcPts val="0"/>
              </a:spcBef>
              <a:buFont typeface="Arial" pitchFamily="34" charset="0"/>
              <a:buChar char="•"/>
            </a:pPr>
            <a:r>
              <a:rPr lang="en-CA" sz="2200" dirty="0"/>
              <a:t>Resident </a:t>
            </a:r>
            <a:r>
              <a:rPr lang="en-CA" sz="2200" dirty="0" smtClean="0"/>
              <a:t>Learning </a:t>
            </a:r>
            <a:r>
              <a:rPr lang="en-CA" sz="2200" dirty="0"/>
              <a:t>&amp; Development </a:t>
            </a:r>
          </a:p>
          <a:p>
            <a:pPr>
              <a:lnSpc>
                <a:spcPct val="100000"/>
              </a:lnSpc>
              <a:spcBef>
                <a:spcPts val="0"/>
              </a:spcBef>
              <a:buFont typeface="Arial" pitchFamily="34" charset="0"/>
              <a:buChar char="•"/>
            </a:pPr>
            <a:r>
              <a:rPr lang="en-CA" sz="2200" dirty="0"/>
              <a:t>Educational Partnerships </a:t>
            </a:r>
          </a:p>
          <a:p>
            <a:pPr>
              <a:lnSpc>
                <a:spcPct val="100000"/>
              </a:lnSpc>
              <a:spcBef>
                <a:spcPts val="0"/>
              </a:spcBef>
              <a:buFont typeface="Arial" pitchFamily="34" charset="0"/>
              <a:buChar char="•"/>
            </a:pPr>
            <a:r>
              <a:rPr lang="en-CA" sz="2200" dirty="0"/>
              <a:t>Assessment </a:t>
            </a:r>
            <a:r>
              <a:rPr lang="en-CA" sz="2200" b="1" dirty="0"/>
              <a:t>FOR </a:t>
            </a:r>
            <a:r>
              <a:rPr lang="en-CA" sz="2200" dirty="0" smtClean="0"/>
              <a:t>Learning (observations)</a:t>
            </a:r>
            <a:endParaRPr lang="en-CA" sz="2200" dirty="0"/>
          </a:p>
          <a:p>
            <a:pPr>
              <a:lnSpc>
                <a:spcPct val="100000"/>
              </a:lnSpc>
              <a:spcBef>
                <a:spcPts val="0"/>
              </a:spcBef>
              <a:buFont typeface="Arial" pitchFamily="34" charset="0"/>
              <a:buChar char="•"/>
            </a:pPr>
            <a:r>
              <a:rPr lang="en-CA" sz="2200" b="1" dirty="0"/>
              <a:t>Coaching Feedback </a:t>
            </a:r>
            <a:r>
              <a:rPr lang="en-CA" sz="2200" dirty="0"/>
              <a:t>for </a:t>
            </a:r>
            <a:r>
              <a:rPr lang="en-CA" sz="2200" dirty="0" smtClean="0"/>
              <a:t>Improvement</a:t>
            </a:r>
            <a:endParaRPr lang="en-CA" sz="2200" dirty="0"/>
          </a:p>
          <a:p>
            <a:pPr>
              <a:lnSpc>
                <a:spcPct val="100000"/>
              </a:lnSpc>
              <a:spcBef>
                <a:spcPts val="0"/>
              </a:spcBef>
              <a:buFont typeface="Arial" pitchFamily="34" charset="0"/>
              <a:buChar char="•"/>
            </a:pPr>
            <a:r>
              <a:rPr lang="en-CA" sz="2200" b="1" dirty="0"/>
              <a:t>Coaching in the Moment</a:t>
            </a:r>
          </a:p>
          <a:p>
            <a:pPr lvl="1">
              <a:lnSpc>
                <a:spcPct val="100000"/>
              </a:lnSpc>
              <a:spcBef>
                <a:spcPts val="0"/>
              </a:spcBef>
              <a:buFont typeface="Arial" pitchFamily="34" charset="0"/>
              <a:buChar char="•"/>
            </a:pPr>
            <a:r>
              <a:rPr lang="en-CA" sz="2200" dirty="0"/>
              <a:t>Multiple low stakes </a:t>
            </a:r>
            <a:r>
              <a:rPr lang="en-CA" sz="2200" dirty="0" smtClean="0"/>
              <a:t>observations</a:t>
            </a:r>
            <a:endParaRPr lang="en-CA" sz="2200" dirty="0"/>
          </a:p>
          <a:p>
            <a:pPr lvl="1">
              <a:lnSpc>
                <a:spcPct val="100000"/>
              </a:lnSpc>
              <a:spcBef>
                <a:spcPts val="0"/>
              </a:spcBef>
              <a:buFont typeface="Arial" pitchFamily="34" charset="0"/>
              <a:buChar char="•"/>
            </a:pPr>
            <a:r>
              <a:rPr lang="en-CA" sz="2200" dirty="0" smtClean="0"/>
              <a:t>RX-OCR</a:t>
            </a:r>
            <a:endParaRPr lang="en-CA" sz="2200" dirty="0"/>
          </a:p>
          <a:p>
            <a:pPr>
              <a:lnSpc>
                <a:spcPct val="100000"/>
              </a:lnSpc>
              <a:spcBef>
                <a:spcPts val="0"/>
              </a:spcBef>
              <a:buFont typeface="Arial" pitchFamily="34" charset="0"/>
              <a:buChar char="•"/>
            </a:pPr>
            <a:r>
              <a:rPr lang="en-CA" sz="2200" b="1" dirty="0"/>
              <a:t>Coaching over Time</a:t>
            </a:r>
          </a:p>
          <a:p>
            <a:pPr lvl="1">
              <a:lnSpc>
                <a:spcPct val="100000"/>
              </a:lnSpc>
              <a:spcBef>
                <a:spcPts val="0"/>
              </a:spcBef>
              <a:buFont typeface="Arial" pitchFamily="34" charset="0"/>
              <a:buChar char="•"/>
            </a:pPr>
            <a:r>
              <a:rPr lang="en-CA" sz="2200" dirty="0"/>
              <a:t>Guiding resident progression over time</a:t>
            </a:r>
          </a:p>
          <a:p>
            <a:pPr lvl="1">
              <a:lnSpc>
                <a:spcPct val="100000"/>
              </a:lnSpc>
              <a:spcBef>
                <a:spcPts val="0"/>
              </a:spcBef>
              <a:buFont typeface="Arial" pitchFamily="34" charset="0"/>
              <a:buChar char="•"/>
            </a:pPr>
            <a:r>
              <a:rPr lang="en-CA" sz="2200" dirty="0" smtClean="0"/>
              <a:t>Facilitating lifelong learning skills</a:t>
            </a:r>
          </a:p>
        </p:txBody>
      </p:sp>
      <p:sp>
        <p:nvSpPr>
          <p:cNvPr id="4" name="Slide Number Placeholder 3"/>
          <p:cNvSpPr>
            <a:spLocks noGrp="1"/>
          </p:cNvSpPr>
          <p:nvPr>
            <p:ph type="sldNum" sz="quarter" idx="12"/>
          </p:nvPr>
        </p:nvSpPr>
        <p:spPr/>
        <p:txBody>
          <a:bodyPr/>
          <a:lstStyle/>
          <a:p>
            <a:fld id="{B035A847-A378-904F-ACB7-6E9049E7A8F5}" type="slidenum">
              <a:rPr lang="en-US" smtClean="0"/>
              <a:pPr/>
              <a:t>28</a:t>
            </a:fld>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7743" y="3480136"/>
            <a:ext cx="3106057" cy="2876213"/>
          </a:xfrm>
          <a:prstGeom prst="rect">
            <a:avLst/>
          </a:prstGeom>
        </p:spPr>
      </p:pic>
    </p:spTree>
    <p:custDataLst>
      <p:tags r:id="rId1"/>
    </p:custDataLst>
    <p:extLst>
      <p:ext uri="{BB962C8B-B14F-4D97-AF65-F5344CB8AC3E}">
        <p14:creationId xmlns:p14="http://schemas.microsoft.com/office/powerpoint/2010/main" val="9181066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 </a:t>
            </a:r>
            <a:endParaRPr lang="en-CA" dirty="0"/>
          </a:p>
        </p:txBody>
      </p:sp>
      <p:sp>
        <p:nvSpPr>
          <p:cNvPr id="3" name="Content Placeholder 2"/>
          <p:cNvSpPr>
            <a:spLocks noGrp="1"/>
          </p:cNvSpPr>
          <p:nvPr>
            <p:ph idx="1"/>
          </p:nvPr>
        </p:nvSpPr>
        <p:spPr>
          <a:xfrm>
            <a:off x="2088444" y="2286295"/>
            <a:ext cx="9265356" cy="4166307"/>
          </a:xfrm>
        </p:spPr>
        <p:txBody>
          <a:bodyPr>
            <a:normAutofit fontScale="92500" lnSpcReduction="20000"/>
          </a:bodyPr>
          <a:lstStyle/>
          <a:p>
            <a:r>
              <a:rPr lang="en-CA" sz="2800" dirty="0" smtClean="0"/>
              <a:t>Archer, J et al. 2010.  State of the science in health professions education and effective feedback</a:t>
            </a:r>
            <a:r>
              <a:rPr lang="en-CA" sz="2800" dirty="0"/>
              <a:t>. </a:t>
            </a:r>
            <a:r>
              <a:rPr lang="en-CA" sz="2800" i="1" dirty="0"/>
              <a:t>Medical </a:t>
            </a:r>
            <a:r>
              <a:rPr lang="en-CA" sz="2800" i="1" dirty="0" smtClean="0"/>
              <a:t>Education</a:t>
            </a:r>
            <a:r>
              <a:rPr lang="en-CA" sz="2800" dirty="0" smtClean="0"/>
              <a:t>. </a:t>
            </a:r>
            <a:r>
              <a:rPr lang="en-CA" sz="2800" b="1" dirty="0" smtClean="0"/>
              <a:t>44 </a:t>
            </a:r>
            <a:r>
              <a:rPr lang="en-CA" sz="2800" dirty="0" smtClean="0"/>
              <a:t>(1): 101-8.</a:t>
            </a:r>
          </a:p>
          <a:p>
            <a:r>
              <a:rPr lang="en-CA" sz="2800" dirty="0" smtClean="0"/>
              <a:t>Bing-You et al. 2018. The Feedback Tango: An Integrative Review and Analysis of the Content of the Teacher–Learner Feedback Exchange. </a:t>
            </a:r>
            <a:r>
              <a:rPr lang="en-CA" sz="2800" i="1" dirty="0" smtClean="0"/>
              <a:t>Academic Medicine. </a:t>
            </a:r>
            <a:r>
              <a:rPr lang="en-CA" sz="2800" dirty="0"/>
              <a:t>(e-pub ahead of print, 2017</a:t>
            </a:r>
            <a:r>
              <a:rPr lang="en-CA" sz="2800" dirty="0" smtClean="0"/>
              <a:t>).</a:t>
            </a:r>
            <a:endParaRPr lang="en-CA" sz="2800" i="1" dirty="0" smtClean="0"/>
          </a:p>
          <a:p>
            <a:r>
              <a:rPr lang="en-CA" sz="2800" dirty="0" smtClean="0"/>
              <a:t>Constance, L et al. 2010. Coaching in Emergency Medicine. </a:t>
            </a:r>
            <a:r>
              <a:rPr lang="en-CA" sz="2800" i="1" dirty="0" smtClean="0"/>
              <a:t>Canadian Journal of Emergency Medicine</a:t>
            </a:r>
            <a:r>
              <a:rPr lang="en-CA" sz="2800" dirty="0" smtClean="0"/>
              <a:t>. </a:t>
            </a:r>
            <a:r>
              <a:rPr lang="en-CA" sz="2800" b="1" dirty="0" smtClean="0"/>
              <a:t>12</a:t>
            </a:r>
            <a:r>
              <a:rPr lang="en-CA" sz="2800" dirty="0" smtClean="0"/>
              <a:t> (6): 520-4</a:t>
            </a:r>
          </a:p>
          <a:p>
            <a:r>
              <a:rPr lang="en-CA" sz="2800" dirty="0" err="1" smtClean="0"/>
              <a:t>Deiorio</a:t>
            </a:r>
            <a:r>
              <a:rPr lang="en-CA" sz="2800" dirty="0" smtClean="0"/>
              <a:t>, N et al. 2016. Coaching: A new </a:t>
            </a:r>
            <a:r>
              <a:rPr lang="en-CA" sz="2800" dirty="0"/>
              <a:t>m</a:t>
            </a:r>
            <a:r>
              <a:rPr lang="en-CA" sz="2800" dirty="0" smtClean="0"/>
              <a:t>odel for academic and career </a:t>
            </a:r>
            <a:r>
              <a:rPr lang="en-CA" sz="2800" dirty="0"/>
              <a:t>a</a:t>
            </a:r>
            <a:r>
              <a:rPr lang="en-CA" sz="2800" dirty="0" smtClean="0"/>
              <a:t>chievement. </a:t>
            </a:r>
            <a:r>
              <a:rPr lang="en-CA" sz="2800" i="1" dirty="0"/>
              <a:t>Medical Education </a:t>
            </a:r>
            <a:r>
              <a:rPr lang="en-CA" sz="2800" i="1" dirty="0" smtClean="0"/>
              <a:t>Online. </a:t>
            </a:r>
            <a:r>
              <a:rPr lang="en-CA" sz="2800" b="1" dirty="0" smtClean="0"/>
              <a:t>21 </a:t>
            </a:r>
            <a:r>
              <a:rPr lang="en-CA" sz="2800" dirty="0" smtClean="0"/>
              <a:t>(1).</a:t>
            </a:r>
            <a:endParaRPr lang="en-CA" sz="2800" i="1" dirty="0" smtClean="0"/>
          </a:p>
          <a:p>
            <a:endParaRPr lang="en-CA" dirty="0"/>
          </a:p>
        </p:txBody>
      </p:sp>
      <p:sp>
        <p:nvSpPr>
          <p:cNvPr id="4" name="Slide Number Placeholder 3"/>
          <p:cNvSpPr>
            <a:spLocks noGrp="1"/>
          </p:cNvSpPr>
          <p:nvPr>
            <p:ph type="sldNum" sz="quarter" idx="12"/>
          </p:nvPr>
        </p:nvSpPr>
        <p:spPr/>
        <p:txBody>
          <a:bodyPr/>
          <a:lstStyle/>
          <a:p>
            <a:fld id="{B035A847-A378-904F-ACB7-6E9049E7A8F5}" type="slidenum">
              <a:rPr lang="en-US" smtClean="0"/>
              <a:pPr/>
              <a:t>29</a:t>
            </a:fld>
            <a:endParaRPr lang="en-US" dirty="0"/>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CA" altLang="en-US" sz="4000" b="1" dirty="0" smtClean="0">
                <a:latin typeface="Verdana" panose="020B0604030504040204" pitchFamily="34" charset="0"/>
                <a:ea typeface="Verdana" panose="020B0604030504040204" pitchFamily="34" charset="0"/>
                <a:cs typeface="Verdana" panose="020B0604030504040204" pitchFamily="34" charset="0"/>
              </a:rPr>
              <a:t>Objectives</a:t>
            </a:r>
            <a:endParaRPr lang="en-US" altLang="en-US" sz="40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5" name="Content Placeholder 2"/>
          <p:cNvSpPr>
            <a:spLocks noGrp="1"/>
          </p:cNvSpPr>
          <p:nvPr>
            <p:ph idx="1"/>
          </p:nvPr>
        </p:nvSpPr>
        <p:spPr/>
        <p:txBody>
          <a:bodyPr>
            <a:normAutofit/>
          </a:bodyPr>
          <a:lstStyle/>
          <a:p>
            <a:pPr>
              <a:defRPr/>
            </a:pP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a:defRPr/>
            </a:pPr>
            <a:r>
              <a:rPr lang="en-US" sz="2400" dirty="0">
                <a:latin typeface="Verdana" panose="020B0604030504040204" pitchFamily="34" charset="0"/>
                <a:ea typeface="Verdana" panose="020B0604030504040204" pitchFamily="34" charset="0"/>
                <a:cs typeface="Verdana" panose="020B0604030504040204" pitchFamily="34" charset="0"/>
              </a:rPr>
              <a:t>Describe the </a:t>
            </a:r>
            <a:r>
              <a:rPr lang="en-US" sz="2400" dirty="0" smtClean="0">
                <a:latin typeface="Verdana" panose="020B0604030504040204" pitchFamily="34" charset="0"/>
                <a:ea typeface="Verdana" panose="020B0604030504040204" pitchFamily="34" charset="0"/>
                <a:cs typeface="Verdana" panose="020B0604030504040204" pitchFamily="34" charset="0"/>
              </a:rPr>
              <a:t>components of the CBD </a:t>
            </a:r>
            <a:r>
              <a:rPr lang="en-US" sz="2400" dirty="0">
                <a:latin typeface="Verdana" panose="020B0604030504040204" pitchFamily="34" charset="0"/>
                <a:ea typeface="Verdana" panose="020B0604030504040204" pitchFamily="34" charset="0"/>
                <a:cs typeface="Verdana" panose="020B0604030504040204" pitchFamily="34" charset="0"/>
              </a:rPr>
              <a:t>Coaching Model</a:t>
            </a:r>
          </a:p>
          <a:p>
            <a:pPr>
              <a:defRPr/>
            </a:pPr>
            <a:endParaRPr lang="en-US" sz="2400" dirty="0">
              <a:latin typeface="Verdana" panose="020B0604030504040204" pitchFamily="34" charset="0"/>
              <a:ea typeface="Verdana" panose="020B0604030504040204" pitchFamily="34" charset="0"/>
              <a:cs typeface="Verdana" panose="020B0604030504040204" pitchFamily="34" charset="0"/>
            </a:endParaRPr>
          </a:p>
          <a:p>
            <a:r>
              <a:rPr lang="en-US" sz="2400" dirty="0">
                <a:latin typeface="Verdana" panose="020B0604030504040204" pitchFamily="34" charset="0"/>
                <a:ea typeface="Verdana" panose="020B0604030504040204" pitchFamily="34" charset="0"/>
                <a:cs typeface="Verdana" panose="020B0604030504040204" pitchFamily="34" charset="0"/>
              </a:rPr>
              <a:t>Distinguish ‘Coaching in the Moment ‘and ‘Coaching over Time’</a:t>
            </a:r>
          </a:p>
          <a:p>
            <a:pPr>
              <a:defRPr/>
            </a:pPr>
            <a:endParaRPr lang="en-US" sz="2400" dirty="0">
              <a:latin typeface="Verdana" panose="020B0604030504040204" pitchFamily="34" charset="0"/>
              <a:ea typeface="Verdana" panose="020B0604030504040204" pitchFamily="34" charset="0"/>
              <a:cs typeface="Verdana" panose="020B0604030504040204" pitchFamily="34" charset="0"/>
            </a:endParaRPr>
          </a:p>
          <a:p>
            <a:pPr>
              <a:defRPr/>
            </a:pPr>
            <a:r>
              <a:rPr lang="en-US" sz="2400" dirty="0">
                <a:latin typeface="Verdana" panose="020B0604030504040204" pitchFamily="34" charset="0"/>
                <a:ea typeface="Verdana" panose="020B0604030504040204" pitchFamily="34" charset="0"/>
                <a:cs typeface="Verdana" panose="020B0604030504040204" pitchFamily="34" charset="0"/>
              </a:rPr>
              <a:t>Explain how </a:t>
            </a:r>
            <a:r>
              <a:rPr lang="en-US" sz="2400" dirty="0" smtClean="0">
                <a:latin typeface="Verdana" panose="020B0604030504040204" pitchFamily="34" charset="0"/>
                <a:ea typeface="Verdana" panose="020B0604030504040204" pitchFamily="34" charset="0"/>
                <a:cs typeface="Verdana" panose="020B0604030504040204" pitchFamily="34" charset="0"/>
              </a:rPr>
              <a:t>coaching feedback is integral </a:t>
            </a:r>
            <a:r>
              <a:rPr lang="en-US" sz="2400" dirty="0">
                <a:latin typeface="Verdana" panose="020B0604030504040204" pitchFamily="34" charset="0"/>
                <a:ea typeface="Verdana" panose="020B0604030504040204" pitchFamily="34" charset="0"/>
                <a:cs typeface="Verdana" panose="020B0604030504040204" pitchFamily="34" charset="0"/>
              </a:rPr>
              <a:t>to l</a:t>
            </a:r>
            <a:r>
              <a:rPr lang="en-US" sz="2400" dirty="0" smtClean="0">
                <a:latin typeface="Verdana" panose="020B0604030504040204" pitchFamily="34" charset="0"/>
                <a:ea typeface="Verdana" panose="020B0604030504040204" pitchFamily="34" charset="0"/>
                <a:cs typeface="Verdana" panose="020B0604030504040204" pitchFamily="34" charset="0"/>
              </a:rPr>
              <a:t>earning</a:t>
            </a:r>
          </a:p>
          <a:p>
            <a:pPr>
              <a:defRPr/>
            </a:pP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eaLnBrk="1" hangingPunct="1">
              <a:defRPr/>
            </a:pPr>
            <a:endParaRPr lang="en-US" altLang="en-US" sz="2400" dirty="0" smtClean="0">
              <a:latin typeface="Verdana" panose="020B0604030504040204" pitchFamily="34" charset="0"/>
              <a:ea typeface="Verdana" panose="020B0604030504040204" pitchFamily="34" charset="0"/>
              <a:cs typeface="Verdana" panose="020B0604030504040204" pitchFamily="34" charset="0"/>
            </a:endParaRPr>
          </a:p>
          <a:p>
            <a:pPr eaLnBrk="1" hangingPunct="1">
              <a:defRPr/>
            </a:pPr>
            <a:endParaRPr lang="en-US" altLang="en-US" sz="800" dirty="0" smtClean="0">
              <a:latin typeface="Verdana" panose="020B0604030504040204" pitchFamily="34" charset="0"/>
              <a:ea typeface="Verdana" panose="020B0604030504040204" pitchFamily="34" charset="0"/>
              <a:cs typeface="Verdana" panose="020B0604030504040204" pitchFamily="34" charset="0"/>
            </a:endParaRPr>
          </a:p>
          <a:p>
            <a:pPr eaLnBrk="1" hangingPunct="1">
              <a:defRPr/>
            </a:pPr>
            <a:endParaRPr lang="en-US" altLang="en-US" dirty="0" smtClean="0">
              <a:latin typeface="Verdana" panose="020B0604030504040204" pitchFamily="34" charset="0"/>
              <a:ea typeface="Verdana" panose="020B0604030504040204" pitchFamily="34" charset="0"/>
              <a:cs typeface="Verdana" panose="020B0604030504040204" pitchFamily="34" charset="0"/>
            </a:endParaRPr>
          </a:p>
          <a:p>
            <a:pPr>
              <a:defRPr/>
            </a:pPr>
            <a:endParaRPr lang="en-US" altLang="en-US" dirty="0" smtClean="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fld id="{B035A847-A378-904F-ACB7-6E9049E7A8F5}" type="slidenum">
              <a:rPr lang="en-US" smtClean="0"/>
              <a:pPr/>
              <a:t>3</a:t>
            </a:fld>
            <a:endParaRPr lang="en-US" dirty="0"/>
          </a:p>
        </p:txBody>
      </p:sp>
    </p:spTree>
    <p:custDataLst>
      <p:tags r:id="rId1"/>
    </p:custDataLst>
    <p:extLst>
      <p:ext uri="{BB962C8B-B14F-4D97-AF65-F5344CB8AC3E}">
        <p14:creationId xmlns:p14="http://schemas.microsoft.com/office/powerpoint/2010/main" val="2568853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 </a:t>
            </a:r>
            <a:endParaRPr lang="en-CA" dirty="0"/>
          </a:p>
        </p:txBody>
      </p:sp>
      <p:sp>
        <p:nvSpPr>
          <p:cNvPr id="3" name="Content Placeholder 2"/>
          <p:cNvSpPr>
            <a:spLocks noGrp="1"/>
          </p:cNvSpPr>
          <p:nvPr>
            <p:ph idx="1"/>
          </p:nvPr>
        </p:nvSpPr>
        <p:spPr>
          <a:xfrm>
            <a:off x="2088444" y="2286295"/>
            <a:ext cx="9265356" cy="4166307"/>
          </a:xfrm>
        </p:spPr>
        <p:txBody>
          <a:bodyPr>
            <a:normAutofit fontScale="77500" lnSpcReduction="20000"/>
          </a:bodyPr>
          <a:lstStyle/>
          <a:p>
            <a:r>
              <a:rPr lang="en-CA" sz="2800" dirty="0" smtClean="0"/>
              <a:t>Gifford, K et al. 2014.  Doctor Coach:  a </a:t>
            </a:r>
            <a:r>
              <a:rPr lang="en-CA" sz="2800" dirty="0"/>
              <a:t>d</a:t>
            </a:r>
            <a:r>
              <a:rPr lang="en-CA" sz="2800" dirty="0" smtClean="0"/>
              <a:t>eliberate </a:t>
            </a:r>
            <a:r>
              <a:rPr lang="en-CA" sz="2800" dirty="0"/>
              <a:t>p</a:t>
            </a:r>
            <a:r>
              <a:rPr lang="en-CA" sz="2800" dirty="0" smtClean="0"/>
              <a:t>ractice </a:t>
            </a:r>
            <a:r>
              <a:rPr lang="en-CA" sz="2800" dirty="0"/>
              <a:t>a</a:t>
            </a:r>
            <a:r>
              <a:rPr lang="en-CA" sz="2800" dirty="0" smtClean="0"/>
              <a:t>pproach to teaching and learning clinical skills. </a:t>
            </a:r>
            <a:r>
              <a:rPr lang="en-CA" sz="2800" i="1" dirty="0" smtClean="0"/>
              <a:t>Academic Medicine</a:t>
            </a:r>
            <a:r>
              <a:rPr lang="en-CA" sz="2800" dirty="0" smtClean="0"/>
              <a:t>. </a:t>
            </a:r>
            <a:r>
              <a:rPr lang="en-CA" sz="2800" b="1" dirty="0" smtClean="0"/>
              <a:t>89</a:t>
            </a:r>
            <a:r>
              <a:rPr lang="en-CA" sz="2800" dirty="0" smtClean="0"/>
              <a:t> (2): 272-6.</a:t>
            </a:r>
          </a:p>
          <a:p>
            <a:r>
              <a:rPr lang="en-CA" sz="2800" dirty="0" smtClean="0"/>
              <a:t>Ross, S et al. 2016.  Context, time, and building </a:t>
            </a:r>
            <a:r>
              <a:rPr lang="en-CA" sz="2800" dirty="0"/>
              <a:t>relationships: bringing in situ feedback into the </a:t>
            </a:r>
            <a:r>
              <a:rPr lang="en-CA" sz="2800" dirty="0" smtClean="0"/>
              <a:t>conversation. </a:t>
            </a:r>
            <a:r>
              <a:rPr lang="en-CA" sz="2800" i="1" dirty="0" smtClean="0"/>
              <a:t>Medical Education</a:t>
            </a:r>
            <a:r>
              <a:rPr lang="en-CA" sz="2800" dirty="0" smtClean="0"/>
              <a:t>. </a:t>
            </a:r>
            <a:r>
              <a:rPr lang="en-CA" sz="2800" b="1" dirty="0" smtClean="0"/>
              <a:t>50</a:t>
            </a:r>
            <a:r>
              <a:rPr lang="en-CA" sz="2800" dirty="0" smtClean="0"/>
              <a:t> (9): 893-5.</a:t>
            </a:r>
          </a:p>
          <a:p>
            <a:r>
              <a:rPr lang="en-CA" sz="2800" dirty="0" smtClean="0"/>
              <a:t>van de Ridder, JM et al. 2008.  What is </a:t>
            </a:r>
            <a:r>
              <a:rPr lang="en-CA" sz="2800" dirty="0"/>
              <a:t>f</a:t>
            </a:r>
            <a:r>
              <a:rPr lang="en-CA" sz="2800" dirty="0" smtClean="0"/>
              <a:t>eedback in clinical education?  </a:t>
            </a:r>
            <a:r>
              <a:rPr lang="en-CA" sz="2800" i="1" dirty="0" smtClean="0"/>
              <a:t>Medical Education</a:t>
            </a:r>
            <a:r>
              <a:rPr lang="en-CA" sz="2800" dirty="0" smtClean="0"/>
              <a:t>. </a:t>
            </a:r>
            <a:r>
              <a:rPr lang="en-CA" sz="2800" b="1" dirty="0" smtClean="0"/>
              <a:t>42</a:t>
            </a:r>
            <a:r>
              <a:rPr lang="en-CA" sz="2800" dirty="0" smtClean="0"/>
              <a:t> (2): 189-97.</a:t>
            </a:r>
          </a:p>
          <a:p>
            <a:r>
              <a:rPr lang="en-CA" sz="2800" dirty="0" smtClean="0"/>
              <a:t>Sargeant, J et al. 2018. </a:t>
            </a:r>
            <a:r>
              <a:rPr lang="en-CA" sz="2800" dirty="0"/>
              <a:t>The R2C2 Model in Residency Education: How Does It Foster Coaching and Promote Feedback Use</a:t>
            </a:r>
            <a:r>
              <a:rPr lang="en-CA" sz="2800" dirty="0" smtClean="0"/>
              <a:t>? </a:t>
            </a:r>
            <a:r>
              <a:rPr lang="en-CA" sz="2800" i="1" dirty="0" smtClean="0"/>
              <a:t>Academic Medicine</a:t>
            </a:r>
            <a:r>
              <a:rPr lang="en-CA" sz="2800" dirty="0" smtClean="0"/>
              <a:t>. Volume publish ahead of print. </a:t>
            </a:r>
            <a:r>
              <a:rPr lang="en-CA" sz="2800" dirty="0"/>
              <a:t>Retrieved from: </a:t>
            </a:r>
            <a:r>
              <a:rPr lang="en-CA" sz="2800" dirty="0">
                <a:hlinkClick r:id="rId4"/>
              </a:rPr>
              <a:t>https://journals.lww.com/academicmedicine/Abstract/publishahead/The_R2C2_Model_in_Residency_Education___</a:t>
            </a:r>
            <a:r>
              <a:rPr lang="en-CA" sz="2800" dirty="0" smtClean="0">
                <a:hlinkClick r:id="rId4"/>
              </a:rPr>
              <a:t>How_Does.98012.aspx</a:t>
            </a:r>
            <a:r>
              <a:rPr lang="en-CA" sz="2800" dirty="0" smtClean="0"/>
              <a:t> </a:t>
            </a:r>
          </a:p>
          <a:p>
            <a:pPr marL="514350" indent="-514350">
              <a:buFont typeface="+mj-lt"/>
              <a:buAutoNum type="arabicPeriod" startAt="5"/>
            </a:pPr>
            <a:endParaRPr lang="en-CA" dirty="0"/>
          </a:p>
        </p:txBody>
      </p:sp>
      <p:sp>
        <p:nvSpPr>
          <p:cNvPr id="4" name="Slide Number Placeholder 3"/>
          <p:cNvSpPr>
            <a:spLocks noGrp="1"/>
          </p:cNvSpPr>
          <p:nvPr>
            <p:ph type="sldNum" sz="quarter" idx="12"/>
          </p:nvPr>
        </p:nvSpPr>
        <p:spPr/>
        <p:txBody>
          <a:bodyPr/>
          <a:lstStyle/>
          <a:p>
            <a:fld id="{B035A847-A378-904F-ACB7-6E9049E7A8F5}" type="slidenum">
              <a:rPr lang="en-US" smtClean="0"/>
              <a:pPr/>
              <a:t>30</a:t>
            </a:fld>
            <a:endParaRPr lang="en-US" dirty="0"/>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 </a:t>
            </a:r>
            <a:endParaRPr lang="en-CA" dirty="0"/>
          </a:p>
        </p:txBody>
      </p:sp>
      <p:sp>
        <p:nvSpPr>
          <p:cNvPr id="3" name="Content Placeholder 2"/>
          <p:cNvSpPr>
            <a:spLocks noGrp="1"/>
          </p:cNvSpPr>
          <p:nvPr>
            <p:ph idx="1"/>
          </p:nvPr>
        </p:nvSpPr>
        <p:spPr>
          <a:xfrm>
            <a:off x="2088444" y="2286295"/>
            <a:ext cx="9265356" cy="4166307"/>
          </a:xfrm>
        </p:spPr>
        <p:txBody>
          <a:bodyPr>
            <a:normAutofit/>
          </a:bodyPr>
          <a:lstStyle/>
          <a:p>
            <a:r>
              <a:rPr lang="en-CA" dirty="0" smtClean="0"/>
              <a:t>Telio, S. 2015</a:t>
            </a:r>
            <a:r>
              <a:rPr lang="en-CA" dirty="0"/>
              <a:t>. The "educational alliance" as a framework for </a:t>
            </a:r>
            <a:r>
              <a:rPr lang="en-CA" dirty="0" err="1"/>
              <a:t>reconceptualizing</a:t>
            </a:r>
            <a:r>
              <a:rPr lang="en-CA" dirty="0"/>
              <a:t> feedback in medical </a:t>
            </a:r>
            <a:r>
              <a:rPr lang="en-CA" dirty="0" smtClean="0"/>
              <a:t>education. </a:t>
            </a:r>
            <a:r>
              <a:rPr lang="en-CA" i="1" dirty="0" smtClean="0"/>
              <a:t>Academic Medicine</a:t>
            </a:r>
            <a:r>
              <a:rPr lang="en-CA" dirty="0" smtClean="0"/>
              <a:t>. </a:t>
            </a:r>
            <a:r>
              <a:rPr lang="en-CA" b="1" dirty="0" smtClean="0"/>
              <a:t>90</a:t>
            </a:r>
            <a:r>
              <a:rPr lang="en-CA" dirty="0" smtClean="0"/>
              <a:t> (5): 609-14.</a:t>
            </a:r>
          </a:p>
          <a:p>
            <a:r>
              <a:rPr lang="en-CA" dirty="0" smtClean="0"/>
              <a:t>Telio, S. 2016</a:t>
            </a:r>
            <a:r>
              <a:rPr lang="en-CA" dirty="0"/>
              <a:t>. Feedback and the educational alliance: examining credibility judgements and their consequences. </a:t>
            </a:r>
            <a:r>
              <a:rPr lang="en-CA" i="1" dirty="0" smtClean="0"/>
              <a:t>Medical Education</a:t>
            </a:r>
            <a:r>
              <a:rPr lang="en-CA" dirty="0" smtClean="0"/>
              <a:t>. </a:t>
            </a:r>
            <a:r>
              <a:rPr lang="en-CA" b="1" dirty="0" smtClean="0"/>
              <a:t>50</a:t>
            </a:r>
            <a:r>
              <a:rPr lang="en-CA" dirty="0" smtClean="0"/>
              <a:t> (9): 933-42.</a:t>
            </a:r>
          </a:p>
          <a:p>
            <a:r>
              <a:rPr lang="en-CA" dirty="0" smtClean="0"/>
              <a:t>Watling, C et al. 2014</a:t>
            </a:r>
            <a:r>
              <a:rPr lang="en-CA" dirty="0"/>
              <a:t>. Learning culture and feedback: an international study of medical athletes and musicians</a:t>
            </a:r>
            <a:r>
              <a:rPr lang="en-CA" dirty="0" smtClean="0"/>
              <a:t>. </a:t>
            </a:r>
            <a:r>
              <a:rPr lang="en-CA" i="1" dirty="0" smtClean="0"/>
              <a:t>Medical Education</a:t>
            </a:r>
            <a:r>
              <a:rPr lang="en-CA" dirty="0" smtClean="0"/>
              <a:t>. </a:t>
            </a:r>
            <a:r>
              <a:rPr lang="en-CA" b="1" dirty="0" smtClean="0"/>
              <a:t>48</a:t>
            </a:r>
            <a:r>
              <a:rPr lang="en-CA" dirty="0" smtClean="0"/>
              <a:t> (7): 713-23.</a:t>
            </a:r>
            <a:endParaRPr lang="en-CA" dirty="0"/>
          </a:p>
        </p:txBody>
      </p:sp>
      <p:sp>
        <p:nvSpPr>
          <p:cNvPr id="4" name="Slide Number Placeholder 3"/>
          <p:cNvSpPr>
            <a:spLocks noGrp="1"/>
          </p:cNvSpPr>
          <p:nvPr>
            <p:ph type="sldNum" sz="quarter" idx="12"/>
          </p:nvPr>
        </p:nvSpPr>
        <p:spPr/>
        <p:txBody>
          <a:bodyPr/>
          <a:lstStyle/>
          <a:p>
            <a:fld id="{B035A847-A378-904F-ACB7-6E9049E7A8F5}" type="slidenum">
              <a:rPr lang="en-US" smtClean="0"/>
              <a:pPr/>
              <a:t>31</a:t>
            </a:fld>
            <a:endParaRPr lang="en-US" dirty="0"/>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CBD Coaching Model</a:t>
            </a:r>
            <a:endParaRPr lang="en-US" dirty="0"/>
          </a:p>
        </p:txBody>
      </p:sp>
      <p:sp>
        <p:nvSpPr>
          <p:cNvPr id="7" name="TextBox 6"/>
          <p:cNvSpPr txBox="1"/>
          <p:nvPr/>
        </p:nvSpPr>
        <p:spPr>
          <a:xfrm>
            <a:off x="7131050" y="2952750"/>
            <a:ext cx="3409950" cy="1569660"/>
          </a:xfrm>
          <a:prstGeom prst="rect">
            <a:avLst/>
          </a:prstGeom>
          <a:noFill/>
        </p:spPr>
        <p:txBody>
          <a:bodyPr wrap="square" rtlCol="0">
            <a:spAutoFit/>
          </a:bodyPr>
          <a:lstStyle/>
          <a:p>
            <a:r>
              <a:rPr lang="en-CA" sz="2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Facilitating learning and development of a residents’ competence</a:t>
            </a:r>
            <a:endParaRPr lang="en-CA" sz="24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2"/>
          </p:nvPr>
        </p:nvSpPr>
        <p:spPr/>
        <p:txBody>
          <a:bodyPr/>
          <a:lstStyle/>
          <a:p>
            <a:fld id="{B035A847-A378-904F-ACB7-6E9049E7A8F5}" type="slidenum">
              <a:rPr lang="en-US" smtClean="0"/>
              <a:pPr/>
              <a:t>4</a:t>
            </a:fld>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8167" y="2335856"/>
            <a:ext cx="4489704" cy="4157472"/>
          </a:xfrm>
          <a:prstGeom prst="rect">
            <a:avLst/>
          </a:prstGeom>
        </p:spPr>
      </p:pic>
    </p:spTree>
    <p:custDataLst>
      <p:tags r:id="rId1"/>
    </p:custDataLst>
    <p:extLst>
      <p:ext uri="{BB962C8B-B14F-4D97-AF65-F5344CB8AC3E}">
        <p14:creationId xmlns:p14="http://schemas.microsoft.com/office/powerpoint/2010/main" val="30269213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Competence by Design</a:t>
            </a:r>
            <a:endParaRPr lang="en-US" dirty="0"/>
          </a:p>
        </p:txBody>
      </p:sp>
      <p:sp>
        <p:nvSpPr>
          <p:cNvPr id="3" name="Content Placeholder 2"/>
          <p:cNvSpPr>
            <a:spLocks noGrp="1"/>
          </p:cNvSpPr>
          <p:nvPr>
            <p:ph idx="1"/>
          </p:nvPr>
        </p:nvSpPr>
        <p:spPr>
          <a:xfrm>
            <a:off x="1529863" y="2055814"/>
            <a:ext cx="9781605" cy="4217986"/>
          </a:xfrm>
        </p:spPr>
        <p:txBody>
          <a:bodyPr>
            <a:normAutofit/>
          </a:bodyPr>
          <a:lstStyle/>
          <a:p>
            <a:pPr lvl="1">
              <a:lnSpc>
                <a:spcPct val="120000"/>
              </a:lnSpc>
            </a:pPr>
            <a:endParaRPr lang="en-CA" dirty="0" smtClean="0"/>
          </a:p>
          <a:p>
            <a:pPr lvl="1">
              <a:lnSpc>
                <a:spcPct val="120000"/>
              </a:lnSpc>
            </a:pPr>
            <a:r>
              <a:rPr lang="en-CA" dirty="0"/>
              <a:t>I</a:t>
            </a:r>
            <a:r>
              <a:rPr lang="en-CA" dirty="0" smtClean="0"/>
              <a:t>mprove </a:t>
            </a:r>
            <a:r>
              <a:rPr lang="en-CA" dirty="0"/>
              <a:t>patient care by </a:t>
            </a:r>
            <a:r>
              <a:rPr lang="en-CA" dirty="0" smtClean="0"/>
              <a:t>assuring our residency programs facilitate the developmental acquisition of competencies</a:t>
            </a:r>
          </a:p>
          <a:p>
            <a:pPr lvl="1">
              <a:lnSpc>
                <a:spcPct val="120000"/>
              </a:lnSpc>
            </a:pPr>
            <a:r>
              <a:rPr lang="en-CA" dirty="0" smtClean="0"/>
              <a:t>Competency Focused Instruction </a:t>
            </a:r>
          </a:p>
          <a:p>
            <a:pPr lvl="1">
              <a:lnSpc>
                <a:spcPct val="120000"/>
              </a:lnSpc>
            </a:pPr>
            <a:r>
              <a:rPr lang="en-CA" dirty="0" smtClean="0"/>
              <a:t>Workplace-Based Assessment (WBA)</a:t>
            </a:r>
            <a:endParaRPr lang="en-US" dirty="0" smtClean="0"/>
          </a:p>
          <a:p>
            <a:pPr lvl="1">
              <a:lnSpc>
                <a:spcPct val="120000"/>
              </a:lnSpc>
            </a:pPr>
            <a:endParaRPr lang="en-US" dirty="0"/>
          </a:p>
        </p:txBody>
      </p:sp>
      <p:sp>
        <p:nvSpPr>
          <p:cNvPr id="4" name="Slide Number Placeholder 3"/>
          <p:cNvSpPr>
            <a:spLocks noGrp="1"/>
          </p:cNvSpPr>
          <p:nvPr>
            <p:ph type="sldNum" sz="quarter" idx="12"/>
          </p:nvPr>
        </p:nvSpPr>
        <p:spPr/>
        <p:txBody>
          <a:bodyPr/>
          <a:lstStyle/>
          <a:p>
            <a:fld id="{B035A847-A378-904F-ACB7-6E9049E7A8F5}" type="slidenum">
              <a:rPr lang="en-US" smtClean="0"/>
              <a:pPr/>
              <a:t>5</a:t>
            </a:fld>
            <a:endParaRPr lang="en-US" dirty="0"/>
          </a:p>
        </p:txBody>
      </p:sp>
    </p:spTree>
    <p:custDataLst>
      <p:tags r:id="rId1"/>
    </p:custDataLst>
    <p:extLst>
      <p:ext uri="{BB962C8B-B14F-4D97-AF65-F5344CB8AC3E}">
        <p14:creationId xmlns:p14="http://schemas.microsoft.com/office/powerpoint/2010/main" val="162909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88443" y="745067"/>
            <a:ext cx="9885843" cy="1230489"/>
          </a:xfrm>
        </p:spPr>
        <p:txBody>
          <a:bodyPr>
            <a:normAutofit/>
          </a:bodyPr>
          <a:lstStyle/>
          <a:p>
            <a:pPr>
              <a:defRPr/>
            </a:pPr>
            <a:r>
              <a:rPr lang="en-US" sz="3600" b="1" dirty="0" smtClean="0">
                <a:latin typeface="Verdana" panose="020B0604030504040204" pitchFamily="34" charset="0"/>
                <a:ea typeface="Verdana" panose="020B0604030504040204" pitchFamily="34" charset="0"/>
                <a:cs typeface="Verdana" panose="020B0604030504040204" pitchFamily="34" charset="0"/>
              </a:rPr>
              <a:t>Workplace-Based Assessment in CBD</a:t>
            </a:r>
            <a:endParaRPr lang="en-US" sz="3600" b="1" dirty="0">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1045" y="1363978"/>
            <a:ext cx="7109910" cy="5494022"/>
          </a:xfrm>
          <a:prstGeom prst="rect">
            <a:avLst/>
          </a:prstGeom>
        </p:spPr>
      </p:pic>
      <p:sp>
        <p:nvSpPr>
          <p:cNvPr id="3" name="Slide Number Placeholder 2"/>
          <p:cNvSpPr>
            <a:spLocks noGrp="1"/>
          </p:cNvSpPr>
          <p:nvPr>
            <p:ph type="sldNum" sz="quarter" idx="12"/>
          </p:nvPr>
        </p:nvSpPr>
        <p:spPr/>
        <p:txBody>
          <a:bodyPr/>
          <a:lstStyle/>
          <a:p>
            <a:fld id="{B035A847-A378-904F-ACB7-6E9049E7A8F5}" type="slidenum">
              <a:rPr lang="en-US" smtClean="0"/>
              <a:pPr/>
              <a:t>6</a:t>
            </a:fld>
            <a:endParaRPr lang="en-US" dirty="0"/>
          </a:p>
        </p:txBody>
      </p:sp>
    </p:spTree>
    <p:custDataLst>
      <p:tags r:id="rId1"/>
    </p:custDataLst>
    <p:extLst>
      <p:ext uri="{BB962C8B-B14F-4D97-AF65-F5344CB8AC3E}">
        <p14:creationId xmlns:p14="http://schemas.microsoft.com/office/powerpoint/2010/main" val="3215656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a:t>Coaching</a:t>
            </a:r>
            <a:endParaRPr lang="en-US" sz="4000" dirty="0"/>
          </a:p>
        </p:txBody>
      </p:sp>
      <p:pic>
        <p:nvPicPr>
          <p:cNvPr id="4" name="Picture Placeholder 3"/>
          <p:cNvPicPr>
            <a:picLocks noGrp="1" noChangeAspect="1"/>
          </p:cNvPicPr>
          <p:nvPr>
            <p:ph type="pic" idx="1"/>
          </p:nvPr>
        </p:nvPicPr>
        <p:blipFill>
          <a:blip r:embed="rId4">
            <a:extLst>
              <a:ext uri="{28A0092B-C50C-407E-A947-70E740481C1C}">
                <a14:useLocalDpi xmlns:a14="http://schemas.microsoft.com/office/drawing/2010/main" val="0"/>
              </a:ext>
            </a:extLst>
          </a:blip>
          <a:srcRect t="5401" b="5401"/>
          <a:stretch>
            <a:fillRect/>
          </a:stretch>
        </p:blipFill>
        <p:spPr>
          <a:xfrm>
            <a:off x="6604000" y="2743199"/>
            <a:ext cx="5041673" cy="2998608"/>
          </a:xfrm>
        </p:spPr>
      </p:pic>
      <p:sp>
        <p:nvSpPr>
          <p:cNvPr id="6" name="Content Placeholder 2"/>
          <p:cNvSpPr>
            <a:spLocks noGrp="1"/>
          </p:cNvSpPr>
          <p:nvPr>
            <p:ph type="body" sz="half" idx="2"/>
          </p:nvPr>
        </p:nvSpPr>
        <p:spPr>
          <a:xfrm>
            <a:off x="1540043" y="2623182"/>
            <a:ext cx="4584986" cy="2839155"/>
          </a:xfrm>
        </p:spPr>
        <p:txBody>
          <a:bodyPr>
            <a:normAutofit/>
          </a:bodyPr>
          <a:lstStyle/>
          <a:p>
            <a:pPr algn="ctr"/>
            <a:r>
              <a:rPr lang="en-CA" sz="2800" b="1" dirty="0" smtClean="0">
                <a:solidFill>
                  <a:schemeClr val="tx1"/>
                </a:solidFill>
              </a:rPr>
              <a:t>“… can help </a:t>
            </a:r>
            <a:r>
              <a:rPr lang="en-CA" sz="2800" b="1" dirty="0">
                <a:solidFill>
                  <a:schemeClr val="tx1"/>
                </a:solidFill>
              </a:rPr>
              <a:t>learners reflect on where their performance stands and how to </a:t>
            </a:r>
            <a:r>
              <a:rPr lang="en-CA" sz="2800" b="1" dirty="0" smtClean="0">
                <a:solidFill>
                  <a:schemeClr val="tx1"/>
                </a:solidFill>
              </a:rPr>
              <a:t>improve.”</a:t>
            </a:r>
          </a:p>
          <a:p>
            <a:pPr algn="ctr"/>
            <a:r>
              <a:rPr lang="en-CA" sz="2800" b="1" dirty="0" smtClean="0">
                <a:solidFill>
                  <a:schemeClr val="tx1"/>
                </a:solidFill>
              </a:rPr>
              <a:t>- </a:t>
            </a:r>
            <a:r>
              <a:rPr lang="en-CA" sz="2800" b="1" dirty="0" err="1" smtClean="0">
                <a:solidFill>
                  <a:schemeClr val="tx1"/>
                </a:solidFill>
              </a:rPr>
              <a:t>Deiorio</a:t>
            </a:r>
            <a:r>
              <a:rPr lang="en-CA" sz="2800" b="1" dirty="0" smtClean="0">
                <a:solidFill>
                  <a:schemeClr val="tx1"/>
                </a:solidFill>
              </a:rPr>
              <a:t>, N., 2016</a:t>
            </a:r>
            <a:endParaRPr lang="en-CA" sz="800" b="1" dirty="0">
              <a:solidFill>
                <a:schemeClr val="tx1"/>
              </a:solidFill>
            </a:endParaRPr>
          </a:p>
        </p:txBody>
      </p:sp>
      <p:sp>
        <p:nvSpPr>
          <p:cNvPr id="5" name="Slide Number Placeholder 4"/>
          <p:cNvSpPr>
            <a:spLocks noGrp="1"/>
          </p:cNvSpPr>
          <p:nvPr>
            <p:ph type="sldNum" sz="quarter" idx="12"/>
          </p:nvPr>
        </p:nvSpPr>
        <p:spPr>
          <a:xfrm>
            <a:off x="8610600" y="6356350"/>
            <a:ext cx="2743200" cy="365125"/>
          </a:xfrm>
        </p:spPr>
        <p:txBody>
          <a:bodyPr/>
          <a:lstStyle/>
          <a:p>
            <a:fld id="{B035A847-A378-904F-ACB7-6E9049E7A8F5}" type="slidenum">
              <a:rPr lang="en-US" smtClean="0"/>
              <a:pPr/>
              <a:t>7</a:t>
            </a:fld>
            <a:endParaRPr lang="en-US" dirty="0"/>
          </a:p>
        </p:txBody>
      </p:sp>
    </p:spTree>
    <p:custDataLst>
      <p:tags r:id="rId1"/>
    </p:custDataLst>
    <p:extLst>
      <p:ext uri="{BB962C8B-B14F-4D97-AF65-F5344CB8AC3E}">
        <p14:creationId xmlns:p14="http://schemas.microsoft.com/office/powerpoint/2010/main" val="2964554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5689"/>
          <a:stretch/>
        </p:blipFill>
        <p:spPr bwMode="auto">
          <a:xfrm>
            <a:off x="5744991" y="2188381"/>
            <a:ext cx="5608809" cy="4167969"/>
          </a:xfrm>
          <a:prstGeom prst="rect">
            <a:avLst/>
          </a:prstGeom>
          <a:noFill/>
        </p:spPr>
      </p:pic>
      <p:sp>
        <p:nvSpPr>
          <p:cNvPr id="2" name="Title 1"/>
          <p:cNvSpPr>
            <a:spLocks noGrp="1"/>
          </p:cNvSpPr>
          <p:nvPr>
            <p:ph type="title"/>
          </p:nvPr>
        </p:nvSpPr>
        <p:spPr/>
        <p:txBody>
          <a:bodyPr/>
          <a:lstStyle/>
          <a:p>
            <a:r>
              <a:rPr lang="en-CA" dirty="0" smtClean="0"/>
              <a:t>Coaching</a:t>
            </a:r>
            <a:endParaRPr lang="en-CA" dirty="0"/>
          </a:p>
        </p:txBody>
      </p:sp>
      <p:sp>
        <p:nvSpPr>
          <p:cNvPr id="4" name="Slide Number Placeholder 3"/>
          <p:cNvSpPr>
            <a:spLocks noGrp="1"/>
          </p:cNvSpPr>
          <p:nvPr>
            <p:ph type="sldNum" sz="quarter" idx="12"/>
          </p:nvPr>
        </p:nvSpPr>
        <p:spPr/>
        <p:txBody>
          <a:bodyPr/>
          <a:lstStyle/>
          <a:p>
            <a:fld id="{B035A847-A378-904F-ACB7-6E9049E7A8F5}" type="slidenum">
              <a:rPr lang="en-US" smtClean="0"/>
              <a:pPr/>
              <a:t>8</a:t>
            </a:fld>
            <a:endParaRPr lang="en-US" dirty="0"/>
          </a:p>
        </p:txBody>
      </p:sp>
      <p:sp>
        <p:nvSpPr>
          <p:cNvPr id="6" name="Content Placeholder 2"/>
          <p:cNvSpPr txBox="1">
            <a:spLocks/>
          </p:cNvSpPr>
          <p:nvPr/>
        </p:nvSpPr>
        <p:spPr>
          <a:xfrm>
            <a:off x="1732548" y="2478803"/>
            <a:ext cx="3279720" cy="2082320"/>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600" kern="1200">
                <a:solidFill>
                  <a:schemeClr val="tx1"/>
                </a:solidFill>
                <a:latin typeface="Verdana" charset="0"/>
                <a:ea typeface="Verdana" charset="0"/>
                <a:cs typeface="Verdan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Verdana" charset="0"/>
                <a:ea typeface="Verdana" charset="0"/>
                <a:cs typeface="Verdana"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Verdana" charset="0"/>
                <a:ea typeface="Verdana" charset="0"/>
                <a:cs typeface="Verdana"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Verdana" charset="0"/>
                <a:ea typeface="Verdana" charset="0"/>
                <a:cs typeface="Verdana"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CA" sz="600" dirty="0"/>
          </a:p>
          <a:p>
            <a:pPr algn="ctr">
              <a:buNone/>
            </a:pPr>
            <a:r>
              <a:rPr lang="en-US" sz="2800" b="1" dirty="0">
                <a:solidFill>
                  <a:srgbClr val="9A3324"/>
                </a:solidFill>
              </a:rPr>
              <a:t>A coach’s priority is to promote </a:t>
            </a:r>
            <a:r>
              <a:rPr lang="en-US" sz="2800" b="1" i="1" dirty="0" smtClean="0">
                <a:solidFill>
                  <a:srgbClr val="9A3324"/>
                </a:solidFill>
              </a:rPr>
              <a:t>improvement</a:t>
            </a:r>
            <a:endParaRPr lang="en-CA" sz="2000" i="1" dirty="0">
              <a:solidFill>
                <a:srgbClr val="9A3324"/>
              </a:solidFill>
            </a:endParaRP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CA" dirty="0" smtClean="0"/>
              <a:t>Growth Mindset</a:t>
            </a:r>
            <a:endParaRPr lang="en-CA" dirty="0"/>
          </a:p>
        </p:txBody>
      </p:sp>
      <p:sp>
        <p:nvSpPr>
          <p:cNvPr id="12" name="Slide Number Placeholder 4"/>
          <p:cNvSpPr>
            <a:spLocks noGrp="1"/>
          </p:cNvSpPr>
          <p:nvPr>
            <p:ph type="sldNum" sz="quarter" idx="12"/>
          </p:nvPr>
        </p:nvSpPr>
        <p:spPr/>
        <p:txBody>
          <a:bodyPr/>
          <a:lstStyle/>
          <a:p>
            <a:fld id="{B035A847-A378-904F-ACB7-6E9049E7A8F5}" type="slidenum">
              <a:rPr lang="en-US" smtClean="0"/>
              <a:pPr/>
              <a:t>9</a:t>
            </a:fld>
            <a:endParaRPr lang="en-US" dirty="0"/>
          </a:p>
        </p:txBody>
      </p:sp>
      <p:sp>
        <p:nvSpPr>
          <p:cNvPr id="11" name="TextBox 10"/>
          <p:cNvSpPr txBox="1"/>
          <p:nvPr/>
        </p:nvSpPr>
        <p:spPr>
          <a:xfrm>
            <a:off x="8382000" y="6057900"/>
            <a:ext cx="2677644" cy="369332"/>
          </a:xfrm>
          <a:prstGeom prst="rect">
            <a:avLst/>
          </a:prstGeom>
          <a:noFill/>
        </p:spPr>
        <p:txBody>
          <a:bodyPr wrap="square" rtlCol="0">
            <a:spAutoFit/>
          </a:bodyPr>
          <a:lstStyle/>
          <a:p>
            <a:r>
              <a:rPr lang="en-CA" dirty="0" smtClean="0">
                <a:solidFill>
                  <a:prstClr val="black"/>
                </a:solidFill>
              </a:rPr>
              <a:t>Dweck, 2006</a:t>
            </a:r>
            <a:endParaRPr lang="en-CA" dirty="0">
              <a:solidFill>
                <a:prstClr val="black"/>
              </a:solidFill>
            </a:endParaRPr>
          </a:p>
        </p:txBody>
      </p:sp>
      <p:sp>
        <p:nvSpPr>
          <p:cNvPr id="7" name="TextBox 6"/>
          <p:cNvSpPr txBox="1"/>
          <p:nvPr/>
        </p:nvSpPr>
        <p:spPr>
          <a:xfrm>
            <a:off x="1843314" y="5840968"/>
            <a:ext cx="4252686" cy="369332"/>
          </a:xfrm>
          <a:prstGeom prst="rect">
            <a:avLst/>
          </a:prstGeom>
          <a:noFill/>
        </p:spPr>
        <p:txBody>
          <a:bodyPr wrap="square" rtlCol="0">
            <a:spAutoFit/>
          </a:bodyPr>
          <a:lstStyle/>
          <a:p>
            <a:r>
              <a:rPr lang="en-CA" dirty="0" smtClean="0">
                <a:solidFill>
                  <a:prstClr val="black"/>
                </a:solidFill>
                <a:hlinkClick r:id="rId4"/>
              </a:rPr>
              <a:t>Click to review full table (English only)</a:t>
            </a:r>
            <a:endParaRPr lang="en-CA" dirty="0">
              <a:solidFill>
                <a:prstClr val="black"/>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200634997"/>
              </p:ext>
            </p:extLst>
          </p:nvPr>
        </p:nvGraphicFramePr>
        <p:xfrm>
          <a:off x="1741714" y="2803128"/>
          <a:ext cx="9898742" cy="3037840"/>
        </p:xfrm>
        <a:graphic>
          <a:graphicData uri="http://schemas.openxmlformats.org/drawingml/2006/table">
            <a:tbl>
              <a:tblPr firstRow="1" bandRow="1">
                <a:tableStyleId>{21E4AEA4-8DFA-4A89-87EB-49C32662AFE0}</a:tableStyleId>
              </a:tblPr>
              <a:tblGrid>
                <a:gridCol w="4949371"/>
                <a:gridCol w="4949371"/>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baseline="0" dirty="0" smtClean="0">
                          <a:solidFill>
                            <a:schemeClr val="bg1"/>
                          </a:solidFill>
                        </a:rPr>
                        <a:t>Fixed </a:t>
                      </a:r>
                      <a:r>
                        <a:rPr lang="en-CA" baseline="0" dirty="0" smtClean="0"/>
                        <a:t>Mindset</a:t>
                      </a:r>
                      <a:endParaRPr lang="en-CA" baseline="0" dirty="0"/>
                    </a:p>
                  </a:txBody>
                  <a:tcPr>
                    <a:solidFill>
                      <a:srgbClr val="9A332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baseline="0" dirty="0" smtClean="0"/>
                        <a:t>Growth Mindset</a:t>
                      </a:r>
                    </a:p>
                  </a:txBody>
                  <a:tcPr>
                    <a:solidFill>
                      <a:srgbClr val="9A3324"/>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Believes that level of achievement is predetermined,</a:t>
                      </a:r>
                      <a:r>
                        <a:rPr lang="en-CA" baseline="0" dirty="0" smtClean="0"/>
                        <a:t> and that </a:t>
                      </a:r>
                      <a:r>
                        <a:rPr lang="en-CA" dirty="0" smtClean="0"/>
                        <a:t>effort dedicated toward learning will </a:t>
                      </a:r>
                      <a:r>
                        <a:rPr lang="en-CA" i="1" dirty="0" smtClean="0"/>
                        <a:t>not</a:t>
                      </a:r>
                      <a:r>
                        <a:rPr lang="en-CA" dirty="0" smtClean="0"/>
                        <a:t> promote greater achievement.</a:t>
                      </a:r>
                      <a:endParaRPr lang="en-CA" dirty="0"/>
                    </a:p>
                  </a:txBody>
                  <a:tcPr>
                    <a:gradFill flip="none" rotWithShape="1">
                      <a:gsLst>
                        <a:gs pos="0">
                          <a:srgbClr val="9A3324">
                            <a:tint val="66000"/>
                            <a:satMod val="160000"/>
                          </a:srgbClr>
                        </a:gs>
                        <a:gs pos="50000">
                          <a:srgbClr val="9A3324">
                            <a:tint val="44500"/>
                            <a:satMod val="160000"/>
                          </a:srgbClr>
                        </a:gs>
                        <a:gs pos="100000">
                          <a:srgbClr val="9A3324">
                            <a:tint val="23500"/>
                            <a:satMod val="160000"/>
                          </a:srgbClr>
                        </a:gs>
                      </a:gsLst>
                      <a:lin ang="270000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Believes there is potential for an individual’s </a:t>
                      </a:r>
                      <a:r>
                        <a:rPr lang="en-CA" i="1" dirty="0" smtClean="0"/>
                        <a:t>growth</a:t>
                      </a:r>
                      <a:r>
                        <a:rPr lang="en-CA" dirty="0" smtClean="0"/>
                        <a:t> and </a:t>
                      </a:r>
                      <a:r>
                        <a:rPr lang="en-CA" i="1" dirty="0" smtClean="0"/>
                        <a:t>improvement .</a:t>
                      </a:r>
                      <a:endParaRPr lang="en-CA" dirty="0" smtClean="0"/>
                    </a:p>
                  </a:txBody>
                  <a:tcPr>
                    <a:gradFill flip="none" rotWithShape="1">
                      <a:gsLst>
                        <a:gs pos="0">
                          <a:srgbClr val="9A3324">
                            <a:tint val="66000"/>
                            <a:satMod val="160000"/>
                          </a:srgbClr>
                        </a:gs>
                        <a:gs pos="50000">
                          <a:srgbClr val="9A3324">
                            <a:tint val="44500"/>
                            <a:satMod val="160000"/>
                          </a:srgbClr>
                        </a:gs>
                        <a:gs pos="100000">
                          <a:srgbClr val="9A3324">
                            <a:tint val="23500"/>
                            <a:satMod val="160000"/>
                          </a:srgbClr>
                        </a:gs>
                      </a:gsLst>
                      <a:lin ang="2700000" scaled="1"/>
                      <a:tileRect/>
                    </a:gra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Desires to </a:t>
                      </a:r>
                      <a:r>
                        <a:rPr lang="en-CA" i="1" dirty="0" smtClean="0"/>
                        <a:t>prove</a:t>
                      </a:r>
                      <a:r>
                        <a:rPr lang="en-CA" dirty="0" smtClean="0"/>
                        <a:t> and avoid looking unintelligent.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txBody>
                  <a:tcPr>
                    <a:gradFill flip="none" rotWithShape="1">
                      <a:gsLst>
                        <a:gs pos="0">
                          <a:srgbClr val="9A3324">
                            <a:tint val="66000"/>
                            <a:satMod val="160000"/>
                          </a:srgbClr>
                        </a:gs>
                        <a:gs pos="50000">
                          <a:srgbClr val="9A3324">
                            <a:tint val="44500"/>
                            <a:satMod val="160000"/>
                          </a:srgbClr>
                        </a:gs>
                        <a:gs pos="100000">
                          <a:srgbClr val="9A3324">
                            <a:tint val="23500"/>
                            <a:satMod val="160000"/>
                          </a:srgbClr>
                        </a:gs>
                      </a:gsLst>
                      <a:lin ang="270000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Desires to </a:t>
                      </a:r>
                      <a:r>
                        <a:rPr lang="en-CA" i="1" dirty="0" smtClean="0"/>
                        <a:t>learn</a:t>
                      </a:r>
                      <a:r>
                        <a:rPr lang="en-CA" dirty="0" smtClean="0"/>
                        <a:t>,  and</a:t>
                      </a:r>
                      <a:r>
                        <a:rPr lang="en-CA" baseline="0" dirty="0" smtClean="0"/>
                        <a:t> </a:t>
                      </a:r>
                      <a:r>
                        <a:rPr lang="en-CA" dirty="0" smtClean="0"/>
                        <a:t>looks for opportunities to challenge current status.</a:t>
                      </a:r>
                    </a:p>
                  </a:txBody>
                  <a:tcPr>
                    <a:gradFill flip="none" rotWithShape="1">
                      <a:gsLst>
                        <a:gs pos="0">
                          <a:srgbClr val="9A3324">
                            <a:tint val="66000"/>
                            <a:satMod val="160000"/>
                          </a:srgbClr>
                        </a:gs>
                        <a:gs pos="50000">
                          <a:srgbClr val="9A3324">
                            <a:tint val="44500"/>
                            <a:satMod val="160000"/>
                          </a:srgbClr>
                        </a:gs>
                        <a:gs pos="100000">
                          <a:srgbClr val="9A3324">
                            <a:tint val="23500"/>
                            <a:satMod val="160000"/>
                          </a:srgbClr>
                        </a:gs>
                      </a:gsLst>
                      <a:lin ang="2700000" scaled="1"/>
                      <a:tileRect/>
                    </a:gra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Asks: Will I succeed or fail? Look smart or</a:t>
                      </a:r>
                      <a:r>
                        <a:rPr lang="en-CA" baseline="0" dirty="0" smtClean="0"/>
                        <a:t> not?</a:t>
                      </a:r>
                      <a:endParaRPr lang="en-CA" dirty="0"/>
                    </a:p>
                  </a:txBody>
                  <a:tcPr>
                    <a:gradFill flip="none" rotWithShape="1">
                      <a:gsLst>
                        <a:gs pos="0">
                          <a:srgbClr val="9A3324">
                            <a:tint val="66000"/>
                            <a:satMod val="160000"/>
                          </a:srgbClr>
                        </a:gs>
                        <a:gs pos="50000">
                          <a:srgbClr val="9A3324">
                            <a:tint val="44500"/>
                            <a:satMod val="160000"/>
                          </a:srgbClr>
                        </a:gs>
                        <a:gs pos="100000">
                          <a:srgbClr val="9A3324">
                            <a:tint val="23500"/>
                            <a:satMod val="160000"/>
                          </a:srgbClr>
                        </a:gs>
                      </a:gsLst>
                      <a:lin ang="270000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Asks: Will I grow? Will I overcome challenges? </a:t>
                      </a:r>
                    </a:p>
                  </a:txBody>
                  <a:tcPr>
                    <a:gradFill flip="none" rotWithShape="1">
                      <a:gsLst>
                        <a:gs pos="0">
                          <a:srgbClr val="9A3324">
                            <a:tint val="66000"/>
                            <a:satMod val="160000"/>
                          </a:srgbClr>
                        </a:gs>
                        <a:gs pos="50000">
                          <a:srgbClr val="9A3324">
                            <a:tint val="44500"/>
                            <a:satMod val="160000"/>
                          </a:srgbClr>
                        </a:gs>
                        <a:gs pos="100000">
                          <a:srgbClr val="9A3324">
                            <a:tint val="23500"/>
                            <a:satMod val="160000"/>
                          </a:srgbClr>
                        </a:gs>
                      </a:gsLst>
                      <a:lin ang="2700000" scaled="1"/>
                      <a:tileRect/>
                    </a:gra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Questions the effort of bothering.</a:t>
                      </a:r>
                      <a:endParaRPr lang="en-CA" dirty="0"/>
                    </a:p>
                  </a:txBody>
                  <a:tcPr>
                    <a:gradFill flip="none" rotWithShape="1">
                      <a:gsLst>
                        <a:gs pos="0">
                          <a:srgbClr val="9A3324">
                            <a:tint val="66000"/>
                            <a:satMod val="160000"/>
                          </a:srgbClr>
                        </a:gs>
                        <a:gs pos="50000">
                          <a:srgbClr val="9A3324">
                            <a:tint val="44500"/>
                            <a:satMod val="160000"/>
                          </a:srgbClr>
                        </a:gs>
                        <a:gs pos="100000">
                          <a:srgbClr val="9A3324">
                            <a:tint val="23500"/>
                            <a:satMod val="160000"/>
                          </a:srgbClr>
                        </a:gs>
                      </a:gsLst>
                      <a:lin ang="2700000" scaled="1"/>
                      <a:tileRect/>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Believes that growth and learning</a:t>
                      </a:r>
                      <a:r>
                        <a:rPr lang="en-CA" baseline="0" dirty="0" smtClean="0"/>
                        <a:t> require effort. </a:t>
                      </a:r>
                      <a:endParaRPr lang="en-CA" dirty="0" smtClean="0"/>
                    </a:p>
                  </a:txBody>
                  <a:tcPr>
                    <a:gradFill flip="none" rotWithShape="1">
                      <a:gsLst>
                        <a:gs pos="0">
                          <a:srgbClr val="9A3324">
                            <a:tint val="66000"/>
                            <a:satMod val="160000"/>
                          </a:srgbClr>
                        </a:gs>
                        <a:gs pos="50000">
                          <a:srgbClr val="9A3324">
                            <a:tint val="44500"/>
                            <a:satMod val="160000"/>
                          </a:srgbClr>
                        </a:gs>
                        <a:gs pos="100000">
                          <a:srgbClr val="9A3324">
                            <a:tint val="23500"/>
                            <a:satMod val="160000"/>
                          </a:srgbClr>
                        </a:gs>
                      </a:gsLst>
                      <a:lin ang="2700000" scaled="1"/>
                      <a:tileRect/>
                    </a:gra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Ignores constructive criticism.</a:t>
                      </a:r>
                      <a:endParaRPr lang="en-CA" dirty="0"/>
                    </a:p>
                  </a:txBody>
                  <a:tcPr>
                    <a:gradFill flip="none" rotWithShape="1">
                      <a:gsLst>
                        <a:gs pos="0">
                          <a:srgbClr val="9A3324">
                            <a:tint val="66000"/>
                            <a:satMod val="160000"/>
                          </a:srgbClr>
                        </a:gs>
                        <a:gs pos="50000">
                          <a:srgbClr val="9A3324">
                            <a:tint val="44500"/>
                            <a:satMod val="160000"/>
                          </a:srgbClr>
                        </a:gs>
                        <a:gs pos="100000">
                          <a:srgbClr val="9A3324">
                            <a:tint val="23500"/>
                            <a:satMod val="160000"/>
                          </a:srgbClr>
                        </a:gs>
                      </a:gsLst>
                      <a:lin ang="2700000" scaled="1"/>
                      <a:tileRect/>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Learns</a:t>
                      </a:r>
                      <a:r>
                        <a:rPr lang="en-CA" baseline="0" dirty="0" smtClean="0"/>
                        <a:t> from feedback and uses it to improve. </a:t>
                      </a:r>
                      <a:endParaRPr lang="en-CA" dirty="0" smtClean="0"/>
                    </a:p>
                  </a:txBody>
                  <a:tcPr>
                    <a:gradFill flip="none" rotWithShape="1">
                      <a:gsLst>
                        <a:gs pos="0">
                          <a:srgbClr val="9A3324">
                            <a:tint val="66000"/>
                            <a:satMod val="160000"/>
                          </a:srgbClr>
                        </a:gs>
                        <a:gs pos="50000">
                          <a:srgbClr val="9A3324">
                            <a:tint val="44500"/>
                            <a:satMod val="160000"/>
                          </a:srgbClr>
                        </a:gs>
                        <a:gs pos="100000">
                          <a:srgbClr val="9A3324">
                            <a:tint val="23500"/>
                            <a:satMod val="160000"/>
                          </a:srgbClr>
                        </a:gs>
                      </a:gsLst>
                      <a:lin ang="2700000" scaled="1"/>
                      <a:tileRect/>
                    </a:gradFill>
                  </a:tcPr>
                </a:tc>
              </a:tr>
            </a:tbl>
          </a:graphicData>
        </a:graphic>
      </p:graphicFrame>
      <p:sp>
        <p:nvSpPr>
          <p:cNvPr id="4" name="Rectangle 3"/>
          <p:cNvSpPr/>
          <p:nvPr/>
        </p:nvSpPr>
        <p:spPr>
          <a:xfrm>
            <a:off x="2088444" y="2341463"/>
            <a:ext cx="9552012" cy="369332"/>
          </a:xfrm>
          <a:prstGeom prst="rect">
            <a:avLst/>
          </a:prstGeom>
        </p:spPr>
        <p:txBody>
          <a:bodyPr wrap="square">
            <a:spAutoFit/>
          </a:bodyPr>
          <a:lstStyle/>
          <a:p>
            <a:pPr lvl="0">
              <a:defRPr/>
            </a:pPr>
            <a:r>
              <a:rPr lang="en-CA" b="1" dirty="0" smtClean="0"/>
              <a:t>Growth Mindset: </a:t>
            </a:r>
            <a:r>
              <a:rPr lang="en-CA" dirty="0" smtClean="0"/>
              <a:t>Aligns </a:t>
            </a:r>
            <a:r>
              <a:rPr lang="en-CA" dirty="0"/>
              <a:t>with coaching as a </a:t>
            </a:r>
            <a:r>
              <a:rPr lang="en-CA" i="1" dirty="0"/>
              <a:t>teaching and learning method </a:t>
            </a:r>
            <a:r>
              <a:rPr lang="en-CA" dirty="0"/>
              <a:t>to promote development. </a:t>
            </a:r>
          </a:p>
        </p:txBody>
      </p:sp>
    </p:spTree>
    <p:custDataLst>
      <p:tags r:id="rId1"/>
    </p:custDataLst>
    <p:extLst>
      <p:ext uri="{BB962C8B-B14F-4D97-AF65-F5344CB8AC3E}">
        <p14:creationId xmlns:p14="http://schemas.microsoft.com/office/powerpoint/2010/main" val="202603797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PRESENTATION-16-9-MODERN-TEMPLATE-E" val="AVDMlyBS"/>
  <p:tag name="ARTICULATE_DESIGN_ID_1_PRESENTATION-16-9-MODERN-TEMPLATE-E" val="t48do6yd"/>
  <p:tag name="ARTICULATE_SLIDE_COUNT" val="3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resentation-16-9-modern-template-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16-9-modern-template" id="{810F693F-AE4B-C34F-A16D-13DD378B59D1}" vid="{F9665FD5-D6FF-2D44-9DFE-476489E458F5}"/>
    </a:ext>
  </a:extLst>
</a:theme>
</file>

<file path=ppt/theme/theme2.xml><?xml version="1.0" encoding="utf-8"?>
<a:theme xmlns:a="http://schemas.openxmlformats.org/drawingml/2006/main" name="1_presentation-16-9-modern-template-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16-9-modern-template" id="{810F693F-AE4B-C34F-A16D-13DD378B59D1}" vid="{F9665FD5-D6FF-2D44-9DFE-476489E458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presentation-16-9-modern-template-e</Template>
  <TotalTime>75616</TotalTime>
  <Words>6293</Words>
  <Application>Microsoft Office PowerPoint</Application>
  <PresentationFormat>Custom</PresentationFormat>
  <Paragraphs>486</Paragraphs>
  <Slides>31</Slides>
  <Notes>31</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presentation-16-9-modern-template-e</vt:lpstr>
      <vt:lpstr>1_presentation-16-9-modern-template-e</vt:lpstr>
      <vt:lpstr>CBD COACHING MODEL </vt:lpstr>
      <vt:lpstr>Contributors</vt:lpstr>
      <vt:lpstr>Objectives</vt:lpstr>
      <vt:lpstr>CBD Coaching Model</vt:lpstr>
      <vt:lpstr>Competence by Design</vt:lpstr>
      <vt:lpstr>Workplace-Based Assessment in CBD</vt:lpstr>
      <vt:lpstr>Coaching</vt:lpstr>
      <vt:lpstr>Coaching</vt:lpstr>
      <vt:lpstr>Growth Mindset</vt:lpstr>
      <vt:lpstr>Paradigm Shift of Thinking</vt:lpstr>
      <vt:lpstr>CBD Coaching Model</vt:lpstr>
      <vt:lpstr>Coaching in the Moment is…</vt:lpstr>
      <vt:lpstr>Coaching in the Moment:  A Process</vt:lpstr>
      <vt:lpstr> Initial Conversation: Rapport  </vt:lpstr>
      <vt:lpstr>Factors affecting the Educational Partnership</vt:lpstr>
      <vt:lpstr>Initial Conversation: Expectations</vt:lpstr>
      <vt:lpstr>Observation of Work*</vt:lpstr>
      <vt:lpstr>Observation</vt:lpstr>
      <vt:lpstr>Engage in a Coaching conversation</vt:lpstr>
      <vt:lpstr>Coaching</vt:lpstr>
      <vt:lpstr>Coaching Feedback</vt:lpstr>
      <vt:lpstr>Record a Summary </vt:lpstr>
      <vt:lpstr>CBD Coaching Model</vt:lpstr>
      <vt:lpstr>Coaching Over Time</vt:lpstr>
      <vt:lpstr>Coaching Over Time: Two Goals</vt:lpstr>
      <vt:lpstr>Portfolio Data </vt:lpstr>
      <vt:lpstr>Coaching and Progression Model</vt:lpstr>
      <vt:lpstr>Summary</vt:lpstr>
      <vt:lpstr>References </vt:lpstr>
      <vt:lpstr>References </vt:lpstr>
      <vt:lpstr>References </vt:lpstr>
    </vt:vector>
  </TitlesOfParts>
  <Company>Royal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Akinwumi, Olu</dc:creator>
  <cp:lastModifiedBy>Hesson, Tammy</cp:lastModifiedBy>
  <cp:revision>434</cp:revision>
  <cp:lastPrinted>2019-06-14T13:57:05Z</cp:lastPrinted>
  <dcterms:created xsi:type="dcterms:W3CDTF">2016-11-24T16:37:22Z</dcterms:created>
  <dcterms:modified xsi:type="dcterms:W3CDTF">2019-06-18T14:32:28Z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949240C4-5E92-498B-9807-7B90823EB6A7</vt:lpwstr>
  </property>
  <property fmtid="{D5CDD505-2E9C-101B-9397-08002B2CF9AE}" pid="3" name="ArticulatePath">
    <vt:lpwstr>01.03.2018Coaching for CBD_EN</vt:lpwstr>
  </property>
</Properties>
</file>